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6" autoAdjust="0"/>
  </p:normalViewPr>
  <p:slideViewPr>
    <p:cSldViewPr snapToGrid="0">
      <p:cViewPr>
        <p:scale>
          <a:sx n="75" d="100"/>
          <a:sy n="75" d="100"/>
        </p:scale>
        <p:origin x="149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s.it/cheatsheets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://tidyr.tidyverse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osit.co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info@posit.co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tif"/><Relationship Id="rId5" Type="http://schemas.openxmlformats.org/officeDocument/2006/relationships/hyperlink" Target="https://pos.it/cheatsheets" TargetMode="External"/><Relationship Id="rId4" Type="http://schemas.openxmlformats.org/officeDocument/2006/relationships/hyperlink" Target="http://tidyr.tidyvers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ángulo"/>
          <p:cNvSpPr/>
          <p:nvPr/>
        </p:nvSpPr>
        <p:spPr>
          <a:xfrm>
            <a:off x="5923268" y="6707197"/>
            <a:ext cx="276527" cy="625821"/>
          </a:xfrm>
          <a:prstGeom prst="rect">
            <a:avLst/>
          </a:prstGeom>
          <a:solidFill>
            <a:srgbClr val="B2D28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ángulo"/>
          <p:cNvSpPr/>
          <p:nvPr/>
        </p:nvSpPr>
        <p:spPr>
          <a:xfrm>
            <a:off x="5766676" y="6707197"/>
            <a:ext cx="276528" cy="625821"/>
          </a:xfrm>
          <a:prstGeom prst="rect">
            <a:avLst/>
          </a:prstGeom>
          <a:solidFill>
            <a:srgbClr val="FAE196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5" name="Agrupar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130" name="Triángulo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1" name="Círculo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" name="Círculo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" name="Triángulo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4" name="Triángulo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5" name="Círculo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6" name="Círculo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7" name="Triángulo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8" name="Círculo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9" name="Triángulo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0" name="Círculo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1" name="Triángulo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2" name="Círculo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3" name="Triángulo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44" name="Círculo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6" name="Rectángulo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Data tidying with tidyr : : CHEATSHEET"/>
          <p:cNvSpPr txBox="1">
            <a:spLocks noGrp="1"/>
          </p:cNvSpPr>
          <p:nvPr>
            <p:ph type="title"/>
          </p:nvPr>
        </p:nvSpPr>
        <p:spPr>
          <a:xfrm>
            <a:off x="3138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Data tidying with tidyr : : </a:t>
            </a:r>
            <a:r>
              <a:rPr sz="3300" b="1"/>
              <a:t>CHEATSHEET</a:t>
            </a:r>
            <a:r>
              <a:t> </a:t>
            </a:r>
          </a:p>
        </p:txBody>
      </p:sp>
      <p:sp>
        <p:nvSpPr>
          <p:cNvPr id="149" name="&amp;"/>
          <p:cNvSpPr txBox="1"/>
          <p:nvPr/>
        </p:nvSpPr>
        <p:spPr>
          <a:xfrm>
            <a:off x="1767132" y="2059476"/>
            <a:ext cx="291258" cy="4139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000" b="0">
                <a:solidFill>
                  <a:srgbClr val="E2754E"/>
                </a:solidFill>
              </a:defRPr>
            </a:lvl1pPr>
          </a:lstStyle>
          <a:p>
            <a:r>
              <a:t>&amp;</a:t>
            </a:r>
          </a:p>
        </p:txBody>
      </p:sp>
      <p:sp>
        <p:nvSpPr>
          <p:cNvPr id="150" name="Tidy data is a way to organize tabular data in a  consistent data structure across packages.  A table is tidy if:"/>
          <p:cNvSpPr txBox="1"/>
          <p:nvPr/>
        </p:nvSpPr>
        <p:spPr>
          <a:xfrm>
            <a:off x="311945" y="1271353"/>
            <a:ext cx="3201631" cy="714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Tidy data</a:t>
            </a:r>
            <a:r>
              <a:rPr b="0"/>
              <a:t> is a way to organize tabular data in a </a:t>
            </a:r>
            <a:br>
              <a:rPr b="0"/>
            </a:br>
            <a:r>
              <a:rPr b="0"/>
              <a:t>consistent data structure across packages. </a:t>
            </a:r>
            <a:br>
              <a:rPr b="0"/>
            </a:br>
            <a:r>
              <a:rPr b="0"/>
              <a:t>A table is tidy if:</a:t>
            </a:r>
          </a:p>
        </p:txBody>
      </p:sp>
      <p:sp>
        <p:nvSpPr>
          <p:cNvPr id="151" name="Each variable is in its own column"/>
          <p:cNvSpPr txBox="1"/>
          <p:nvPr/>
        </p:nvSpPr>
        <p:spPr>
          <a:xfrm>
            <a:off x="519548" y="2600407"/>
            <a:ext cx="1180977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 defTabSz="560831">
              <a:spcBef>
                <a:spcPts val="0"/>
              </a:spcBef>
              <a:defRPr sz="1152">
                <a:solidFill>
                  <a:srgbClr val="000000"/>
                </a:solidFill>
              </a:defRPr>
            </a:pPr>
            <a:r>
              <a:rPr b="0"/>
              <a:t>Each </a:t>
            </a:r>
            <a:r>
              <a:t>variable</a:t>
            </a:r>
            <a:r>
              <a:rPr b="0"/>
              <a:t> is in its own </a:t>
            </a:r>
            <a:r>
              <a:t>column</a:t>
            </a:r>
          </a:p>
        </p:txBody>
      </p:sp>
      <p:sp>
        <p:nvSpPr>
          <p:cNvPr id="152" name="Each observation, or case, is in its own row"/>
          <p:cNvSpPr txBox="1"/>
          <p:nvPr/>
        </p:nvSpPr>
        <p:spPr>
          <a:xfrm>
            <a:off x="1966634" y="2600407"/>
            <a:ext cx="1497702" cy="42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r>
              <a:rPr b="0" dirty="0"/>
              <a:t>Each </a:t>
            </a:r>
            <a:r>
              <a:rPr dirty="0"/>
              <a:t>observation</a:t>
            </a:r>
            <a:r>
              <a:rPr b="0" dirty="0"/>
              <a:t>, or </a:t>
            </a:r>
            <a:r>
              <a:rPr dirty="0"/>
              <a:t>case</a:t>
            </a:r>
            <a:r>
              <a:rPr b="0" dirty="0"/>
              <a:t>, is in its own row</a:t>
            </a:r>
          </a:p>
        </p:txBody>
      </p:sp>
      <p:grpSp>
        <p:nvGrpSpPr>
          <p:cNvPr id="157" name="Agrupar"/>
          <p:cNvGrpSpPr/>
          <p:nvPr/>
        </p:nvGrpSpPr>
        <p:grpSpPr>
          <a:xfrm>
            <a:off x="875921" y="1926400"/>
            <a:ext cx="471606" cy="609600"/>
            <a:chOff x="132431" y="25400"/>
            <a:chExt cx="471605" cy="609597"/>
          </a:xfrm>
        </p:grpSpPr>
        <p:graphicFrame>
          <p:nvGraphicFramePr>
            <p:cNvPr id="153" name="Table 1-1-3"/>
            <p:cNvGraphicFramePr/>
            <p:nvPr>
              <p:extLst>
                <p:ext uri="{D42A27DB-BD31-4B8C-83A1-F6EECF244321}">
                  <p14:modId xmlns:p14="http://schemas.microsoft.com/office/powerpoint/2010/main" val="1207799961"/>
                </p:ext>
              </p:extLst>
            </p:nvPr>
          </p:nvGraphicFramePr>
          <p:xfrm>
            <a:off x="132431" y="25400"/>
            <a:ext cx="471605" cy="60959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72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US" sz="8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  <a:endParaRPr sz="800" dirty="0">
                          <a:solidFill>
                            <a:srgbClr val="FFFFFF"/>
                          </a:solidFill>
                        </a:endParaRP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4" name="Línea"/>
            <p:cNvSpPr/>
            <p:nvPr/>
          </p:nvSpPr>
          <p:spPr>
            <a:xfrm flipH="1" flipV="1">
              <a:off x="213256" y="187918"/>
              <a:ext cx="1" cy="426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  <p:sp>
          <p:nvSpPr>
            <p:cNvPr id="155" name="Línea"/>
            <p:cNvSpPr/>
            <p:nvPr/>
          </p:nvSpPr>
          <p:spPr>
            <a:xfrm flipV="1">
              <a:off x="368236" y="188053"/>
              <a:ext cx="1" cy="42637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  <p:sp>
          <p:nvSpPr>
            <p:cNvPr id="156" name="Línea"/>
            <p:cNvSpPr/>
            <p:nvPr/>
          </p:nvSpPr>
          <p:spPr>
            <a:xfrm flipV="1">
              <a:off x="519836" y="187918"/>
              <a:ext cx="1" cy="42664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spcBef>
                  <a:spcPts val="0"/>
                </a:spcBef>
                <a:defRPr sz="1600" b="0">
                  <a:solidFill>
                    <a:srgbClr val="000000"/>
                  </a:solidFill>
                </a:defRPr>
              </a:pPr>
              <a:endParaRPr sz="1400"/>
            </a:p>
          </p:txBody>
        </p:sp>
      </p:grpSp>
      <p:grpSp>
        <p:nvGrpSpPr>
          <p:cNvPr id="162" name="Agrupar"/>
          <p:cNvGrpSpPr/>
          <p:nvPr/>
        </p:nvGrpSpPr>
        <p:grpSpPr>
          <a:xfrm>
            <a:off x="2480535" y="1926400"/>
            <a:ext cx="471606" cy="609600"/>
            <a:chOff x="25400" y="25400"/>
            <a:chExt cx="471605" cy="609597"/>
          </a:xfrm>
        </p:grpSpPr>
        <p:graphicFrame>
          <p:nvGraphicFramePr>
            <p:cNvPr id="158" name="Table 1-1-3-1"/>
            <p:cNvGraphicFramePr/>
            <p:nvPr>
              <p:extLst>
                <p:ext uri="{D42A27DB-BD31-4B8C-83A1-F6EECF244321}">
                  <p14:modId xmlns:p14="http://schemas.microsoft.com/office/powerpoint/2010/main" val="1396098884"/>
                </p:ext>
              </p:extLst>
            </p:nvPr>
          </p:nvGraphicFramePr>
          <p:xfrm>
            <a:off x="25400" y="25400"/>
            <a:ext cx="471605" cy="609597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72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2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/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59" name="Línea"/>
            <p:cNvSpPr/>
            <p:nvPr/>
          </p:nvSpPr>
          <p:spPr>
            <a:xfrm>
              <a:off x="42892" y="270240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0" name="Línea"/>
            <p:cNvSpPr/>
            <p:nvPr/>
          </p:nvSpPr>
          <p:spPr>
            <a:xfrm>
              <a:off x="42892" y="412895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61" name="Línea"/>
            <p:cNvSpPr/>
            <p:nvPr/>
          </p:nvSpPr>
          <p:spPr>
            <a:xfrm>
              <a:off x="42892" y="555551"/>
              <a:ext cx="4366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163" name="Table 1-1-3-2"/>
          <p:cNvGraphicFramePr/>
          <p:nvPr>
            <p:extLst>
              <p:ext uri="{D42A27DB-BD31-4B8C-83A1-F6EECF244321}">
                <p14:modId xmlns:p14="http://schemas.microsoft.com/office/powerpoint/2010/main" val="1797079997"/>
              </p:ext>
            </p:extLst>
          </p:nvPr>
        </p:nvGraphicFramePr>
        <p:xfrm>
          <a:off x="872982" y="3243297"/>
          <a:ext cx="471606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b" horzOverflow="overflow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"/>
                        </a:lnSpc>
                        <a:spcBef>
                          <a:spcPts val="2400"/>
                        </a:spcBef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solidFill>
                            <a:srgbClr val="FFFFFF"/>
                          </a:solidFill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FF3A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/>
                    </a:p>
                  </a:txBody>
                  <a:tcPr marL="0" marR="0" marT="0" marB="0" anchor="ctr" horzOverflow="overflow">
                    <a:solidFill>
                      <a:srgbClr val="F6D38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68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1000" dirty="0"/>
                    </a:p>
                  </a:txBody>
                  <a:tcPr marL="0" marR="0" marT="0" marB="0" anchor="ctr" horzOverflow="overflow">
                    <a:solidFill>
                      <a:srgbClr val="EAA6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Access variables as vectors"/>
          <p:cNvSpPr txBox="1"/>
          <p:nvPr/>
        </p:nvSpPr>
        <p:spPr>
          <a:xfrm>
            <a:off x="572376" y="3917305"/>
            <a:ext cx="1072821" cy="577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Access </a:t>
            </a:r>
            <a:r>
              <a:rPr sz="1100" dirty="0"/>
              <a:t>variables</a:t>
            </a:r>
            <a:r>
              <a:rPr sz="1100" b="0" dirty="0"/>
              <a:t> as </a:t>
            </a:r>
            <a:r>
              <a:rPr sz="1100" dirty="0"/>
              <a:t>vectors</a:t>
            </a:r>
          </a:p>
        </p:txBody>
      </p:sp>
      <p:sp>
        <p:nvSpPr>
          <p:cNvPr id="165" name="Preserve cases in vectorized operations"/>
          <p:cNvSpPr txBox="1"/>
          <p:nvPr/>
        </p:nvSpPr>
        <p:spPr>
          <a:xfrm>
            <a:off x="2008380" y="3917305"/>
            <a:ext cx="1436697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Preserve </a:t>
            </a:r>
            <a:r>
              <a:rPr sz="1100" dirty="0"/>
              <a:t>cases</a:t>
            </a:r>
            <a:r>
              <a:rPr sz="1100" b="0" dirty="0"/>
              <a:t> in vectorized operations</a:t>
            </a:r>
          </a:p>
        </p:txBody>
      </p:sp>
      <p:grpSp>
        <p:nvGrpSpPr>
          <p:cNvPr id="174" name="Agrupar"/>
          <p:cNvGrpSpPr/>
          <p:nvPr/>
        </p:nvGrpSpPr>
        <p:grpSpPr>
          <a:xfrm>
            <a:off x="2373906" y="3211547"/>
            <a:ext cx="707352" cy="633456"/>
            <a:chOff x="25400" y="6349"/>
            <a:chExt cx="707351" cy="633452"/>
          </a:xfrm>
        </p:grpSpPr>
        <p:sp>
          <p:nvSpPr>
            <p:cNvPr id="166" name="*"/>
            <p:cNvSpPr txBox="1"/>
            <p:nvPr/>
          </p:nvSpPr>
          <p:spPr>
            <a:xfrm>
              <a:off x="125339" y="6349"/>
              <a:ext cx="18115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lvl1pPr>
            </a:lstStyle>
            <a:p>
              <a:r>
                <a:t>*</a:t>
              </a:r>
            </a:p>
          </p:txBody>
        </p:sp>
        <p:graphicFrame>
          <p:nvGraphicFramePr>
            <p:cNvPr id="167" name="Table 1-1-3-2-2"/>
            <p:cNvGraphicFramePr/>
            <p:nvPr>
              <p:extLst>
                <p:ext uri="{D42A27DB-BD31-4B8C-83A1-F6EECF244321}">
                  <p14:modId xmlns:p14="http://schemas.microsoft.com/office/powerpoint/2010/main" val="206139634"/>
                </p:ext>
              </p:extLst>
            </p:nvPr>
          </p:nvGraphicFramePr>
          <p:xfrm>
            <a:off x="25400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A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1000" dirty="0"/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68" name="Table 1-1-3-2-2-1"/>
            <p:cNvGraphicFramePr/>
            <p:nvPr>
              <p:extLst>
                <p:ext uri="{D42A27DB-BD31-4B8C-83A1-F6EECF244321}">
                  <p14:modId xmlns:p14="http://schemas.microsoft.com/office/powerpoint/2010/main" val="287664900"/>
                </p:ext>
              </p:extLst>
            </p:nvPr>
          </p:nvGraphicFramePr>
          <p:xfrm>
            <a:off x="254000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B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3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169" name="Table 1-1-3-2-2-2"/>
            <p:cNvGraphicFramePr/>
            <p:nvPr>
              <p:extLst>
                <p:ext uri="{D42A27DB-BD31-4B8C-83A1-F6EECF244321}">
                  <p14:modId xmlns:p14="http://schemas.microsoft.com/office/powerpoint/2010/main" val="2117821292"/>
                </p:ext>
              </p:extLst>
            </p:nvPr>
          </p:nvGraphicFramePr>
          <p:xfrm>
            <a:off x="578643" y="30205"/>
            <a:ext cx="154108" cy="609596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15410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>
                          <a:lnSpc>
                            <a:spcPct val="10000"/>
                          </a:lnSpc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000" dirty="0">
                            <a:solidFill>
                              <a:srgbClr val="FFFFFF"/>
                            </a:solidFill>
                          </a:rPr>
                          <a:t>C</a:t>
                        </a:r>
                      </a:p>
                    </a:txBody>
                    <a:tcPr marL="0" marR="0" marT="0" marB="0" anchor="b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 sz="200" dirty="0"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70" name="Línea"/>
            <p:cNvSpPr/>
            <p:nvPr/>
          </p:nvSpPr>
          <p:spPr>
            <a:xfrm>
              <a:off x="427687" y="109904"/>
              <a:ext cx="141410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" name="Flecha"/>
            <p:cNvSpPr/>
            <p:nvPr/>
          </p:nvSpPr>
          <p:spPr>
            <a:xfrm>
              <a:off x="50500" y="206759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2" name="Flecha"/>
            <p:cNvSpPr/>
            <p:nvPr/>
          </p:nvSpPr>
          <p:spPr>
            <a:xfrm>
              <a:off x="50500" y="367114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3" name="Flecha"/>
            <p:cNvSpPr/>
            <p:nvPr/>
          </p:nvSpPr>
          <p:spPr>
            <a:xfrm>
              <a:off x="50500" y="515415"/>
              <a:ext cx="658697" cy="101601"/>
            </a:xfrm>
            <a:prstGeom prst="rightArrow">
              <a:avLst>
                <a:gd name="adj1" fmla="val 32000"/>
                <a:gd name="adj2" fmla="val 85395"/>
              </a:avLst>
            </a:prstGeom>
            <a:gradFill flip="none" rotWithShape="1">
              <a:gsLst>
                <a:gs pos="0">
                  <a:srgbClr val="E2754E"/>
                </a:gs>
                <a:gs pos="100000">
                  <a:srgbClr val="FFECF7">
                    <a:alpha val="25641"/>
                  </a:srgbClr>
                </a:gs>
              </a:gsLst>
              <a:lin ang="10448469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75" name="Línea"/>
          <p:cNvSpPr/>
          <p:nvPr/>
        </p:nvSpPr>
        <p:spPr>
          <a:xfrm>
            <a:off x="318924" y="3097930"/>
            <a:ext cx="32171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6" name="Tibbles"/>
          <p:cNvSpPr txBox="1"/>
          <p:nvPr/>
        </p:nvSpPr>
        <p:spPr>
          <a:xfrm>
            <a:off x="305841" y="4468078"/>
            <a:ext cx="10245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Tibbles</a:t>
            </a:r>
          </a:p>
        </p:txBody>
      </p:sp>
      <p:sp>
        <p:nvSpPr>
          <p:cNvPr id="177" name="Tibbles are a table format provided  by the tibble package. They inherit the  data frame class, but have improved behaviors:…"/>
          <p:cNvSpPr txBox="1"/>
          <p:nvPr/>
        </p:nvSpPr>
        <p:spPr>
          <a:xfrm>
            <a:off x="310075" y="5080203"/>
            <a:ext cx="3328451" cy="1367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spcBef>
                <a:spcPts val="400"/>
              </a:spcBef>
              <a:defRPr sz="1152" b="0">
                <a:solidFill>
                  <a:srgbClr val="000000"/>
                </a:solidFill>
              </a:defRPr>
            </a:pPr>
            <a:r>
              <a:t>Tibbles are a table format provided </a:t>
            </a:r>
            <a:br/>
            <a:r>
              <a:t>by the </a:t>
            </a:r>
            <a:r>
              <a:rPr b="1"/>
              <a:t>tibble</a:t>
            </a:r>
            <a:r>
              <a:t> package. They inherit the </a:t>
            </a:r>
            <a:br/>
            <a:r>
              <a:t>data frame class, but have improved behaviors: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Subset</a:t>
            </a:r>
            <a:r>
              <a:rPr b="0"/>
              <a:t> a new tibble with ], a vector with [[ and $.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No partial matching </a:t>
            </a:r>
            <a:r>
              <a:rPr b="0"/>
              <a:t>when subsetting columns.</a:t>
            </a:r>
          </a:p>
          <a:p>
            <a:pPr marL="142239" indent="-142239" defTabSz="560831">
              <a:spcBef>
                <a:spcPts val="0"/>
              </a:spcBef>
              <a:buSzPct val="75000"/>
              <a:buChar char="•"/>
              <a:defRPr sz="1152">
                <a:solidFill>
                  <a:srgbClr val="000000"/>
                </a:solidFill>
              </a:defRPr>
            </a:pPr>
            <a:r>
              <a:t>Display</a:t>
            </a:r>
            <a:r>
              <a:rPr b="0"/>
              <a:t> concise views of the data on one screen.</a:t>
            </a:r>
          </a:p>
        </p:txBody>
      </p:sp>
      <p:pic>
        <p:nvPicPr>
          <p:cNvPr id="178" name="tibble.png" descr="tib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67" y="4515415"/>
            <a:ext cx="756445" cy="87669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A tibble: 3 × 2…"/>
          <p:cNvSpPr/>
          <p:nvPr/>
        </p:nvSpPr>
        <p:spPr>
          <a:xfrm>
            <a:off x="2120806" y="8113226"/>
            <a:ext cx="1189359" cy="705258"/>
          </a:xfrm>
          <a:prstGeom prst="rect">
            <a:avLst/>
          </a:prstGeom>
          <a:solidFill>
            <a:srgbClr val="FFFFFF"/>
          </a:solidFill>
          <a:ln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/>
          <a:lstStyle/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 tibble: 3 ×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x     y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&lt;int&gt; &lt;chr&gt;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1     1     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     2     b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 b="0">
                <a:solidFill>
                  <a:srgbClr val="E2754E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3     3     c</a:t>
            </a:r>
          </a:p>
        </p:txBody>
      </p:sp>
      <p:sp>
        <p:nvSpPr>
          <p:cNvPr id="180" name="Both make this tibble"/>
          <p:cNvSpPr/>
          <p:nvPr/>
        </p:nvSpPr>
        <p:spPr>
          <a:xfrm>
            <a:off x="2529394" y="7508020"/>
            <a:ext cx="884238" cy="580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66" y="0"/>
                </a:moveTo>
                <a:cubicBezTo>
                  <a:pt x="1061" y="0"/>
                  <a:pt x="0" y="1617"/>
                  <a:pt x="0" y="3605"/>
                </a:cubicBezTo>
                <a:lnTo>
                  <a:pt x="0" y="13814"/>
                </a:lnTo>
                <a:cubicBezTo>
                  <a:pt x="0" y="15802"/>
                  <a:pt x="1061" y="17419"/>
                  <a:pt x="2366" y="17419"/>
                </a:cubicBezTo>
                <a:lnTo>
                  <a:pt x="9898" y="17419"/>
                </a:lnTo>
                <a:lnTo>
                  <a:pt x="11740" y="21600"/>
                </a:lnTo>
                <a:lnTo>
                  <a:pt x="12797" y="17419"/>
                </a:lnTo>
                <a:lnTo>
                  <a:pt x="19234" y="17419"/>
                </a:lnTo>
                <a:cubicBezTo>
                  <a:pt x="20539" y="17419"/>
                  <a:pt x="21600" y="15802"/>
                  <a:pt x="21600" y="13814"/>
                </a:cubicBezTo>
                <a:lnTo>
                  <a:pt x="21600" y="3605"/>
                </a:lnTo>
                <a:cubicBezTo>
                  <a:pt x="21600" y="1617"/>
                  <a:pt x="20539" y="0"/>
                  <a:pt x="19234" y="0"/>
                </a:cubicBezTo>
                <a:lnTo>
                  <a:pt x="2366" y="0"/>
                </a:lnTo>
                <a:close/>
              </a:path>
            </a:pathLst>
          </a:custGeom>
          <a:solidFill>
            <a:srgbClr val="E2754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t>Both make this tibble</a:t>
            </a:r>
          </a:p>
        </p:txBody>
      </p:sp>
      <p:sp>
        <p:nvSpPr>
          <p:cNvPr id="181" name="CONSTRUCT A TIBBLE"/>
          <p:cNvSpPr txBox="1"/>
          <p:nvPr/>
        </p:nvSpPr>
        <p:spPr>
          <a:xfrm>
            <a:off x="318804" y="7118039"/>
            <a:ext cx="170324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CONSTRUCT A TIBBLE</a:t>
            </a:r>
          </a:p>
        </p:txBody>
      </p:sp>
      <p:sp>
        <p:nvSpPr>
          <p:cNvPr id="182" name="Línea"/>
          <p:cNvSpPr/>
          <p:nvPr/>
        </p:nvSpPr>
        <p:spPr>
          <a:xfrm>
            <a:off x="327784" y="7064609"/>
            <a:ext cx="3195353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3" name="as_tibble(x, …) Convert a data frame to a tibble.…"/>
          <p:cNvSpPr txBox="1"/>
          <p:nvPr/>
        </p:nvSpPr>
        <p:spPr>
          <a:xfrm>
            <a:off x="316264" y="8904054"/>
            <a:ext cx="3316073" cy="96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as_tibble(</a:t>
            </a:r>
            <a:r>
              <a:rPr b="0"/>
              <a:t>x, …</a:t>
            </a:r>
            <a:r>
              <a:t>)</a:t>
            </a:r>
            <a:r>
              <a:rPr b="0"/>
              <a:t> Convert a data frame to a tibble.</a:t>
            </a:r>
          </a:p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enframe(</a:t>
            </a:r>
            <a:r>
              <a:rPr b="0"/>
              <a:t>x, name = "name", value = "value"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Convert a named vector to a tibble. Also </a:t>
            </a:r>
            <a:r>
              <a:t>deframe()</a:t>
            </a:r>
            <a:r>
              <a:rPr b="0"/>
              <a:t>.</a:t>
            </a:r>
          </a:p>
          <a:p>
            <a:pPr defTabSz="554990">
              <a:spcBef>
                <a:spcPts val="400"/>
              </a:spcBef>
              <a:defRPr sz="1140">
                <a:solidFill>
                  <a:srgbClr val="000000"/>
                </a:solidFill>
              </a:defRPr>
            </a:pPr>
            <a:r>
              <a:t>is_tibble(</a:t>
            </a:r>
            <a:r>
              <a:rPr b="0"/>
              <a:t>x</a:t>
            </a:r>
            <a:r>
              <a:t>)</a:t>
            </a:r>
            <a:r>
              <a:rPr b="0"/>
              <a:t> Test whether x is a tibble.</a:t>
            </a:r>
          </a:p>
        </p:txBody>
      </p:sp>
      <p:sp>
        <p:nvSpPr>
          <p:cNvPr id="184" name="AN ENHANCED DATA FRAME"/>
          <p:cNvSpPr txBox="1"/>
          <p:nvPr/>
        </p:nvSpPr>
        <p:spPr>
          <a:xfrm>
            <a:off x="305841" y="4873550"/>
            <a:ext cx="216051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AN ENHANCED DATA FRAME</a:t>
            </a:r>
          </a:p>
        </p:txBody>
      </p:sp>
      <p:sp>
        <p:nvSpPr>
          <p:cNvPr id="185" name="options(tibble.print_max = n, tibble.print_min = m,  tibble.width = Inf) Control default display settings.…"/>
          <p:cNvSpPr txBox="1"/>
          <p:nvPr/>
        </p:nvSpPr>
        <p:spPr>
          <a:xfrm>
            <a:off x="310075" y="6351597"/>
            <a:ext cx="33284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2516">
              <a:spcBef>
                <a:spcPts val="400"/>
              </a:spcBef>
              <a:defRPr sz="1176">
                <a:solidFill>
                  <a:srgbClr val="000000"/>
                </a:solidFill>
              </a:defRPr>
            </a:pPr>
            <a:r>
              <a:t>options(</a:t>
            </a:r>
            <a:r>
              <a:rPr b="0"/>
              <a:t>tibble.print_max = n, tibble.print_min = m, </a:t>
            </a:r>
            <a:br>
              <a:rPr b="0"/>
            </a:br>
            <a:r>
              <a:rPr b="0"/>
              <a:t>tibble.width = Inf</a:t>
            </a:r>
            <a:r>
              <a:t>) </a:t>
            </a:r>
            <a:r>
              <a:rPr b="0"/>
              <a:t>Control default display settings.</a:t>
            </a:r>
          </a:p>
          <a:p>
            <a:pPr defTabSz="572516">
              <a:spcBef>
                <a:spcPts val="400"/>
              </a:spcBef>
              <a:defRPr sz="1176" b="0">
                <a:solidFill>
                  <a:srgbClr val="000000"/>
                </a:solidFill>
              </a:defRPr>
            </a:pPr>
            <a:r>
              <a:rPr b="1"/>
              <a:t>View()</a:t>
            </a:r>
            <a:r>
              <a:t> or </a:t>
            </a:r>
            <a:r>
              <a:rPr b="1"/>
              <a:t>glimpse()</a:t>
            </a:r>
            <a:r>
              <a:t> View the entire data set.</a:t>
            </a:r>
          </a:p>
        </p:txBody>
      </p:sp>
      <p:sp>
        <p:nvSpPr>
          <p:cNvPr id="186" name="Línea"/>
          <p:cNvSpPr/>
          <p:nvPr/>
        </p:nvSpPr>
        <p:spPr>
          <a:xfrm>
            <a:off x="309944" y="4422368"/>
            <a:ext cx="3218334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tibble(…) Construct by columns. tibble(x = 1:3, y = c(&quot;a&quot;, &quot;b&quot;, &quot;c&quot;))…"/>
          <p:cNvSpPr txBox="1"/>
          <p:nvPr/>
        </p:nvSpPr>
        <p:spPr>
          <a:xfrm>
            <a:off x="316264" y="7371503"/>
            <a:ext cx="2607696" cy="1531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tibble(</a:t>
            </a:r>
            <a:r>
              <a:rPr b="0"/>
              <a:t>…</a:t>
            </a:r>
            <a:r>
              <a:t>) </a:t>
            </a:r>
            <a:r>
              <a:rPr b="0"/>
              <a:t>Construct by columns.</a:t>
            </a:r>
            <a:br>
              <a:rPr b="0"/>
            </a:br>
            <a:r>
              <a:rPr b="0"/>
              <a:t>tibble(x = 1:3, y = c("a", "b", "c"))</a:t>
            </a:r>
            <a:endParaRPr b="0" i="1"/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t>tribble(</a:t>
            </a:r>
            <a:r>
              <a:rPr b="0"/>
              <a:t>…</a:t>
            </a:r>
            <a:r>
              <a:t>) </a:t>
            </a:r>
            <a:r>
              <a:rPr b="0"/>
              <a:t>Construct by rows.</a:t>
            </a:r>
            <a:br>
              <a:rPr b="0"/>
            </a:br>
            <a:r>
              <a:rPr b="0"/>
              <a:t>tribble(~x,   ~y,</a:t>
            </a:r>
            <a:br>
              <a:rPr b="0"/>
            </a:br>
            <a:r>
              <a:rPr b="0"/>
              <a:t>                  1, "a",</a:t>
            </a:r>
            <a:br>
              <a:rPr b="0"/>
            </a:br>
            <a:r>
              <a:rPr b="0"/>
              <a:t>                  2, "b",</a:t>
            </a:r>
            <a:br>
              <a:rPr b="0"/>
            </a:br>
            <a:r>
              <a:rPr b="0"/>
              <a:t>                  3, "c")</a:t>
            </a:r>
          </a:p>
        </p:txBody>
      </p:sp>
      <p:sp>
        <p:nvSpPr>
          <p:cNvPr id="188" name="Reshape Data"/>
          <p:cNvSpPr txBox="1"/>
          <p:nvPr/>
        </p:nvSpPr>
        <p:spPr>
          <a:xfrm>
            <a:off x="3776587" y="1333941"/>
            <a:ext cx="1970091" cy="295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rPr sz="2400" dirty="0"/>
              <a:t>Reshape Data</a:t>
            </a:r>
          </a:p>
        </p:txBody>
      </p:sp>
      <p:sp>
        <p:nvSpPr>
          <p:cNvPr id="189" name="- Pivot data to reorganize values into a new layout."/>
          <p:cNvSpPr txBox="1"/>
          <p:nvPr/>
        </p:nvSpPr>
        <p:spPr>
          <a:xfrm>
            <a:off x="5727612" y="1407655"/>
            <a:ext cx="3824571" cy="248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rPr sz="1100" dirty="0"/>
              <a:t>- Pivot data to reorganize values into a new layout.</a:t>
            </a:r>
          </a:p>
        </p:txBody>
      </p:sp>
      <p:sp>
        <p:nvSpPr>
          <p:cNvPr id="190" name="Handle Missing Values"/>
          <p:cNvSpPr txBox="1"/>
          <p:nvPr/>
        </p:nvSpPr>
        <p:spPr>
          <a:xfrm>
            <a:off x="10486784" y="5984749"/>
            <a:ext cx="321886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Handle Missing Values</a:t>
            </a:r>
          </a:p>
        </p:txBody>
      </p:sp>
      <p:sp>
        <p:nvSpPr>
          <p:cNvPr id="191" name="Línea"/>
          <p:cNvSpPr/>
          <p:nvPr/>
        </p:nvSpPr>
        <p:spPr>
          <a:xfrm>
            <a:off x="10505384" y="5943600"/>
            <a:ext cx="3130445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96" name="Agrupar"/>
          <p:cNvGrpSpPr/>
          <p:nvPr/>
        </p:nvGrpSpPr>
        <p:grpSpPr>
          <a:xfrm>
            <a:off x="10519977" y="6641036"/>
            <a:ext cx="1198318" cy="918490"/>
            <a:chOff x="25400" y="6349"/>
            <a:chExt cx="1198317" cy="918488"/>
          </a:xfrm>
        </p:grpSpPr>
        <p:graphicFrame>
          <p:nvGraphicFramePr>
            <p:cNvPr id="192" name="Table 2-1-2-4-1-1-1-1-2-3"/>
            <p:cNvGraphicFramePr/>
            <p:nvPr/>
          </p:nvGraphicFramePr>
          <p:xfrm>
            <a:off x="25400" y="239038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3" name="Table 2-1-2-4-1-1-1-1-2-3-1"/>
            <p:cNvGraphicFramePr/>
            <p:nvPr/>
          </p:nvGraphicFramePr>
          <p:xfrm>
            <a:off x="801485" y="239038"/>
            <a:ext cx="422232" cy="342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4" name="Línea"/>
            <p:cNvSpPr/>
            <p:nvPr/>
          </p:nvSpPr>
          <p:spPr>
            <a:xfrm flipV="1">
              <a:off x="510307" y="460292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95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</p:grpSp>
      <p:grpSp>
        <p:nvGrpSpPr>
          <p:cNvPr id="201" name="Agrupar"/>
          <p:cNvGrpSpPr/>
          <p:nvPr/>
        </p:nvGrpSpPr>
        <p:grpSpPr>
          <a:xfrm>
            <a:off x="10519977" y="7618869"/>
            <a:ext cx="1173128" cy="915964"/>
            <a:chOff x="25400" y="6349"/>
            <a:chExt cx="1173127" cy="915962"/>
          </a:xfrm>
        </p:grpSpPr>
        <p:graphicFrame>
          <p:nvGraphicFramePr>
            <p:cNvPr id="197" name="Table 2-1-2-4-1-1-1-1-2-3-2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98" name="Table 2-1-2-4-1-1-1-1-2-3-2-1"/>
            <p:cNvGraphicFramePr/>
            <p:nvPr/>
          </p:nvGraphicFramePr>
          <p:xfrm>
            <a:off x="776295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3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99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0" name="Línea"/>
            <p:cNvSpPr/>
            <p:nvPr/>
          </p:nvSpPr>
          <p:spPr>
            <a:xfrm flipV="1">
              <a:off x="506318" y="457765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06" name="Agrupar"/>
          <p:cNvGrpSpPr/>
          <p:nvPr/>
        </p:nvGrpSpPr>
        <p:grpSpPr>
          <a:xfrm>
            <a:off x="10519977" y="8790900"/>
            <a:ext cx="1172554" cy="915964"/>
            <a:chOff x="25400" y="6349"/>
            <a:chExt cx="1172553" cy="915962"/>
          </a:xfrm>
        </p:grpSpPr>
        <p:graphicFrame>
          <p:nvGraphicFramePr>
            <p:cNvPr id="202" name="Table 2-1-2-4-1-1-1-1-2-3-2-2"/>
            <p:cNvGraphicFramePr/>
            <p:nvPr/>
          </p:nvGraphicFramePr>
          <p:xfrm>
            <a:off x="25400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solidFill>
                              <a:srgbClr val="A6AAA9"/>
                            </a:solidFill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03" name="Table 2-1-2-4-1-1-1-1-2-3-2-1-1"/>
            <p:cNvGraphicFramePr/>
            <p:nvPr/>
          </p:nvGraphicFramePr>
          <p:xfrm>
            <a:off x="775721" y="236512"/>
            <a:ext cx="422232" cy="685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1111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1111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700" b="1">
                            <a:solidFill>
                              <a:srgbClr val="FFFFFF"/>
                            </a:solidFill>
                          </a:rPr>
                          <a:t>x2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D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F2A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204" name="x"/>
            <p:cNvSpPr txBox="1"/>
            <p:nvPr/>
          </p:nvSpPr>
          <p:spPr>
            <a:xfrm>
              <a:off x="143846" y="6349"/>
              <a:ext cx="185341" cy="2615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x</a:t>
              </a:r>
            </a:p>
          </p:txBody>
        </p:sp>
        <p:sp>
          <p:nvSpPr>
            <p:cNvPr id="205" name="Línea"/>
            <p:cNvSpPr/>
            <p:nvPr/>
          </p:nvSpPr>
          <p:spPr>
            <a:xfrm flipV="1">
              <a:off x="497564" y="464116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07" name="drop_na(data, …) Drop rows containing NA’s in … columns. drop_na(x, x2)…"/>
          <p:cNvSpPr txBox="1"/>
          <p:nvPr/>
        </p:nvSpPr>
        <p:spPr>
          <a:xfrm>
            <a:off x="11897841" y="6833864"/>
            <a:ext cx="1772729" cy="3021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drop_na(</a:t>
            </a:r>
            <a:r>
              <a:rPr b="0"/>
              <a:t>data, …</a:t>
            </a:r>
            <a:r>
              <a:t>) </a:t>
            </a:r>
            <a:r>
              <a:rPr b="0"/>
              <a:t>Drop rows containing NA’s in … columns.</a:t>
            </a:r>
            <a:br>
              <a:rPr b="0"/>
            </a:br>
            <a:r>
              <a:rPr b="0"/>
              <a:t>drop_na(x, x2)</a:t>
            </a:r>
            <a:endParaRPr b="0" i="1"/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fill(</a:t>
            </a:r>
            <a:r>
              <a:rPr b="0"/>
              <a:t>data, …, .direction = "down"</a:t>
            </a:r>
            <a:r>
              <a:t>) </a:t>
            </a:r>
            <a:r>
              <a:rPr b="0"/>
              <a:t>Fill in NA’s in … columns using the next or previous value.</a:t>
            </a:r>
            <a:br>
              <a:rPr b="0"/>
            </a:br>
            <a:r>
              <a:rPr b="0"/>
              <a:t>fill(x, x2)</a:t>
            </a:r>
          </a:p>
          <a:p>
            <a:pPr>
              <a:spcBef>
                <a:spcPts val="1700"/>
              </a:spcBef>
              <a:defRPr>
                <a:solidFill>
                  <a:srgbClr val="000000"/>
                </a:solidFill>
              </a:defRPr>
            </a:pPr>
            <a:r>
              <a:t>replace_na(</a:t>
            </a:r>
            <a:r>
              <a:rPr b="0"/>
              <a:t>data, replace</a:t>
            </a:r>
            <a:r>
              <a:t>)</a:t>
            </a:r>
            <a:r>
              <a:rPr b="0"/>
              <a:t> Specify a value to replace NA in selected columns.</a:t>
            </a:r>
            <a:br>
              <a:rPr b="0"/>
            </a:br>
            <a:r>
              <a:rPr b="0"/>
              <a:t>replace_na(x, list(x2 = 2))</a:t>
            </a:r>
          </a:p>
        </p:txBody>
      </p:sp>
      <p:sp>
        <p:nvSpPr>
          <p:cNvPr id="208" name="Expand  Tables"/>
          <p:cNvSpPr txBox="1"/>
          <p:nvPr/>
        </p:nvSpPr>
        <p:spPr>
          <a:xfrm>
            <a:off x="10499484" y="1301333"/>
            <a:ext cx="117774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Expand </a:t>
            </a:r>
            <a:br/>
            <a:r>
              <a:t>Tables</a:t>
            </a:r>
          </a:p>
        </p:txBody>
      </p:sp>
      <p:sp>
        <p:nvSpPr>
          <p:cNvPr id="209" name="Línea"/>
          <p:cNvSpPr/>
          <p:nvPr/>
        </p:nvSpPr>
        <p:spPr>
          <a:xfrm>
            <a:off x="10505384" y="1257819"/>
            <a:ext cx="1620689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0" name="expand(data, …) Create a new tibble with all possible combinations of the values of the variables listed in …   Drop other variables.…"/>
          <p:cNvSpPr txBox="1"/>
          <p:nvPr/>
        </p:nvSpPr>
        <p:spPr>
          <a:xfrm>
            <a:off x="11893224" y="2833400"/>
            <a:ext cx="1790046" cy="296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r>
              <a:t>expand(</a:t>
            </a:r>
            <a:r>
              <a:rPr b="0"/>
              <a:t>data, …</a:t>
            </a:r>
            <a:r>
              <a:t>) </a:t>
            </a:r>
            <a:r>
              <a:rPr b="0"/>
              <a:t>Create a new tibble with all possible combinations of the values of the variables listed in …  </a:t>
            </a:r>
            <a:br>
              <a:rPr b="0"/>
            </a:br>
            <a:r>
              <a:rPr b="0"/>
              <a:t>Drop other variables.</a:t>
            </a:r>
          </a:p>
          <a:p>
            <a:pPr defTabSz="578358">
              <a:spcBef>
                <a:spcPts val="0"/>
              </a:spcBef>
              <a:defRPr sz="1188" b="0">
                <a:solidFill>
                  <a:srgbClr val="000000"/>
                </a:solidFill>
              </a:defRPr>
            </a:pPr>
            <a:r>
              <a:t>expand(mtcars, cyl, gear, carb)</a:t>
            </a:r>
            <a:endParaRPr i="1">
              <a:solidFill>
                <a:schemeClr val="accent5"/>
              </a:solidFill>
            </a:endParaRPr>
          </a:p>
          <a:p>
            <a:pPr defTabSz="578358">
              <a:spcBef>
                <a:spcPts val="0"/>
              </a:spcBef>
              <a:defRPr sz="1188">
                <a:solidFill>
                  <a:srgbClr val="000000"/>
                </a:solidFill>
              </a:defRPr>
            </a:pPr>
            <a:br/>
            <a:r>
              <a:t>complete(</a:t>
            </a:r>
            <a:r>
              <a:rPr b="0"/>
              <a:t>data, …, fill = list()</a:t>
            </a:r>
            <a:r>
              <a:t>) </a:t>
            </a:r>
            <a:r>
              <a:rPr b="0"/>
              <a:t>Add missing possible combinations of values of variables listed in … Fill remaining variables with NA. </a:t>
            </a:r>
          </a:p>
          <a:p>
            <a:pPr defTabSz="578358">
              <a:spcBef>
                <a:spcPts val="0"/>
              </a:spcBef>
              <a:defRPr sz="1188" b="0">
                <a:solidFill>
                  <a:srgbClr val="000000"/>
                </a:solidFill>
              </a:defRPr>
            </a:pPr>
            <a:r>
              <a:t>complete(mtcars, cyl, gear, carb)</a:t>
            </a:r>
          </a:p>
        </p:txBody>
      </p:sp>
      <p:graphicFrame>
        <p:nvGraphicFramePr>
          <p:cNvPr id="211" name="Table 2-1-2-4-1-1-1-1-2-3-2-3"/>
          <p:cNvGraphicFramePr/>
          <p:nvPr/>
        </p:nvGraphicFramePr>
        <p:xfrm>
          <a:off x="10512815" y="2866228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2" name="Table 2-1-2-4-1-1-1-1-2-3-2-1-2"/>
          <p:cNvGraphicFramePr/>
          <p:nvPr/>
        </p:nvGraphicFramePr>
        <p:xfrm>
          <a:off x="11301811" y="2866228"/>
          <a:ext cx="346032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3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3" name="x"/>
          <p:cNvSpPr txBox="1"/>
          <p:nvPr/>
        </p:nvSpPr>
        <p:spPr>
          <a:xfrm>
            <a:off x="10682061" y="2636066"/>
            <a:ext cx="185342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14" name="Línea"/>
          <p:cNvSpPr/>
          <p:nvPr/>
        </p:nvSpPr>
        <p:spPr>
          <a:xfrm flipV="1">
            <a:off x="11082634" y="3087481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5" name="Línea"/>
          <p:cNvSpPr/>
          <p:nvPr/>
        </p:nvSpPr>
        <p:spPr>
          <a:xfrm>
            <a:off x="3780575" y="5943600"/>
            <a:ext cx="6485051" cy="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pivot_longer(data, cols, names_to = &quot;name&quot;,  values_to = &quot;value&quot;, values_drop_na = FALSE)…"/>
          <p:cNvSpPr txBox="1"/>
          <p:nvPr/>
        </p:nvSpPr>
        <p:spPr>
          <a:xfrm>
            <a:off x="7132180" y="1951614"/>
            <a:ext cx="3139358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pivot_longer</a:t>
            </a:r>
            <a:r>
              <a:rPr sz="1100" dirty="0"/>
              <a:t>(</a:t>
            </a:r>
            <a:r>
              <a:rPr sz="1100" b="0" dirty="0"/>
              <a:t>data, cols, </a:t>
            </a:r>
            <a:r>
              <a:rPr sz="1100" b="0" dirty="0" err="1"/>
              <a:t>names_to</a:t>
            </a:r>
            <a:r>
              <a:rPr sz="1100" b="0" dirty="0"/>
              <a:t> = "name",  </a:t>
            </a:r>
            <a:r>
              <a:rPr sz="1100" b="0" dirty="0" err="1"/>
              <a:t>values_to</a:t>
            </a:r>
            <a:r>
              <a:rPr sz="1100" b="0" dirty="0"/>
              <a:t> = "value", </a:t>
            </a:r>
            <a:r>
              <a:rPr sz="1100" b="0" dirty="0" err="1"/>
              <a:t>values_drop_na</a:t>
            </a:r>
            <a:r>
              <a:rPr sz="1100" b="0" dirty="0"/>
              <a:t> = FALSE</a:t>
            </a:r>
            <a:r>
              <a:rPr sz="1100" dirty="0"/>
              <a:t>)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"Lengthen" data by collapsing several columns into two. Column names move to a new </a:t>
            </a:r>
            <a:r>
              <a:rPr sz="1100" b="0" dirty="0" err="1"/>
              <a:t>names_to</a:t>
            </a:r>
            <a:r>
              <a:rPr sz="1100" b="0" dirty="0"/>
              <a:t> column and values to a new </a:t>
            </a:r>
            <a:r>
              <a:rPr sz="1100" b="0" dirty="0" err="1"/>
              <a:t>values_to</a:t>
            </a:r>
            <a:r>
              <a:rPr sz="1100" b="0" dirty="0"/>
              <a:t> column.</a:t>
            </a:r>
          </a:p>
          <a:p>
            <a:pPr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pivot_longer</a:t>
            </a:r>
            <a:r>
              <a:rPr sz="1100" dirty="0"/>
              <a:t>(table4a, cols = 2:3, </a:t>
            </a:r>
            <a:r>
              <a:rPr sz="1100" dirty="0" err="1"/>
              <a:t>names_to</a:t>
            </a:r>
            <a:r>
              <a:rPr sz="1100" dirty="0"/>
              <a:t>="year", 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values_to</a:t>
            </a:r>
            <a:r>
              <a:rPr sz="1100" dirty="0"/>
              <a:t> = "cases")</a:t>
            </a:r>
          </a:p>
        </p:txBody>
      </p:sp>
      <p:sp>
        <p:nvSpPr>
          <p:cNvPr id="217" name="pivot_wider(data, names_from = &quot;name&quot;,  values_from = &quot;value&quot;)…"/>
          <p:cNvSpPr txBox="1"/>
          <p:nvPr/>
        </p:nvSpPr>
        <p:spPr>
          <a:xfrm>
            <a:off x="7132180" y="3912771"/>
            <a:ext cx="3145237" cy="1929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dirty="0" err="1"/>
              <a:t>pivot_wider</a:t>
            </a:r>
            <a:r>
              <a:rPr sz="1100" dirty="0"/>
              <a:t>(</a:t>
            </a:r>
            <a:r>
              <a:rPr sz="1100" b="0" dirty="0"/>
              <a:t>data, </a:t>
            </a:r>
            <a:r>
              <a:rPr sz="1100" b="0" dirty="0" err="1"/>
              <a:t>names_from</a:t>
            </a:r>
            <a:r>
              <a:rPr sz="1100" b="0" dirty="0"/>
              <a:t> = "name",  </a:t>
            </a:r>
            <a:r>
              <a:rPr sz="1100" b="0" dirty="0" err="1"/>
              <a:t>values_from</a:t>
            </a:r>
            <a:r>
              <a:rPr sz="1100" b="0" dirty="0"/>
              <a:t> = "value"</a:t>
            </a:r>
            <a:r>
              <a:rPr sz="1100" dirty="0"/>
              <a:t>)</a:t>
            </a:r>
            <a:r>
              <a:rPr sz="1100" b="0" dirty="0"/>
              <a:t> </a:t>
            </a:r>
          </a:p>
          <a:p>
            <a:pPr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sz="1100" b="0" dirty="0"/>
              <a:t>The inverse of </a:t>
            </a:r>
            <a:r>
              <a:rPr sz="1100" b="0" dirty="0" err="1"/>
              <a:t>pivot_longer</a:t>
            </a:r>
            <a:r>
              <a:rPr sz="1100" b="0" dirty="0"/>
              <a:t>(). "Widen" data by expanding two columns into several. One column provides the new column names, the other the values.</a:t>
            </a:r>
          </a:p>
          <a:p>
            <a:pPr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 sz="1100" dirty="0" err="1"/>
              <a:t>pivot_wider</a:t>
            </a:r>
            <a:r>
              <a:rPr sz="1100" dirty="0"/>
              <a:t>(table2, </a:t>
            </a:r>
            <a:r>
              <a:rPr sz="1100" dirty="0" err="1"/>
              <a:t>names_from</a:t>
            </a:r>
            <a:r>
              <a:rPr sz="1100" dirty="0"/>
              <a:t> = type, </a:t>
            </a:r>
            <a:br>
              <a:rPr sz="1100" dirty="0"/>
            </a:br>
            <a:r>
              <a:rPr sz="1100" dirty="0"/>
              <a:t>    </a:t>
            </a:r>
            <a:r>
              <a:rPr sz="1100" dirty="0" err="1"/>
              <a:t>values_from</a:t>
            </a:r>
            <a:r>
              <a:rPr sz="1100" dirty="0"/>
              <a:t> = count)</a:t>
            </a:r>
          </a:p>
        </p:txBody>
      </p:sp>
      <p:sp>
        <p:nvSpPr>
          <p:cNvPr id="218" name="- Use these functions to split or combine cells into individual, isolated values."/>
          <p:cNvSpPr txBox="1"/>
          <p:nvPr/>
        </p:nvSpPr>
        <p:spPr>
          <a:xfrm>
            <a:off x="5187464" y="6149164"/>
            <a:ext cx="50800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defTabSz="572516">
              <a:lnSpc>
                <a:spcPct val="90000"/>
              </a:lnSpc>
              <a:spcBef>
                <a:spcPts val="0"/>
              </a:spcBef>
              <a:defRPr sz="1176" b="0">
                <a:solidFill>
                  <a:srgbClr val="000000"/>
                </a:solidFill>
              </a:defRPr>
            </a:lvl1pPr>
          </a:lstStyle>
          <a:p>
            <a:r>
              <a:t>- Use these functions to split or combine cells into individual, isolated values.</a:t>
            </a:r>
          </a:p>
        </p:txBody>
      </p:sp>
      <p:sp>
        <p:nvSpPr>
          <p:cNvPr id="219" name="Split Cells"/>
          <p:cNvSpPr txBox="1"/>
          <p:nvPr/>
        </p:nvSpPr>
        <p:spPr>
          <a:xfrm>
            <a:off x="3776587" y="5984749"/>
            <a:ext cx="142424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E2754E"/>
                </a:solidFill>
              </a:defRPr>
            </a:pPr>
            <a:r>
              <a:t>Split Cells</a:t>
            </a:r>
          </a:p>
        </p:txBody>
      </p:sp>
      <p:sp>
        <p:nvSpPr>
          <p:cNvPr id="220" name="unite(data, col, …, sep = &quot;_&quot;, remove = TRUE, na.rm = FALSE) Collapse cells across several columns into a single column.…"/>
          <p:cNvSpPr txBox="1"/>
          <p:nvPr/>
        </p:nvSpPr>
        <p:spPr>
          <a:xfrm>
            <a:off x="7119712" y="6578570"/>
            <a:ext cx="3142194" cy="3630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/>
              <a:t>unite(</a:t>
            </a:r>
            <a:r>
              <a:rPr b="0" dirty="0"/>
              <a:t>data, col, …, </a:t>
            </a:r>
            <a:r>
              <a:rPr b="0" dirty="0" err="1"/>
              <a:t>sep</a:t>
            </a:r>
            <a:r>
              <a:rPr b="0" dirty="0"/>
              <a:t> = "_", remove = TRUE, na.rm = FALSE</a:t>
            </a:r>
            <a:r>
              <a:rPr dirty="0"/>
              <a:t>) </a:t>
            </a:r>
            <a:r>
              <a:rPr b="0" dirty="0"/>
              <a:t>Collapse cells across several columns into a single column.</a:t>
            </a:r>
            <a:endParaRPr b="0" i="1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b="0" dirty="0"/>
              <a:t>unite(table5, century, year, col = "year", </a:t>
            </a:r>
            <a:r>
              <a:rPr b="0" dirty="0" err="1"/>
              <a:t>sep</a:t>
            </a:r>
            <a:r>
              <a:rPr b="0" dirty="0"/>
              <a:t> = "")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 err="1"/>
              <a:t>separate_wider_delim</a:t>
            </a:r>
            <a:r>
              <a:rPr dirty="0"/>
              <a:t>(</a:t>
            </a:r>
            <a:r>
              <a:rPr b="0" dirty="0"/>
              <a:t>data, cols, </a:t>
            </a:r>
            <a:r>
              <a:rPr b="0" dirty="0" err="1"/>
              <a:t>delim</a:t>
            </a:r>
            <a:r>
              <a:rPr b="0" dirty="0"/>
              <a:t>, ..., names = NULL, </a:t>
            </a:r>
            <a:r>
              <a:rPr b="0" dirty="0" err="1"/>
              <a:t>names_sep</a:t>
            </a:r>
            <a:r>
              <a:rPr b="0" dirty="0"/>
              <a:t> = NULL, </a:t>
            </a:r>
            <a:r>
              <a:rPr b="0" dirty="0" err="1"/>
              <a:t>names_repair</a:t>
            </a:r>
            <a:r>
              <a:rPr b="0" dirty="0"/>
              <a:t> = "check unique", </a:t>
            </a:r>
            <a:r>
              <a:rPr b="0" dirty="0" err="1"/>
              <a:t>too_few</a:t>
            </a:r>
            <a:r>
              <a:rPr b="0" dirty="0"/>
              <a:t>, </a:t>
            </a:r>
            <a:r>
              <a:rPr b="0" dirty="0" err="1"/>
              <a:t>too_many</a:t>
            </a:r>
            <a:r>
              <a:rPr b="0" dirty="0"/>
              <a:t>, </a:t>
            </a:r>
            <a:r>
              <a:rPr b="0" dirty="0" err="1"/>
              <a:t>cols_remove</a:t>
            </a:r>
            <a:r>
              <a:rPr b="0" dirty="0"/>
              <a:t> = TRUE) Separate each cell in a column into several columns. Also </a:t>
            </a:r>
            <a:r>
              <a:rPr dirty="0" err="1"/>
              <a:t>separate_wider_regex</a:t>
            </a:r>
            <a:r>
              <a:rPr dirty="0"/>
              <a:t>() </a:t>
            </a:r>
            <a:r>
              <a:rPr b="0" dirty="0"/>
              <a:t>and </a:t>
            </a:r>
            <a:r>
              <a:rPr dirty="0" err="1"/>
              <a:t>separate_wider_position</a:t>
            </a:r>
            <a:r>
              <a:rPr dirty="0"/>
              <a:t>().</a:t>
            </a: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lang="es-ES" b="0" dirty="0"/>
              <a:t>s</a:t>
            </a:r>
            <a:r>
              <a:rPr b="0" dirty="0" err="1"/>
              <a:t>eparate</a:t>
            </a:r>
            <a:r>
              <a:rPr lang="en-US" b="0" dirty="0" err="1"/>
              <a:t>_wider_delim</a:t>
            </a:r>
            <a:r>
              <a:rPr b="0" dirty="0"/>
              <a:t>(table3, rate, </a:t>
            </a:r>
            <a:r>
              <a:rPr lang="en-US" b="0" dirty="0" err="1"/>
              <a:t>delim</a:t>
            </a:r>
            <a:r>
              <a:rPr b="0" dirty="0"/>
              <a:t> = "/", </a:t>
            </a:r>
            <a:br>
              <a:rPr b="0" dirty="0"/>
            </a:br>
            <a:r>
              <a:rPr b="0" dirty="0"/>
              <a:t>    into = c("cases", "pop"))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endParaRPr b="0" dirty="0"/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dirty="0" err="1"/>
              <a:t>separate_longer_delim</a:t>
            </a:r>
            <a:r>
              <a:rPr dirty="0"/>
              <a:t>(</a:t>
            </a:r>
            <a:r>
              <a:rPr b="0" dirty="0"/>
              <a:t>data, cols, </a:t>
            </a:r>
            <a:r>
              <a:rPr b="0" dirty="0" err="1"/>
              <a:t>delim</a:t>
            </a:r>
            <a:r>
              <a:rPr b="0" dirty="0"/>
              <a:t>, .., width, </a:t>
            </a:r>
            <a:r>
              <a:rPr b="0" dirty="0" err="1"/>
              <a:t>keep_eampty</a:t>
            </a:r>
            <a:r>
              <a:rPr b="0" dirty="0"/>
              <a:t>) Separate each cell in a column into several rows.</a:t>
            </a:r>
          </a:p>
          <a:p>
            <a:pPr defTabSz="531622">
              <a:spcBef>
                <a:spcPts val="400"/>
              </a:spcBef>
              <a:defRPr sz="1092">
                <a:solidFill>
                  <a:srgbClr val="000000"/>
                </a:solidFill>
              </a:defRPr>
            </a:pPr>
            <a:r>
              <a:rPr b="0" dirty="0" err="1"/>
              <a:t>separate_longer_delim</a:t>
            </a:r>
            <a:r>
              <a:rPr b="0" dirty="0"/>
              <a:t>(table3, rate, </a:t>
            </a:r>
            <a:r>
              <a:rPr lang="en-US" b="0" dirty="0" err="1"/>
              <a:t>delim</a:t>
            </a:r>
            <a:r>
              <a:rPr b="0" dirty="0"/>
              <a:t> = "/")</a:t>
            </a:r>
          </a:p>
        </p:txBody>
      </p:sp>
      <p:graphicFrame>
        <p:nvGraphicFramePr>
          <p:cNvPr id="221" name="Table 2-1-2-4-1-1-1-1-2-3-2-1-2-1"/>
          <p:cNvGraphicFramePr/>
          <p:nvPr/>
        </p:nvGraphicFramePr>
        <p:xfrm>
          <a:off x="11301811" y="4394496"/>
          <a:ext cx="533400" cy="5715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olidFill>
                            <a:srgbClr val="A6AAA9"/>
                          </a:solidFill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2" name="x"/>
          <p:cNvSpPr txBox="1"/>
          <p:nvPr/>
        </p:nvSpPr>
        <p:spPr>
          <a:xfrm>
            <a:off x="10682061" y="4164333"/>
            <a:ext cx="185342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23" name="Línea"/>
          <p:cNvSpPr/>
          <p:nvPr/>
        </p:nvSpPr>
        <p:spPr>
          <a:xfrm>
            <a:off x="11082634" y="4615749"/>
            <a:ext cx="203105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24" name="Create new combinations of variables or identify implicit missing values (combinations of variables not present in the data)."/>
          <p:cNvSpPr txBox="1"/>
          <p:nvPr/>
        </p:nvSpPr>
        <p:spPr>
          <a:xfrm>
            <a:off x="10524884" y="2020501"/>
            <a:ext cx="3079645" cy="616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Create new combinations of variables or identify implicit missing values (combinations of variables not present in the data).</a:t>
            </a:r>
          </a:p>
        </p:txBody>
      </p:sp>
      <p:sp>
        <p:nvSpPr>
          <p:cNvPr id="225" name="Drop or replace explicit missing values (NA)."/>
          <p:cNvSpPr txBox="1"/>
          <p:nvPr/>
        </p:nvSpPr>
        <p:spPr>
          <a:xfrm>
            <a:off x="10512184" y="6366332"/>
            <a:ext cx="3079645" cy="366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spcBef>
                <a:spcPts val="0"/>
              </a:spcBef>
              <a:defRPr b="0">
                <a:solidFill>
                  <a:srgbClr val="000000"/>
                </a:solidFill>
              </a:defRPr>
            </a:lvl1pPr>
          </a:lstStyle>
          <a:p>
            <a:r>
              <a:t>Drop or replace explicit missing values (NA).</a:t>
            </a:r>
          </a:p>
        </p:txBody>
      </p:sp>
      <p:sp>
        <p:nvSpPr>
          <p:cNvPr id="226" name="Línea"/>
          <p:cNvSpPr/>
          <p:nvPr/>
        </p:nvSpPr>
        <p:spPr>
          <a:xfrm>
            <a:off x="3780575" y="1257819"/>
            <a:ext cx="6485051" cy="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31" name="Agrupar"/>
          <p:cNvGrpSpPr/>
          <p:nvPr/>
        </p:nvGrpSpPr>
        <p:grpSpPr>
          <a:xfrm>
            <a:off x="3929816" y="1877688"/>
            <a:ext cx="2648092" cy="1270002"/>
            <a:chOff x="0" y="130770"/>
            <a:chExt cx="2648091" cy="1270001"/>
          </a:xfrm>
        </p:grpSpPr>
        <p:sp>
          <p:nvSpPr>
            <p:cNvPr id="227" name="table4a"/>
            <p:cNvSpPr/>
            <p:nvPr/>
          </p:nvSpPr>
          <p:spPr>
            <a:xfrm>
              <a:off x="570458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table4a</a:t>
              </a:r>
            </a:p>
          </p:txBody>
        </p:sp>
        <p:graphicFrame>
          <p:nvGraphicFramePr>
            <p:cNvPr id="228" name="Table 2-2"/>
            <p:cNvGraphicFramePr/>
            <p:nvPr/>
          </p:nvGraphicFramePr>
          <p:xfrm>
            <a:off x="0" y="220744"/>
            <a:ext cx="1090116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87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207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3067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29" name="Línea"/>
            <p:cNvSpPr/>
            <p:nvPr/>
          </p:nvSpPr>
          <p:spPr>
            <a:xfrm flipV="1">
              <a:off x="1233003" y="499874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0" name="Table 2-1-2"/>
            <p:cNvGraphicFramePr/>
            <p:nvPr/>
          </p:nvGraphicFramePr>
          <p:xfrm>
            <a:off x="1547736" y="220744"/>
            <a:ext cx="1100355" cy="977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0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16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497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0D18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2000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</p:grpSp>
      <p:grpSp>
        <p:nvGrpSpPr>
          <p:cNvPr id="236" name="Agrupar"/>
          <p:cNvGrpSpPr/>
          <p:nvPr/>
        </p:nvGrpSpPr>
        <p:grpSpPr>
          <a:xfrm>
            <a:off x="3779023" y="3828360"/>
            <a:ext cx="3159209" cy="1956865"/>
            <a:chOff x="0" y="130770"/>
            <a:chExt cx="3159208" cy="1956864"/>
          </a:xfrm>
        </p:grpSpPr>
        <p:graphicFrame>
          <p:nvGraphicFramePr>
            <p:cNvPr id="232" name="Table 2-1-1-1"/>
            <p:cNvGraphicFramePr/>
            <p:nvPr/>
          </p:nvGraphicFramePr>
          <p:xfrm>
            <a:off x="1703252" y="220744"/>
            <a:ext cx="1455956" cy="1003295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222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8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4062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328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233" name="table2"/>
            <p:cNvSpPr/>
            <p:nvPr/>
          </p:nvSpPr>
          <p:spPr>
            <a:xfrm>
              <a:off x="745131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table2</a:t>
              </a:r>
            </a:p>
          </p:txBody>
        </p:sp>
        <p:sp>
          <p:nvSpPr>
            <p:cNvPr id="234" name="Línea"/>
            <p:cNvSpPr/>
            <p:nvPr/>
          </p:nvSpPr>
          <p:spPr>
            <a:xfrm flipV="1">
              <a:off x="1522502" y="525544"/>
              <a:ext cx="1650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aphicFrame>
          <p:nvGraphicFramePr>
            <p:cNvPr id="235" name="Table 2-2-2-1"/>
            <p:cNvGraphicFramePr/>
            <p:nvPr>
              <p:extLst>
                <p:ext uri="{D42A27DB-BD31-4B8C-83A1-F6EECF244321}">
                  <p14:modId xmlns:p14="http://schemas.microsoft.com/office/powerpoint/2010/main" val="498977545"/>
                </p:ext>
              </p:extLst>
            </p:nvPr>
          </p:nvGraphicFramePr>
          <p:xfrm>
            <a:off x="0" y="220744"/>
            <a:ext cx="1475383" cy="186689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3978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01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551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803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i="0" u="none" strike="noStrike" cap="none" spc="0" baseline="0" dirty="0">
                            <a:solidFill>
                              <a:srgbClr val="FFFFFF"/>
                            </a:solidFill>
                            <a:uFillTx/>
                            <a:latin typeface="+mn-lt"/>
                            <a:ea typeface="+mn-ea"/>
                            <a:cs typeface="+mn-cs"/>
                            <a:sym typeface="Helvetica Light"/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1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s-ES" sz="800" b="1" dirty="0">
                            <a:solidFill>
                              <a:srgbClr val="FFFFFF"/>
                            </a:solidFill>
                          </a:rPr>
                          <a:t>year</a:t>
                        </a:r>
                        <a:endParaRPr sz="800" b="1" baseline="75000" dirty="0">
                          <a:solidFill>
                            <a:srgbClr val="FFFFFF"/>
                          </a:solidFill>
                        </a:endParaRPr>
                      </a:p>
                    </a:txBody>
                    <a:tcPr marL="0" marR="0" marT="0" marB="0" anchor="b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type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212K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213K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43607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C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baseline="25000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aseline="25000" dirty="0"/>
                          <a:t>1T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</a:tbl>
            </a:graphicData>
          </a:graphic>
        </p:graphicFrame>
      </p:grpSp>
      <p:grpSp>
        <p:nvGrpSpPr>
          <p:cNvPr id="244" name="Agrupar"/>
          <p:cNvGrpSpPr/>
          <p:nvPr/>
        </p:nvGrpSpPr>
        <p:grpSpPr>
          <a:xfrm>
            <a:off x="3834283" y="7764302"/>
            <a:ext cx="3027829" cy="723900"/>
            <a:chOff x="25400" y="25400"/>
            <a:chExt cx="3027827" cy="723900"/>
          </a:xfrm>
        </p:grpSpPr>
        <p:grpSp>
          <p:nvGrpSpPr>
            <p:cNvPr id="241" name="Agrupar"/>
            <p:cNvGrpSpPr/>
            <p:nvPr/>
          </p:nvGrpSpPr>
          <p:grpSpPr>
            <a:xfrm>
              <a:off x="25400" y="25400"/>
              <a:ext cx="1317207" cy="723900"/>
              <a:chOff x="25400" y="25400"/>
              <a:chExt cx="1317206" cy="723900"/>
            </a:xfrm>
          </p:grpSpPr>
          <p:sp>
            <p:nvSpPr>
              <p:cNvPr id="237" name="Rectángulo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8" name="Rectángulo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ángulo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240" name="Table 2-2-1"/>
              <p:cNvGraphicFramePr/>
              <p:nvPr/>
            </p:nvGraphicFramePr>
            <p:xfrm>
              <a:off x="25400" y="25400"/>
              <a:ext cx="1317206" cy="723900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42" name="Table 2-2-1-1"/>
            <p:cNvGraphicFramePr/>
            <p:nvPr/>
          </p:nvGraphicFramePr>
          <p:xfrm>
            <a:off x="1617133" y="25400"/>
            <a:ext cx="1436094" cy="7239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4359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68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632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cases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pop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6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3" name="Línea"/>
            <p:cNvSpPr/>
            <p:nvPr/>
          </p:nvSpPr>
          <p:spPr>
            <a:xfrm flipV="1">
              <a:off x="1361658" y="425449"/>
              <a:ext cx="228506" cy="2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45" name="table3"/>
          <p:cNvSpPr txBox="1"/>
          <p:nvPr/>
        </p:nvSpPr>
        <p:spPr>
          <a:xfrm>
            <a:off x="4220053" y="7549699"/>
            <a:ext cx="467867" cy="261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table3</a:t>
            </a:r>
          </a:p>
        </p:txBody>
      </p:sp>
      <p:grpSp>
        <p:nvGrpSpPr>
          <p:cNvPr id="250" name="Agrupar"/>
          <p:cNvGrpSpPr/>
          <p:nvPr/>
        </p:nvGrpSpPr>
        <p:grpSpPr>
          <a:xfrm>
            <a:off x="3910821" y="6524410"/>
            <a:ext cx="2293703" cy="1270002"/>
            <a:chOff x="0" y="130770"/>
            <a:chExt cx="2255816" cy="1270001"/>
          </a:xfrm>
        </p:grpSpPr>
        <p:graphicFrame>
          <p:nvGraphicFramePr>
            <p:cNvPr id="246" name="Table 2-2-1-1-2"/>
            <p:cNvGraphicFramePr/>
            <p:nvPr>
              <p:extLst>
                <p:ext uri="{D42A27DB-BD31-4B8C-83A1-F6EECF244321}">
                  <p14:modId xmlns:p14="http://schemas.microsoft.com/office/powerpoint/2010/main" val="154193556"/>
                </p:ext>
              </p:extLst>
            </p:nvPr>
          </p:nvGraphicFramePr>
          <p:xfrm>
            <a:off x="0" y="211600"/>
            <a:ext cx="1186520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81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44354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048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century</a:t>
                        </a:r>
                      </a:p>
                    </a:txBody>
                    <a:tcPr marL="0" marR="0" marT="0" marB="0" anchor="ctr" horzOverflow="overflow">
                      <a:solidFill>
                        <a:srgbClr val="F2B16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4D7547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solidFill>
                        <a:srgbClr val="B1D28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47" name="Table 2-2-1-1-2-1"/>
            <p:cNvGraphicFramePr/>
            <p:nvPr>
              <p:extLst>
                <p:ext uri="{D42A27DB-BD31-4B8C-83A1-F6EECF244321}">
                  <p14:modId xmlns:p14="http://schemas.microsoft.com/office/powerpoint/2010/main" val="1997115780"/>
                </p:ext>
              </p:extLst>
            </p:nvPr>
          </p:nvGraphicFramePr>
          <p:xfrm>
            <a:off x="1489457" y="211415"/>
            <a:ext cx="766359" cy="7238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617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175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20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t>19</a:t>
                        </a:r>
                        <a:r>
                          <a:rPr b="1">
                            <a:solidFill>
                              <a:srgbClr val="FFFFFF"/>
                            </a:solidFill>
                          </a:rPr>
                          <a:t>99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800"/>
                        </a:pPr>
                        <a:r>
                          <a:rPr dirty="0"/>
                          <a:t>20</a:t>
                        </a:r>
                        <a:r>
                          <a:rPr b="1" dirty="0">
                            <a:solidFill>
                              <a:srgbClr val="FFFFFF"/>
                            </a:solidFill>
                          </a:rPr>
                          <a:t>00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48" name="Línea"/>
            <p:cNvSpPr/>
            <p:nvPr/>
          </p:nvSpPr>
          <p:spPr>
            <a:xfrm flipV="1">
              <a:off x="1249576" y="618000"/>
              <a:ext cx="2285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249" name="table5"/>
            <p:cNvSpPr/>
            <p:nvPr/>
          </p:nvSpPr>
          <p:spPr>
            <a:xfrm>
              <a:off x="628624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A6AAA9"/>
                  </a:solidFill>
                </a:defRPr>
              </a:lvl1pPr>
            </a:lstStyle>
            <a:p>
              <a:r>
                <a:t>table5</a:t>
              </a:r>
            </a:p>
          </p:txBody>
        </p:sp>
      </p:grpSp>
      <p:grpSp>
        <p:nvGrpSpPr>
          <p:cNvPr id="258" name="Agrupar"/>
          <p:cNvGrpSpPr/>
          <p:nvPr/>
        </p:nvGrpSpPr>
        <p:grpSpPr>
          <a:xfrm>
            <a:off x="3817166" y="8882003"/>
            <a:ext cx="2771945" cy="1206495"/>
            <a:chOff x="25400" y="25400"/>
            <a:chExt cx="2771944" cy="1206493"/>
          </a:xfrm>
        </p:grpSpPr>
        <p:grpSp>
          <p:nvGrpSpPr>
            <p:cNvPr id="255" name="Agrupar"/>
            <p:cNvGrpSpPr/>
            <p:nvPr/>
          </p:nvGrpSpPr>
          <p:grpSpPr>
            <a:xfrm>
              <a:off x="25400" y="291870"/>
              <a:ext cx="1317208" cy="723899"/>
              <a:chOff x="25400" y="25400"/>
              <a:chExt cx="1317207" cy="723899"/>
            </a:xfrm>
          </p:grpSpPr>
          <p:sp>
            <p:nvSpPr>
              <p:cNvPr id="251" name="Rectángulo"/>
              <p:cNvSpPr/>
              <p:nvPr/>
            </p:nvSpPr>
            <p:spPr>
              <a:xfrm>
                <a:off x="871521" y="116199"/>
                <a:ext cx="295513" cy="625821"/>
              </a:xfrm>
              <a:prstGeom prst="rect">
                <a:avLst/>
              </a:prstGeom>
              <a:solidFill>
                <a:srgbClr val="D0D1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2" name="Rectángulo"/>
              <p:cNvSpPr/>
              <p:nvPr/>
            </p:nvSpPr>
            <p:spPr>
              <a:xfrm>
                <a:off x="1046146" y="116199"/>
                <a:ext cx="295513" cy="625821"/>
              </a:xfrm>
              <a:prstGeom prst="rect">
                <a:avLst/>
              </a:prstGeom>
              <a:solidFill>
                <a:srgbClr val="B2D2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Rectángulo"/>
              <p:cNvSpPr/>
              <p:nvPr/>
            </p:nvSpPr>
            <p:spPr>
              <a:xfrm>
                <a:off x="658300" y="116199"/>
                <a:ext cx="358734" cy="625821"/>
              </a:xfrm>
              <a:prstGeom prst="rect">
                <a:avLst/>
              </a:prstGeom>
              <a:solidFill>
                <a:srgbClr val="FAE1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254" name="Table 2-2-1-2"/>
              <p:cNvGraphicFramePr/>
              <p:nvPr/>
            </p:nvGraphicFramePr>
            <p:xfrm>
              <a:off x="25400" y="25400"/>
              <a:ext cx="1317207" cy="7238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440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9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country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year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800" b="1">
                              <a:solidFill>
                                <a:srgbClr val="FFFFFF"/>
                              </a:solidFill>
                            </a:rPr>
                            <a:t>rate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 b="1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0">
                              <a:solidFill>
                                <a:srgbClr val="000000"/>
                              </a:solidFill>
                            </a:rPr>
                            <a:t>0.7K/</a:t>
                          </a:r>
                          <a:r>
                            <a:t>19M</a:t>
                          </a:r>
                          <a:r>
                            <a:rPr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A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BE196"/>
                              </a:solidFill>
                            </a:rPr>
                            <a:t>0.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2K/</a:t>
                          </a:r>
                          <a:r>
                            <a:rPr b="1"/>
                            <a:t>20M</a:t>
                          </a:r>
                          <a:r>
                            <a:rPr b="1">
                              <a:solidFill>
                                <a:srgbClr val="B2D283"/>
                              </a:solidFill>
                            </a:rPr>
                            <a:t>0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1999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7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37K/</a:t>
                          </a:r>
                          <a:r>
                            <a:rPr b="1"/>
                            <a:t>172M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478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B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800"/>
                            <a:t>2000</a:t>
                          </a:r>
                        </a:p>
                      </a:txBody>
                      <a:tcPr marL="0" marR="0" marT="0" marB="0" anchor="ctr" horzOverflow="overflow"/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800">
                              <a:solidFill>
                                <a:srgbClr val="FFFFFF"/>
                              </a:solidFill>
                            </a:defRPr>
                          </a:pPr>
                          <a:r>
                            <a:rPr b="1">
                              <a:solidFill>
                                <a:srgbClr val="FAE196"/>
                              </a:solidFill>
                            </a:rPr>
                            <a:t>.</a:t>
                          </a:r>
                          <a:r>
                            <a:rPr>
                              <a:solidFill>
                                <a:srgbClr val="000000"/>
                              </a:solidFill>
                            </a:rPr>
                            <a:t>80K/</a:t>
                          </a:r>
                          <a:r>
                            <a:rPr b="1"/>
                            <a:t>174M</a:t>
                          </a:r>
                        </a:p>
                      </a:txBody>
                      <a:tcPr marL="0" marR="0" marT="0" marB="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56" name="Table 2-2-1-1-1"/>
            <p:cNvGraphicFramePr/>
            <p:nvPr/>
          </p:nvGraphicFramePr>
          <p:xfrm>
            <a:off x="1638980" y="25400"/>
            <a:ext cx="1158364" cy="1206493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562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45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937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country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year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rate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0.7K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19M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20M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37K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1999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172M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80K</a:t>
                        </a:r>
                      </a:p>
                    </a:txBody>
                    <a:tcPr marL="0" marR="0" marT="0" marB="0" anchor="ctr" horzOverflow="overflow">
                      <a:solidFill>
                        <a:srgbClr val="FAE19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405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2000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174M</a:t>
                        </a:r>
                      </a:p>
                    </a:txBody>
                    <a:tcPr marL="0" marR="0" marT="0" marB="0" anchor="ctr" horzOverflow="overflow">
                      <a:solidFill>
                        <a:srgbClr val="AFD08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257" name="Línea"/>
            <p:cNvSpPr/>
            <p:nvPr/>
          </p:nvSpPr>
          <p:spPr>
            <a:xfrm flipV="1">
              <a:off x="1357336" y="668145"/>
              <a:ext cx="2285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259" name="table3"/>
          <p:cNvSpPr txBox="1"/>
          <p:nvPr/>
        </p:nvSpPr>
        <p:spPr>
          <a:xfrm>
            <a:off x="4178969" y="8941648"/>
            <a:ext cx="467867" cy="26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1000" b="0">
                <a:solidFill>
                  <a:srgbClr val="A6AAA9"/>
                </a:solidFill>
              </a:defRPr>
            </a:lvl1pPr>
          </a:lstStyle>
          <a:p>
            <a:r>
              <a:t>table3</a:t>
            </a:r>
          </a:p>
        </p:txBody>
      </p:sp>
      <p:pic>
        <p:nvPicPr>
          <p:cNvPr id="260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61" name="Table 2-1-2-4-1-1-1-1-2-3-2-3-1"/>
          <p:cNvGraphicFramePr/>
          <p:nvPr/>
        </p:nvGraphicFramePr>
        <p:xfrm>
          <a:off x="10514111" y="4394963"/>
          <a:ext cx="546099" cy="55626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8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x1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x2</a:t>
                      </a:r>
                    </a:p>
                  </a:txBody>
                  <a:tcPr marL="0" marR="0" marT="0" marB="0" anchor="ctr" horzOverflow="overflow">
                    <a:solidFill>
                      <a:srgbClr val="FEAE6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>
                          <a:solidFill>
                            <a:srgbClr val="FFFFFF"/>
                          </a:solidFill>
                          <a:sym typeface="Helvetica"/>
                        </a:rPr>
                        <a:t>x3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B
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FFE0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2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C BY SA Posit Software, PBC  •   info@posit.co  •   posit.co  •  Learn more at tidyr.tidyverse.org  •  HTML cheatsheets at pos.it/cheatsheets  •  tidyr  1.3.1  •  tibble  3.2.1  • Updated:  2024–05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5"/>
              </a:rPr>
              <a:t>info@posit.co</a:t>
            </a:r>
            <a:r>
              <a:t>  •   </a:t>
            </a:r>
            <a:r>
              <a:rPr>
                <a:hlinkClick r:id="rId6"/>
              </a:rPr>
              <a:t>posit.co</a:t>
            </a:r>
            <a:r>
              <a:t>  •  Learn more at </a:t>
            </a:r>
            <a:r>
              <a:rPr b="1">
                <a:hlinkClick r:id="rId7"/>
              </a:rPr>
              <a:t>tidyr.tidyverse.org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8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tidyr  1.3.1  •  tibble  3.2.1  • Updated:  2024–05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Agrupar"/>
          <p:cNvGrpSpPr/>
          <p:nvPr/>
        </p:nvGrpSpPr>
        <p:grpSpPr>
          <a:xfrm>
            <a:off x="8406780" y="-1013162"/>
            <a:ext cx="6134600" cy="2980092"/>
            <a:chOff x="0" y="51032"/>
            <a:chExt cx="6134598" cy="2980090"/>
          </a:xfrm>
        </p:grpSpPr>
        <p:sp>
          <p:nvSpPr>
            <p:cNvPr id="265" name="Triángulo"/>
            <p:cNvSpPr/>
            <p:nvPr/>
          </p:nvSpPr>
          <p:spPr>
            <a:xfrm rot="1800000">
              <a:off x="1177377" y="304285"/>
              <a:ext cx="1319509" cy="1143860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6" name="Círculo"/>
            <p:cNvSpPr/>
            <p:nvPr/>
          </p:nvSpPr>
          <p:spPr>
            <a:xfrm flipH="1">
              <a:off x="1550782" y="838357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7" name="Círculo"/>
            <p:cNvSpPr/>
            <p:nvPr/>
          </p:nvSpPr>
          <p:spPr>
            <a:xfrm flipH="1">
              <a:off x="0" y="819778"/>
              <a:ext cx="422089" cy="422090"/>
            </a:xfrm>
            <a:prstGeom prst="ellipse">
              <a:avLst/>
            </a:prstGeom>
            <a:solidFill>
              <a:srgbClr val="FFE08B">
                <a:alpha val="50000"/>
              </a:srgbClr>
            </a:solidFill>
            <a:ln w="12700" cap="flat">
              <a:solidFill>
                <a:srgbClr val="FFE08B">
                  <a:alpha val="50000"/>
                </a:srgb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8" name="Triángulo"/>
            <p:cNvSpPr/>
            <p:nvPr/>
          </p:nvSpPr>
          <p:spPr>
            <a:xfrm rot="19800000">
              <a:off x="2896973" y="973389"/>
              <a:ext cx="1319509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69" name="Triángulo"/>
            <p:cNvSpPr/>
            <p:nvPr/>
          </p:nvSpPr>
          <p:spPr>
            <a:xfrm rot="1800000">
              <a:off x="3470358" y="1634009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0" name="Círculo"/>
            <p:cNvSpPr/>
            <p:nvPr/>
          </p:nvSpPr>
          <p:spPr>
            <a:xfrm flipH="1">
              <a:off x="3461020" y="150746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1" name="Círculo"/>
            <p:cNvSpPr/>
            <p:nvPr/>
          </p:nvSpPr>
          <p:spPr>
            <a:xfrm flipH="1">
              <a:off x="3843763" y="2168082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2" name="Triángulo"/>
            <p:cNvSpPr/>
            <p:nvPr/>
          </p:nvSpPr>
          <p:spPr>
            <a:xfrm rot="1800000">
              <a:off x="3470358" y="312963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3" name="Círculo"/>
            <p:cNvSpPr/>
            <p:nvPr/>
          </p:nvSpPr>
          <p:spPr>
            <a:xfrm flipH="1">
              <a:off x="3843763" y="847036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4" name="Triángulo"/>
            <p:cNvSpPr/>
            <p:nvPr/>
          </p:nvSpPr>
          <p:spPr>
            <a:xfrm rot="19800000">
              <a:off x="4044129" y="318647"/>
              <a:ext cx="1319510" cy="1143861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5" name="Círculo"/>
            <p:cNvSpPr/>
            <p:nvPr/>
          </p:nvSpPr>
          <p:spPr>
            <a:xfrm flipH="1">
              <a:off x="4608178" y="852720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6" name="Triángulo"/>
            <p:cNvSpPr/>
            <p:nvPr/>
          </p:nvSpPr>
          <p:spPr>
            <a:xfrm rot="1800000">
              <a:off x="4617515" y="979268"/>
              <a:ext cx="1319509" cy="1143861"/>
            </a:xfrm>
            <a:prstGeom prst="triangl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7" name="Círculo"/>
            <p:cNvSpPr/>
            <p:nvPr/>
          </p:nvSpPr>
          <p:spPr>
            <a:xfrm flipH="1">
              <a:off x="4990919" y="1513341"/>
              <a:ext cx="422090" cy="422090"/>
            </a:xfrm>
            <a:prstGeom prst="ellips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8" name="Triángulo"/>
            <p:cNvSpPr/>
            <p:nvPr/>
          </p:nvSpPr>
          <p:spPr>
            <a:xfrm rot="19800000">
              <a:off x="1751148" y="309969"/>
              <a:ext cx="1319510" cy="1143860"/>
            </a:xfrm>
            <a:prstGeom prst="triangle">
              <a:avLst/>
            </a:prstGeom>
            <a:solidFill>
              <a:srgbClr val="FFE08B"/>
            </a:solidFill>
            <a:ln w="12700" cap="flat">
              <a:solidFill>
                <a:srgbClr val="FFE08B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79" name="Círculo"/>
            <p:cNvSpPr/>
            <p:nvPr/>
          </p:nvSpPr>
          <p:spPr>
            <a:xfrm flipH="1">
              <a:off x="2315195" y="844041"/>
              <a:ext cx="422090" cy="422090"/>
            </a:xfrm>
            <a:prstGeom prst="ellipse">
              <a:avLst/>
            </a:prstGeom>
            <a:solidFill>
              <a:srgbClr val="FEAD61"/>
            </a:solidFill>
            <a:ln w="12700" cap="flat">
              <a:solidFill>
                <a:srgbClr val="FEAD61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81" name="Rectángulo"/>
          <p:cNvSpPr/>
          <p:nvPr/>
        </p:nvSpPr>
        <p:spPr>
          <a:xfrm>
            <a:off x="8383487" y="-26122"/>
            <a:ext cx="5593304" cy="256692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0382">
                <a:srgbClr val="FFFFFF">
                  <a:alpha val="45796"/>
                </a:srgbClr>
              </a:gs>
              <a:gs pos="35803">
                <a:srgbClr val="FFFFFF">
                  <a:alpha val="72898"/>
                </a:srgbClr>
              </a:gs>
              <a:gs pos="55434">
                <a:srgbClr val="FFFFFF"/>
              </a:gs>
            </a:gsLst>
            <a:path>
              <a:fillToRect l="49659" t="-26178" r="50340" b="126178"/>
            </a:path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2" name="tibble::tribble(…) Makes list-columns when needed. tribble( ~max, ~seq,                           3,    1:3,                           4,    1:4,                           5,    1:5)…"/>
          <p:cNvSpPr txBox="1"/>
          <p:nvPr/>
        </p:nvSpPr>
        <p:spPr>
          <a:xfrm>
            <a:off x="312073" y="6511832"/>
            <a:ext cx="4372006" cy="1886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tribble(</a:t>
            </a:r>
            <a:r>
              <a:t>…</a:t>
            </a:r>
            <a:r>
              <a:rPr b="1"/>
              <a:t>) </a:t>
            </a:r>
            <a:r>
              <a:t>Makes list-columns when needed.</a:t>
            </a:r>
            <a:br/>
            <a:r>
              <a:t>tribble( ~max, ~seq,</a:t>
            </a:r>
            <a:br/>
            <a:r>
              <a:t>                          3,    1:3,</a:t>
            </a:r>
            <a:br/>
            <a:r>
              <a:t>                          4,    1:4,</a:t>
            </a:r>
            <a:br/>
            <a:r>
              <a:t>                          5,    1:5)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tibble(</a:t>
            </a:r>
            <a:r>
              <a:t>…</a:t>
            </a:r>
            <a:r>
              <a:rPr b="1"/>
              <a:t>) </a:t>
            </a:r>
            <a:r>
              <a:t>Saves list input as list-columns.</a:t>
            </a:r>
            <a:br/>
            <a:r>
              <a:t>tibble(max = c(3, 4, 5), seq = list(1:3, 1:4, 1:5))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797979"/>
                </a:solidFill>
              </a:rPr>
              <a:t>tibble::</a:t>
            </a:r>
            <a:r>
              <a:rPr b="1"/>
              <a:t>enframe(</a:t>
            </a:r>
            <a:r>
              <a:t>x, name="name", value="value"</a:t>
            </a:r>
            <a:r>
              <a:rPr b="1"/>
              <a:t>)</a:t>
            </a:r>
            <a:br>
              <a:rPr b="1"/>
            </a:br>
            <a:r>
              <a:t>Converts multi-level list to a tibble with list-cols.</a:t>
            </a:r>
            <a:br/>
            <a:r>
              <a:t>enframe(list('3'=1:3, '4'=1:4, '5'=1:5), 'max', 'seq')</a:t>
            </a:r>
          </a:p>
        </p:txBody>
      </p:sp>
      <p:sp>
        <p:nvSpPr>
          <p:cNvPr id="283" name="CC BY SA Posit Software, PBC  •   info@posit.co  •   posit.co  •  Learn more at tidyr.tidyverse.org  •  HTML cheatsheets at pos.it/cheatsheets  •  tidyr  1.3.1  •  tibble  3.2.1  • Updated:  2024–05"/>
          <p:cNvSpPr txBox="1"/>
          <p:nvPr/>
        </p:nvSpPr>
        <p:spPr>
          <a:xfrm>
            <a:off x="1654357" y="10340910"/>
            <a:ext cx="11996481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2"/>
              </a:rPr>
              <a:t>info@posit.co</a:t>
            </a:r>
            <a:r>
              <a:t>  •   </a:t>
            </a:r>
            <a:r>
              <a:rPr>
                <a:hlinkClick r:id="rId3"/>
              </a:rPr>
              <a:t>posit.co</a:t>
            </a:r>
            <a:r>
              <a:t>  •  Learn more at </a:t>
            </a:r>
            <a:r>
              <a:rPr b="1">
                <a:hlinkClick r:id="rId4"/>
              </a:rPr>
              <a:t>tidyr.tidyverse.org</a:t>
            </a:r>
            <a:r>
              <a:rPr b="1"/>
              <a:t> </a:t>
            </a:r>
            <a:r>
              <a:t> •  HTML cheatsheets at </a:t>
            </a:r>
            <a:r>
              <a:rPr b="1">
                <a:hlinkClick r:id="rId5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tidyr  1.3.1  •  tibble  3.2.1  • Updated:  2024–05</a:t>
            </a:r>
          </a:p>
        </p:txBody>
      </p:sp>
      <p:sp>
        <p:nvSpPr>
          <p:cNvPr id="284" name="Línea"/>
          <p:cNvSpPr/>
          <p:nvPr/>
        </p:nvSpPr>
        <p:spPr>
          <a:xfrm>
            <a:off x="2354308" y="10362913"/>
            <a:ext cx="11290413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5" name="nest(data, …) Moves groups of cells into a list-column of a data frame. Use alone or with dplyr::group_by():…"/>
          <p:cNvSpPr txBox="1"/>
          <p:nvPr/>
        </p:nvSpPr>
        <p:spPr>
          <a:xfrm>
            <a:off x="312073" y="1998293"/>
            <a:ext cx="4213876" cy="2365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nest(</a:t>
            </a:r>
            <a:r>
              <a:rPr b="0"/>
              <a:t>data, …</a:t>
            </a:r>
            <a:r>
              <a:t>) </a:t>
            </a:r>
            <a:r>
              <a:rPr b="0"/>
              <a:t>Moves groups of cells into a list-column of a data frame. Use alone or with </a:t>
            </a:r>
            <a:r>
              <a:rPr b="0">
                <a:solidFill>
                  <a:srgbClr val="79797A"/>
                </a:solidFill>
              </a:rPr>
              <a:t>dplyr::</a:t>
            </a:r>
            <a:r>
              <a:t>group_by()</a:t>
            </a:r>
            <a:r>
              <a:rPr b="0"/>
              <a:t>: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Group the data frame with </a:t>
            </a:r>
            <a:r>
              <a:rPr b="1"/>
              <a:t>group_by() </a:t>
            </a:r>
            <a:r>
              <a:t>and use </a:t>
            </a:r>
            <a:r>
              <a:rPr b="1"/>
              <a:t>nest()</a:t>
            </a:r>
            <a:r>
              <a:t> to move the groups into a list-column.</a:t>
            </a:r>
            <a:br/>
            <a:r>
              <a:t>n_storms &lt;- storms |&gt; </a:t>
            </a:r>
            <a:br/>
            <a:r>
              <a:t>    group_by(name) |&gt; </a:t>
            </a:r>
            <a:br/>
            <a:r>
              <a:t>    nest()</a:t>
            </a:r>
          </a:p>
          <a:p>
            <a:pPr marL="139700" indent="-139700">
              <a:lnSpc>
                <a:spcPct val="90000"/>
              </a:lnSpc>
              <a:spcBef>
                <a:spcPts val="70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nest(new_col = c(x, y))</a:t>
            </a:r>
            <a:r>
              <a:t> to specify the columns to group </a:t>
            </a:r>
            <a:br/>
            <a:r>
              <a:t>using </a:t>
            </a:r>
            <a:r>
              <a:rPr>
                <a:solidFill>
                  <a:srgbClr val="79797A"/>
                </a:solidFill>
              </a:rPr>
              <a:t>dplyr::</a:t>
            </a:r>
            <a:r>
              <a:rPr b="1"/>
              <a:t>select() </a:t>
            </a:r>
            <a:r>
              <a:t>syntax. </a:t>
            </a:r>
            <a:br/>
            <a:r>
              <a:t>n_storms &lt;- storms |&gt; </a:t>
            </a:r>
            <a:br/>
            <a:r>
              <a:t>    nest(data = c(year:long))</a:t>
            </a:r>
          </a:p>
        </p:txBody>
      </p:sp>
      <p:sp>
        <p:nvSpPr>
          <p:cNvPr id="286" name="Nested Data"/>
          <p:cNvSpPr txBox="1"/>
          <p:nvPr/>
        </p:nvSpPr>
        <p:spPr>
          <a:xfrm>
            <a:off x="312073" y="471603"/>
            <a:ext cx="177755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F36D42"/>
                </a:solidFill>
              </a:defRPr>
            </a:pPr>
            <a:r>
              <a:t>Nested Data</a:t>
            </a:r>
          </a:p>
        </p:txBody>
      </p:sp>
      <p:sp>
        <p:nvSpPr>
          <p:cNvPr id="287" name="CREATE NESTED DATA"/>
          <p:cNvSpPr txBox="1"/>
          <p:nvPr/>
        </p:nvSpPr>
        <p:spPr>
          <a:xfrm>
            <a:off x="312073" y="1788101"/>
            <a:ext cx="173166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NESTED DATA</a:t>
            </a:r>
          </a:p>
        </p:txBody>
      </p:sp>
      <p:grpSp>
        <p:nvGrpSpPr>
          <p:cNvPr id="301" name="Agrupar"/>
          <p:cNvGrpSpPr/>
          <p:nvPr/>
        </p:nvGrpSpPr>
        <p:grpSpPr>
          <a:xfrm>
            <a:off x="298773" y="4226943"/>
            <a:ext cx="4992301" cy="1791204"/>
            <a:chOff x="0" y="130770"/>
            <a:chExt cx="4992300" cy="1791203"/>
          </a:xfrm>
        </p:grpSpPr>
        <p:sp>
          <p:nvSpPr>
            <p:cNvPr id="288" name="nested data frame"/>
            <p:cNvSpPr/>
            <p:nvPr/>
          </p:nvSpPr>
          <p:spPr>
            <a:xfrm>
              <a:off x="2735257" y="65197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r>
                <a:t>nested data frame</a:t>
              </a:r>
            </a:p>
          </p:txBody>
        </p:sp>
        <p:sp>
          <p:nvSpPr>
            <p:cNvPr id="289" name="&quot;cell&quot; contents"/>
            <p:cNvSpPr/>
            <p:nvPr/>
          </p:nvSpPr>
          <p:spPr>
            <a:xfrm>
              <a:off x="3722299" y="13077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r>
                <a:t>"cell" contents</a:t>
              </a:r>
            </a:p>
          </p:txBody>
        </p:sp>
        <p:graphicFrame>
          <p:nvGraphicFramePr>
            <p:cNvPr id="290" name="Table 2-1-3-1"/>
            <p:cNvGraphicFramePr/>
            <p:nvPr/>
          </p:nvGraphicFramePr>
          <p:xfrm>
            <a:off x="2274222" y="727204"/>
            <a:ext cx="8775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52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2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&lt;tibble [50x3]&gt;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1" name="Table 2-1-1-2-1-2"/>
            <p:cNvGraphicFramePr/>
            <p:nvPr/>
          </p:nvGraphicFramePr>
          <p:xfrm>
            <a:off x="0" y="342229"/>
            <a:ext cx="977900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1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D6D6D6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2" name="Línea"/>
            <p:cNvSpPr/>
            <p:nvPr/>
          </p:nvSpPr>
          <p:spPr>
            <a:xfrm>
              <a:off x="1016842" y="974339"/>
              <a:ext cx="1119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3" name="Línea"/>
            <p:cNvSpPr/>
            <p:nvPr/>
          </p:nvSpPr>
          <p:spPr>
            <a:xfrm flipV="1">
              <a:off x="2147861" y="981998"/>
              <a:ext cx="102884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aphicFrame>
          <p:nvGraphicFramePr>
            <p:cNvPr id="294" name="Table 2-1-1-2-1-2-2"/>
            <p:cNvGraphicFramePr/>
            <p:nvPr/>
          </p:nvGraphicFramePr>
          <p:xfrm>
            <a:off x="1124178" y="329834"/>
            <a:ext cx="983959" cy="119378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540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73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540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Amy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Bob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19379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Zeta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295" name="Figura"/>
            <p:cNvSpPr/>
            <p:nvPr/>
          </p:nvSpPr>
          <p:spPr>
            <a:xfrm>
              <a:off x="3164862" y="731264"/>
              <a:ext cx="215961" cy="45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48"/>
                  </a:moveTo>
                  <a:lnTo>
                    <a:pt x="21600" y="0"/>
                  </a:lnTo>
                  <a:lnTo>
                    <a:pt x="20973" y="21600"/>
                  </a:lnTo>
                  <a:lnTo>
                    <a:pt x="280" y="16364"/>
                  </a:lnTo>
                  <a:lnTo>
                    <a:pt x="0" y="12548"/>
                  </a:lnTo>
                  <a:close/>
                </a:path>
              </a:pathLst>
            </a:custGeom>
            <a:solidFill>
              <a:srgbClr val="FFE08B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Figura"/>
            <p:cNvSpPr/>
            <p:nvPr/>
          </p:nvSpPr>
          <p:spPr>
            <a:xfrm>
              <a:off x="3175473" y="1088322"/>
              <a:ext cx="203745" cy="627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166" y="6524"/>
                  </a:lnTo>
                  <a:lnTo>
                    <a:pt x="21600" y="21600"/>
                  </a:lnTo>
                  <a:lnTo>
                    <a:pt x="503" y="4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D61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Figura"/>
            <p:cNvSpPr/>
            <p:nvPr/>
          </p:nvSpPr>
          <p:spPr>
            <a:xfrm>
              <a:off x="3165672" y="166410"/>
              <a:ext cx="234994" cy="821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50"/>
                  </a:moveTo>
                  <a:lnTo>
                    <a:pt x="21600" y="0"/>
                  </a:lnTo>
                  <a:lnTo>
                    <a:pt x="20934" y="12608"/>
                  </a:lnTo>
                  <a:lnTo>
                    <a:pt x="159" y="21600"/>
                  </a:lnTo>
                  <a:lnTo>
                    <a:pt x="0" y="18150"/>
                  </a:lnTo>
                  <a:close/>
                </a:path>
              </a:pathLst>
            </a:custGeom>
            <a:solidFill>
              <a:srgbClr val="FFFCBF">
                <a:alpha val="2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298" name="Table 2-1-1-2-1-1"/>
            <p:cNvGraphicFramePr/>
            <p:nvPr/>
          </p:nvGraphicFramePr>
          <p:xfrm>
            <a:off x="3353642" y="193254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27,5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28,5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29,5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-79,0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299" name="Table 2-1-1-2-1-1-1"/>
            <p:cNvGraphicFramePr/>
            <p:nvPr/>
          </p:nvGraphicFramePr>
          <p:xfrm>
            <a:off x="3353642" y="707639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-96,0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22,5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-95,3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1979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23,0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-94,6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00" name="Table 2-1-1-2-1-1-2"/>
            <p:cNvGraphicFramePr/>
            <p:nvPr/>
          </p:nvGraphicFramePr>
          <p:xfrm>
            <a:off x="3353642" y="1245356"/>
            <a:ext cx="724050" cy="4572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1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8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541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yr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lat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long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23,9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-35,6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24,2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-36,1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2005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24,7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-36,6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</p:grpSp>
      <p:sp>
        <p:nvSpPr>
          <p:cNvPr id="302" name="Index list-columns with [[]]. n_storms$data[[1]]"/>
          <p:cNvSpPr txBox="1"/>
          <p:nvPr/>
        </p:nvSpPr>
        <p:spPr>
          <a:xfrm>
            <a:off x="312073" y="5764116"/>
            <a:ext cx="4213876" cy="349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Index list-columns with [[]]. n_storms$data[[1]]</a:t>
            </a:r>
          </a:p>
        </p:txBody>
      </p:sp>
      <p:sp>
        <p:nvSpPr>
          <p:cNvPr id="303" name="TRANSFORM NESTED DATA"/>
          <p:cNvSpPr txBox="1"/>
          <p:nvPr/>
        </p:nvSpPr>
        <p:spPr>
          <a:xfrm>
            <a:off x="9432945" y="1788101"/>
            <a:ext cx="2089896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TRANSFORM NESTED DATA</a:t>
            </a:r>
          </a:p>
        </p:txBody>
      </p:sp>
      <p:sp>
        <p:nvSpPr>
          <p:cNvPr id="304" name="A vectorized function takes a vector, transforms each element in parallel, and returns a vector of the same length. By themselves vectorized functions cannot work with lists, such as list-columns.…"/>
          <p:cNvSpPr txBox="1"/>
          <p:nvPr/>
        </p:nvSpPr>
        <p:spPr>
          <a:xfrm>
            <a:off x="9432945" y="1998293"/>
            <a:ext cx="4213877" cy="1697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A vectorized function takes a vector, transforms each element in parallel, and returns a vector of the same length. By themselves vectorized functions cannot work with lists, such as list-columns.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>
                <a:solidFill>
                  <a:srgbClr val="79797A"/>
                </a:solidFill>
              </a:rPr>
              <a:t>dplyr::</a:t>
            </a:r>
            <a:r>
              <a:t>rowwise(</a:t>
            </a:r>
            <a:r>
              <a:rPr b="0"/>
              <a:t>.data, …</a:t>
            </a:r>
            <a:r>
              <a:t>) </a:t>
            </a:r>
            <a:r>
              <a:rPr b="0"/>
              <a:t>Group data so that each row is one group, and within the groups, elements of list-columns appear directly (accessed with [[ ), not as lists of length one. </a:t>
            </a:r>
            <a:r>
              <a:t>When you use rowwise(), dplyr functions will seem to apply functions to list-columns in a vectorized fashion.</a:t>
            </a:r>
          </a:p>
        </p:txBody>
      </p:sp>
      <p:sp>
        <p:nvSpPr>
          <p:cNvPr id="305" name="Línea"/>
          <p:cNvSpPr/>
          <p:nvPr/>
        </p:nvSpPr>
        <p:spPr>
          <a:xfrm>
            <a:off x="321497" y="1761575"/>
            <a:ext cx="4195029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6" name="Línea"/>
          <p:cNvSpPr/>
          <p:nvPr/>
        </p:nvSpPr>
        <p:spPr>
          <a:xfrm>
            <a:off x="9441926" y="1761575"/>
            <a:ext cx="301169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07" name="Table 2-1-3-1-2-2-1"/>
          <p:cNvGraphicFramePr/>
          <p:nvPr/>
        </p:nvGraphicFramePr>
        <p:xfrm>
          <a:off x="2372411" y="6859265"/>
          <a:ext cx="754356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31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sym typeface="Helvetica"/>
                        </a:rPr>
                        <a:t>max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sym typeface="Helvetica"/>
                        </a:rPr>
                        <a:t>seq</a:t>
                      </a:r>
                    </a:p>
                  </a:txBody>
                  <a:tcPr marL="0" marR="0" marT="0" marB="0" anchor="ctr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n_storms |&gt;      rowwise() |&gt;     mutate(n = list(dim(data)))"/>
          <p:cNvSpPr txBox="1"/>
          <p:nvPr/>
        </p:nvSpPr>
        <p:spPr>
          <a:xfrm>
            <a:off x="9744147" y="5230817"/>
            <a:ext cx="2819754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n_storms |&gt; </a:t>
            </a:r>
            <a:br/>
            <a:r>
              <a:t>    rowwise() |&gt;</a:t>
            </a:r>
            <a:br/>
            <a:r>
              <a:t>    mutate(n = list(dim(data)))</a:t>
            </a:r>
          </a:p>
        </p:txBody>
      </p:sp>
      <p:sp>
        <p:nvSpPr>
          <p:cNvPr id="309" name="starwars |&gt;      rowwise() |&gt;      mutate(transport = list(append(vehicles, starships)))"/>
          <p:cNvSpPr txBox="1"/>
          <p:nvPr/>
        </p:nvSpPr>
        <p:spPr>
          <a:xfrm>
            <a:off x="9744147" y="7951504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rowwise() |&gt; </a:t>
            </a:r>
            <a:br/>
            <a:r>
              <a:t>    mutate(transport = list(append(vehicles, starships)))</a:t>
            </a:r>
          </a:p>
        </p:txBody>
      </p:sp>
      <p:sp>
        <p:nvSpPr>
          <p:cNvPr id="310" name="n_storms |&gt;      rowwise() |&gt;     mutate(n = nrow(data))"/>
          <p:cNvSpPr txBox="1"/>
          <p:nvPr/>
        </p:nvSpPr>
        <p:spPr>
          <a:xfrm>
            <a:off x="9744147" y="6626987"/>
            <a:ext cx="1833987" cy="758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n_storms |&gt; </a:t>
            </a:r>
            <a:br/>
            <a:r>
              <a:t>    rowwise() |&gt;</a:t>
            </a:r>
            <a:br/>
            <a:r>
              <a:t>    mutate(n = nrow(data))</a:t>
            </a:r>
          </a:p>
        </p:txBody>
      </p:sp>
      <p:sp>
        <p:nvSpPr>
          <p:cNvPr id="311" name="Apply a function to a list-column and create a new list-column."/>
          <p:cNvSpPr txBox="1"/>
          <p:nvPr/>
        </p:nvSpPr>
        <p:spPr>
          <a:xfrm>
            <a:off x="9432945" y="4835268"/>
            <a:ext cx="4170660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0831">
              <a:lnSpc>
                <a:spcPct val="90000"/>
              </a:lnSpc>
              <a:spcBef>
                <a:spcPts val="600"/>
              </a:spcBef>
              <a:defRPr sz="1152" b="0">
                <a:solidFill>
                  <a:srgbClr val="000000"/>
                </a:solidFill>
              </a:defRPr>
            </a:pPr>
            <a:r>
              <a:t>Apply a function to a list-column and </a:t>
            </a:r>
            <a:r>
              <a:rPr b="1"/>
              <a:t>create a new list-column.</a:t>
            </a:r>
          </a:p>
        </p:txBody>
      </p:sp>
      <p:sp>
        <p:nvSpPr>
          <p:cNvPr id="312" name="Apply a function to a list-column and create a regular column."/>
          <p:cNvSpPr txBox="1"/>
          <p:nvPr/>
        </p:nvSpPr>
        <p:spPr>
          <a:xfrm>
            <a:off x="9432945" y="6218850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90000"/>
              </a:lnSpc>
              <a:spcBef>
                <a:spcPts val="600"/>
              </a:spcBef>
              <a:defRPr sz="1188" b="0">
                <a:solidFill>
                  <a:srgbClr val="000000"/>
                </a:solidFill>
              </a:defRPr>
            </a:pPr>
            <a:r>
              <a:t>Apply a function to a list-column and </a:t>
            </a:r>
            <a:r>
              <a:rPr b="1"/>
              <a:t>create a regular column.</a:t>
            </a:r>
          </a:p>
        </p:txBody>
      </p:sp>
      <p:sp>
        <p:nvSpPr>
          <p:cNvPr id="313" name="Collapse multiple list-columns into a single list-column."/>
          <p:cNvSpPr txBox="1"/>
          <p:nvPr/>
        </p:nvSpPr>
        <p:spPr>
          <a:xfrm>
            <a:off x="9432945" y="7594042"/>
            <a:ext cx="421387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Collapse </a:t>
            </a:r>
            <a:r>
              <a:rPr b="1"/>
              <a:t>multiple list-columns</a:t>
            </a:r>
            <a:r>
              <a:t> into a single list-column</a:t>
            </a:r>
            <a:r>
              <a:rPr b="1"/>
              <a:t>.</a:t>
            </a:r>
          </a:p>
        </p:txBody>
      </p:sp>
      <p:sp>
        <p:nvSpPr>
          <p:cNvPr id="314" name="See purrr package for more list functions."/>
          <p:cNvSpPr txBox="1"/>
          <p:nvPr/>
        </p:nvSpPr>
        <p:spPr>
          <a:xfrm>
            <a:off x="9439347" y="9972910"/>
            <a:ext cx="421387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See </a:t>
            </a:r>
            <a:r>
              <a:rPr b="1"/>
              <a:t>purrr</a:t>
            </a:r>
            <a:r>
              <a:t> package for more list functions.</a:t>
            </a:r>
          </a:p>
        </p:txBody>
      </p:sp>
      <p:pic>
        <p:nvPicPr>
          <p:cNvPr id="315" name="pasted-image.tiff" descr="pasted-image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8200" y="190500"/>
            <a:ext cx="1384300" cy="159919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Agrupar"/>
          <p:cNvGrpSpPr/>
          <p:nvPr/>
        </p:nvGrpSpPr>
        <p:grpSpPr>
          <a:xfrm>
            <a:off x="9725488" y="3881513"/>
            <a:ext cx="3463953" cy="659965"/>
            <a:chOff x="25400" y="0"/>
            <a:chExt cx="3463952" cy="659964"/>
          </a:xfrm>
        </p:grpSpPr>
        <p:graphicFrame>
          <p:nvGraphicFramePr>
            <p:cNvPr id="316" name="Table 2-1-3-1-2-3-1"/>
            <p:cNvGraphicFramePr/>
            <p:nvPr/>
          </p:nvGraphicFramePr>
          <p:xfrm>
            <a:off x="883701" y="87887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319" name="Agrupar"/>
            <p:cNvGrpSpPr/>
            <p:nvPr/>
          </p:nvGrpSpPr>
          <p:grpSpPr>
            <a:xfrm>
              <a:off x="1696021" y="0"/>
              <a:ext cx="1305385" cy="659964"/>
              <a:chOff x="0" y="0"/>
              <a:chExt cx="1305383" cy="659964"/>
            </a:xfrm>
          </p:grpSpPr>
          <p:sp>
            <p:nvSpPr>
              <p:cNvPr id="317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4570" tIns="54570" rIns="54570" bIns="54570" numCol="1" anchor="ctr">
                <a:normAutofit/>
              </a:bodyPr>
              <a:lstStyle/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91440" indent="-91440" defTabSz="467359">
                  <a:lnSpc>
                    <a:spcPct val="70000"/>
                  </a:lnSpc>
                  <a:spcBef>
                    <a:spcPts val="0"/>
                  </a:spcBef>
                  <a:defRPr sz="960" b="0" i="1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318" name="Table 2-1-3-1-2-3-1-1"/>
              <p:cNvGraphicFramePr/>
              <p:nvPr/>
            </p:nvGraphicFramePr>
            <p:xfrm>
              <a:off x="328079" y="85645"/>
              <a:ext cx="649221" cy="457199"/>
            </p:xfrm>
            <a:graphic>
              <a:graphicData uri="http://schemas.openxmlformats.org/drawingml/2006/table">
                <a:tbl>
                  <a:tblPr firstRow="1">
                    <a:tableStyleId>{33BA23B1-9221-436E-865A-0063620EA4FD}</a:tableStyleId>
                  </a:tblPr>
                  <a:tblGrid>
                    <a:gridCol w="6492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 b="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 b="1">
                              <a:solidFill>
                                <a:srgbClr val="FFFFFF"/>
                              </a:solidFill>
                            </a:rPr>
                            <a:t>data</a:t>
                          </a:r>
                        </a:p>
                      </a:txBody>
                      <a:tcPr marL="0" marR="0" marT="0" marB="0" anchor="ctr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rgbClr val="FFFC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FE08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/>
                          </a:pPr>
                          <a:r>
                            <a:t>&lt;tibble [50x4]&gt;</a:t>
                          </a:r>
                        </a:p>
                      </a:txBody>
                      <a:tcPr marL="0" marR="0" marT="0" marB="0" anchor="ctr" horzOverflow="overflow">
                        <a:solidFill>
                          <a:srgbClr val="FEAD6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20" name="Table 2-1-3-1-2-3-1-1-1"/>
            <p:cNvGraphicFramePr/>
            <p:nvPr/>
          </p:nvGraphicFramePr>
          <p:xfrm>
            <a:off x="3132230" y="88502"/>
            <a:ext cx="3571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3571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result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1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2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/>
                          <a:t>result 3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1" name="Línea"/>
            <p:cNvSpPr/>
            <p:nvPr/>
          </p:nvSpPr>
          <p:spPr>
            <a:xfrm>
              <a:off x="1555347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graphicFrame>
          <p:nvGraphicFramePr>
            <p:cNvPr id="322" name="Table 2-1-3-1-2-3-1-2"/>
            <p:cNvGraphicFramePr/>
            <p:nvPr/>
          </p:nvGraphicFramePr>
          <p:xfrm>
            <a:off x="25400" y="87093"/>
            <a:ext cx="649222" cy="4571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492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 b="1">
                            <a:solidFill>
                              <a:srgbClr val="FFFFFF"/>
                            </a:solidFill>
                          </a:rPr>
                          <a:t>data</a:t>
                        </a:r>
                      </a:p>
                    </a:txBody>
                    <a:tcPr marL="0" marR="0" marT="0" marB="0" anchor="ctr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/>
                        </a:pPr>
                        <a:r>
                          <a:t>&lt;tibble [50x4]&gt;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3" name="Línea"/>
            <p:cNvSpPr/>
            <p:nvPr/>
          </p:nvSpPr>
          <p:spPr>
            <a:xfrm>
              <a:off x="697286" y="316487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24" name="Línea"/>
            <p:cNvSpPr/>
            <p:nvPr/>
          </p:nvSpPr>
          <p:spPr>
            <a:xfrm>
              <a:off x="2940795" y="310000"/>
              <a:ext cx="162701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26" name="Triángulo"/>
          <p:cNvSpPr/>
          <p:nvPr/>
        </p:nvSpPr>
        <p:spPr>
          <a:xfrm rot="13725824" flipH="1">
            <a:off x="11523931" y="8143895"/>
            <a:ext cx="112194" cy="263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7" name="append() returns a list for each row, so col type must be list"/>
          <p:cNvSpPr/>
          <p:nvPr/>
        </p:nvSpPr>
        <p:spPr>
          <a:xfrm>
            <a:off x="11537283" y="7932782"/>
            <a:ext cx="1668417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432" y="0"/>
                  <a:pt x="964" y="0"/>
                </a:cubicBezTo>
                <a:lnTo>
                  <a:pt x="20636" y="0"/>
                </a:lnTo>
                <a:cubicBezTo>
                  <a:pt x="21168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1168" y="21600"/>
                  <a:pt x="20636" y="21600"/>
                </a:cubicBezTo>
                <a:lnTo>
                  <a:pt x="964" y="21600"/>
                </a:lnTo>
                <a:cubicBezTo>
                  <a:pt x="432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append() returns a list for each row, so col type must be list</a:t>
            </a:r>
          </a:p>
        </p:txBody>
      </p:sp>
      <p:sp>
        <p:nvSpPr>
          <p:cNvPr id="328" name="CREATE TIBBLES WITH LIST-COLUMNS"/>
          <p:cNvSpPr txBox="1"/>
          <p:nvPr/>
        </p:nvSpPr>
        <p:spPr>
          <a:xfrm>
            <a:off x="312073" y="6268144"/>
            <a:ext cx="293933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CREATE TIBBLES WITH LIST-COLUMNS</a:t>
            </a:r>
          </a:p>
        </p:txBody>
      </p:sp>
      <p:sp>
        <p:nvSpPr>
          <p:cNvPr id="329" name="dplyr::mutate(), transmute(), and summarise() will output  list-columns if they return a list. mtcars |&gt;      group_by(cyl) |&gt;      summarise(q = list(quantile(mpg)))"/>
          <p:cNvSpPr txBox="1"/>
          <p:nvPr/>
        </p:nvSpPr>
        <p:spPr>
          <a:xfrm>
            <a:off x="312073" y="8806019"/>
            <a:ext cx="4372006" cy="97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b="0">
                <a:solidFill>
                  <a:srgbClr val="79797A"/>
                </a:solidFill>
              </a:rPr>
              <a:t>dplyr::</a:t>
            </a:r>
            <a:r>
              <a:t>mutate()</a:t>
            </a:r>
            <a:r>
              <a:rPr b="0"/>
              <a:t>,</a:t>
            </a:r>
            <a:r>
              <a:t> transmute()</a:t>
            </a:r>
            <a:r>
              <a:rPr b="0"/>
              <a:t>, and </a:t>
            </a:r>
            <a:r>
              <a:t>summarise()</a:t>
            </a:r>
            <a:r>
              <a:rPr b="0"/>
              <a:t> will output </a:t>
            </a:r>
            <a:br>
              <a:rPr b="0"/>
            </a:br>
            <a:r>
              <a:rPr b="0"/>
              <a:t>list-columns if they return a list.</a:t>
            </a:r>
            <a:br>
              <a:rPr b="0"/>
            </a:br>
            <a:r>
              <a:rPr b="0"/>
              <a:t>mtcars |&gt; </a:t>
            </a:r>
            <a:br>
              <a:rPr b="0"/>
            </a:br>
            <a:r>
              <a:rPr b="0"/>
              <a:t>    group_by(cyl) |&gt; </a:t>
            </a:r>
            <a:br>
              <a:rPr b="0"/>
            </a:br>
            <a:r>
              <a:rPr b="0"/>
              <a:t>    summarise(q = list(quantile(mpg)))</a:t>
            </a:r>
          </a:p>
        </p:txBody>
      </p:sp>
      <p:sp>
        <p:nvSpPr>
          <p:cNvPr id="330" name="OUTPUT LIST-COLUMNS FROM OTHER FUNCTIONS"/>
          <p:cNvSpPr txBox="1"/>
          <p:nvPr/>
        </p:nvSpPr>
        <p:spPr>
          <a:xfrm>
            <a:off x="312073" y="8570310"/>
            <a:ext cx="3822552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OUTPUT LIST-COLUMNS FROM OTHER FUNCTIONS</a:t>
            </a:r>
          </a:p>
        </p:txBody>
      </p:sp>
      <p:sp>
        <p:nvSpPr>
          <p:cNvPr id="331" name="A nested data frame stores individual tables as a list-column of data frames within a larger organizing data frame. List-columns can also be lists of vectors or lists of varying data types.  Use a nested data frame to:…"/>
          <p:cNvSpPr txBox="1"/>
          <p:nvPr/>
        </p:nvSpPr>
        <p:spPr>
          <a:xfrm>
            <a:off x="309788" y="864941"/>
            <a:ext cx="11891304" cy="78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54990">
              <a:lnSpc>
                <a:spcPct val="90000"/>
              </a:lnSpc>
              <a:spcBef>
                <a:spcPts val="0"/>
              </a:spcBef>
              <a:defRPr sz="1140"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as a list-column of data frames within a larger organizing data frame. List-columns can also be lists of vectors or lists of varying data types. </a:t>
            </a:r>
            <a:br/>
            <a:r>
              <a:t>Use a nested data frame to:</a:t>
            </a:r>
          </a:p>
          <a:p>
            <a:pPr marL="108585" indent="-108585" defTabSz="55499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40" b="0">
                <a:solidFill>
                  <a:srgbClr val="000000"/>
                </a:solidFill>
              </a:defRPr>
            </a:pPr>
            <a:r>
              <a:t>Preserve relationships between observations and subsets of data. Preserve the type of the variables being nested (factors and datetimes aren't coerced to character).</a:t>
            </a:r>
          </a:p>
          <a:p>
            <a:pPr marL="108585" indent="-108585" defTabSz="55499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40" b="0">
                <a:solidFill>
                  <a:srgbClr val="000000"/>
                </a:solidFill>
              </a:defRPr>
            </a:pPr>
            <a:r>
              <a:t>Manipulate many sub-tables at once with </a:t>
            </a:r>
            <a:r>
              <a:rPr b="1"/>
              <a:t>purrr</a:t>
            </a:r>
            <a:r>
              <a:t> functions like map(), map2(), or pmap() or with </a:t>
            </a:r>
            <a:r>
              <a:rPr b="1"/>
              <a:t>dplyr</a:t>
            </a:r>
            <a:r>
              <a:t> rowwise() grouping.</a:t>
            </a:r>
          </a:p>
        </p:txBody>
      </p:sp>
      <p:sp>
        <p:nvSpPr>
          <p:cNvPr id="332" name="Triángulo"/>
          <p:cNvSpPr/>
          <p:nvPr/>
        </p:nvSpPr>
        <p:spPr>
          <a:xfrm rot="16200000" flipH="1">
            <a:off x="11542419" y="5558938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3" name="dim() returns two values per row"/>
          <p:cNvSpPr/>
          <p:nvPr/>
        </p:nvSpPr>
        <p:spPr>
          <a:xfrm>
            <a:off x="11031970" y="5141124"/>
            <a:ext cx="955291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715" y="0"/>
                  <a:pt x="1596" y="0"/>
                </a:cubicBezTo>
                <a:lnTo>
                  <a:pt x="20004" y="0"/>
                </a:lnTo>
                <a:cubicBezTo>
                  <a:pt x="20885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885" y="21600"/>
                  <a:pt x="20004" y="21600"/>
                </a:cubicBezTo>
                <a:lnTo>
                  <a:pt x="1596" y="21600"/>
                </a:lnTo>
                <a:cubicBezTo>
                  <a:pt x="715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dim() returns two values per row</a:t>
            </a:r>
          </a:p>
        </p:txBody>
      </p:sp>
      <p:sp>
        <p:nvSpPr>
          <p:cNvPr id="334" name="unnest(data, cols, ..., keep_empty = FALSE) Flatten nested columns back to regular columns. The inverse of nest(). n_storms |&gt; unnest(data)…"/>
          <p:cNvSpPr txBox="1"/>
          <p:nvPr/>
        </p:nvSpPr>
        <p:spPr>
          <a:xfrm>
            <a:off x="4780512" y="1998293"/>
            <a:ext cx="4391937" cy="100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unnest(</a:t>
            </a:r>
            <a:r>
              <a:rPr b="0"/>
              <a:t>data, cols, ..., keep_empty = FALSE</a:t>
            </a:r>
            <a:r>
              <a:t>)</a:t>
            </a:r>
            <a:r>
              <a:rPr b="0"/>
              <a:t> Flatten nested columns back to regular columns. The inverse of nest().</a:t>
            </a:r>
            <a:br>
              <a:rPr b="0"/>
            </a:br>
            <a:r>
              <a:rPr b="0"/>
              <a:t>n_storms |&gt; unnest(data)</a:t>
            </a:r>
            <a:endParaRPr b="0" i="1"/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t>unnest_longer(</a:t>
            </a:r>
            <a:r>
              <a:rPr b="0"/>
              <a:t>data, col, values_to = NULL, indices_to = NULL</a:t>
            </a:r>
            <a:r>
              <a:t>)</a:t>
            </a:r>
            <a:r>
              <a:rPr b="0"/>
              <a:t> </a:t>
            </a:r>
            <a:br>
              <a:rPr b="0"/>
            </a:br>
            <a:r>
              <a:rPr b="0"/>
              <a:t>Turn each element of a list-column into a row.</a:t>
            </a:r>
          </a:p>
        </p:txBody>
      </p:sp>
      <p:sp>
        <p:nvSpPr>
          <p:cNvPr id="335" name="RESHAPE NESTED DATA"/>
          <p:cNvSpPr txBox="1"/>
          <p:nvPr/>
        </p:nvSpPr>
        <p:spPr>
          <a:xfrm>
            <a:off x="4774007" y="1788101"/>
            <a:ext cx="1853109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RESHAPE NESTED DATA</a:t>
            </a:r>
          </a:p>
        </p:txBody>
      </p:sp>
      <p:grpSp>
        <p:nvGrpSpPr>
          <p:cNvPr id="339" name="Agrupar"/>
          <p:cNvGrpSpPr/>
          <p:nvPr/>
        </p:nvGrpSpPr>
        <p:grpSpPr>
          <a:xfrm>
            <a:off x="5054022" y="3871343"/>
            <a:ext cx="3582921" cy="1397000"/>
            <a:chOff x="25400" y="25400"/>
            <a:chExt cx="3582920" cy="1396999"/>
          </a:xfrm>
        </p:grpSpPr>
        <p:graphicFrame>
          <p:nvGraphicFramePr>
            <p:cNvPr id="336" name="Table 2-1-3-2-3"/>
            <p:cNvGraphicFramePr/>
            <p:nvPr/>
          </p:nvGraphicFramePr>
          <p:xfrm>
            <a:off x="25400" y="444500"/>
            <a:ext cx="1550921" cy="55880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37" name="Table 2-1-3-2-1-1"/>
            <p:cNvGraphicFramePr/>
            <p:nvPr/>
          </p:nvGraphicFramePr>
          <p:xfrm>
            <a:off x="2057399" y="25400"/>
            <a:ext cx="1550921" cy="13969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6297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211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Return of the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 the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</a:tbl>
            </a:graphicData>
          </a:graphic>
        </p:graphicFrame>
        <p:sp>
          <p:nvSpPr>
            <p:cNvPr id="338" name="Línea"/>
            <p:cNvSpPr/>
            <p:nvPr/>
          </p:nvSpPr>
          <p:spPr>
            <a:xfrm>
              <a:off x="1609194" y="723900"/>
              <a:ext cx="41533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40" name="unnest_wider(data, col) Turn each element of a list-column into a  regular column."/>
          <p:cNvSpPr txBox="1"/>
          <p:nvPr/>
        </p:nvSpPr>
        <p:spPr>
          <a:xfrm>
            <a:off x="4774292" y="5563858"/>
            <a:ext cx="4404377" cy="596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unnest_wider(</a:t>
            </a:r>
            <a:r>
              <a:rPr b="0"/>
              <a:t>data, col</a:t>
            </a:r>
            <a:r>
              <a:t>)</a:t>
            </a:r>
            <a:r>
              <a:rPr b="0"/>
              <a:t> Turn each element of a list-column into a  regular column.</a:t>
            </a:r>
          </a:p>
        </p:txBody>
      </p:sp>
      <p:sp>
        <p:nvSpPr>
          <p:cNvPr id="341" name="Línea"/>
          <p:cNvSpPr/>
          <p:nvPr/>
        </p:nvSpPr>
        <p:spPr>
          <a:xfrm>
            <a:off x="4785308" y="1761575"/>
            <a:ext cx="4407746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2" name="hoist(.data, .col, ..., .remove = TRUE) Selectively pull list components out into their own top-level columns. Uses purrr::pluck() syntax for selecting from lists."/>
          <p:cNvSpPr txBox="1"/>
          <p:nvPr/>
        </p:nvSpPr>
        <p:spPr>
          <a:xfrm>
            <a:off x="4782812" y="7818108"/>
            <a:ext cx="4404376" cy="55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hoist(</a:t>
            </a:r>
            <a:r>
              <a:rPr b="0"/>
              <a:t>.data, .col, ..., .remove = TRUE) Selectively pull list components out into their own top-level columns. Uses purrr::pluck() syntax for selecting from lists.</a:t>
            </a:r>
          </a:p>
        </p:txBody>
      </p:sp>
      <p:grpSp>
        <p:nvGrpSpPr>
          <p:cNvPr id="346" name="Agrupar"/>
          <p:cNvGrpSpPr/>
          <p:nvPr/>
        </p:nvGrpSpPr>
        <p:grpSpPr>
          <a:xfrm>
            <a:off x="4859097" y="6793517"/>
            <a:ext cx="4219046" cy="993140"/>
            <a:chOff x="0" y="0"/>
            <a:chExt cx="4219044" cy="993138"/>
          </a:xfrm>
        </p:grpSpPr>
        <p:graphicFrame>
          <p:nvGraphicFramePr>
            <p:cNvPr id="343" name="Table 2-1-3-2-2-2"/>
            <p:cNvGraphicFramePr/>
            <p:nvPr/>
          </p:nvGraphicFramePr>
          <p:xfrm>
            <a:off x="0" y="0"/>
            <a:ext cx="1293898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633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9756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4" name="Table 2-1-3-2-2-1-1"/>
            <p:cNvGraphicFramePr/>
            <p:nvPr/>
          </p:nvGraphicFramePr>
          <p:xfrm>
            <a:off x="1751391" y="0"/>
            <a:ext cx="2467653" cy="99313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13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2443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2801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3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films_3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of... the S…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Return of... Jed…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of...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Phantom...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Empire... Strik…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of... Cl…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 dirty="0"/>
                          <a:t>The Phantom... M…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5" name="Línea"/>
            <p:cNvSpPr/>
            <p:nvPr/>
          </p:nvSpPr>
          <p:spPr>
            <a:xfrm>
              <a:off x="1388191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350" name="Agrupar"/>
          <p:cNvGrpSpPr/>
          <p:nvPr/>
        </p:nvGrpSpPr>
        <p:grpSpPr>
          <a:xfrm>
            <a:off x="4833697" y="9376072"/>
            <a:ext cx="4253376" cy="558800"/>
            <a:chOff x="0" y="0"/>
            <a:chExt cx="4253374" cy="558799"/>
          </a:xfrm>
        </p:grpSpPr>
        <p:graphicFrame>
          <p:nvGraphicFramePr>
            <p:cNvPr id="347" name="Table 2-1-3-2-2-2-1"/>
            <p:cNvGraphicFramePr/>
            <p:nvPr/>
          </p:nvGraphicFramePr>
          <p:xfrm>
            <a:off x="0" y="0"/>
            <a:ext cx="1271520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4900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8144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[6]&gt;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&lt;chr[7]&gt;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aphicFrame>
          <p:nvGraphicFramePr>
            <p:cNvPr id="348" name="Table 2-1-3-2-2-1-1-1"/>
            <p:cNvGraphicFramePr/>
            <p:nvPr/>
          </p:nvGraphicFramePr>
          <p:xfrm>
            <a:off x="1776791" y="0"/>
            <a:ext cx="2476583" cy="558799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5359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5205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43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418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name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first_film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second_film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800" b="1">
                            <a:solidFill>
                              <a:srgbClr val="FFFFFF"/>
                            </a:solidFill>
                          </a:rPr>
                          <a:t>films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Luke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Revenge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[3]&gt;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FCB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C-3PO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 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[4]&gt;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FE08B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R2-D2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The Empire…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Attack of…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/>
                          <a:t>&lt;chr [5]&gt;</a:t>
                        </a:r>
                      </a:p>
                    </a:txBody>
                    <a:tcPr marL="0" marR="0" marT="0" marB="0" anchor="ctr" horzOverflow="overflow">
                      <a:solidFill>
                        <a:srgbClr val="FEAD6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49" name="Línea"/>
            <p:cNvSpPr/>
            <p:nvPr/>
          </p:nvSpPr>
          <p:spPr>
            <a:xfrm>
              <a:off x="1415825" y="304800"/>
              <a:ext cx="292863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51" name="starwars |&gt;      select(name, films) |&gt;      unnest_longer(films)"/>
          <p:cNvSpPr txBox="1"/>
          <p:nvPr/>
        </p:nvSpPr>
        <p:spPr>
          <a:xfrm>
            <a:off x="6008047" y="3128835"/>
            <a:ext cx="1673350" cy="869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b="0"/>
              <a:t>starwars |&gt; </a:t>
            </a:r>
            <a:br>
              <a:rPr b="0"/>
            </a:br>
            <a:r>
              <a:rPr b="0"/>
              <a:t>    select(name, films) |&gt; </a:t>
            </a:r>
            <a:br>
              <a:rPr b="0"/>
            </a:br>
            <a:r>
              <a:rPr b="0"/>
              <a:t>    unnest_longer(films)</a:t>
            </a:r>
          </a:p>
        </p:txBody>
      </p:sp>
      <p:sp>
        <p:nvSpPr>
          <p:cNvPr id="352" name="starwars |&gt;      select(name, films) |&gt;      unnest_wider(films, names_sep = “_&quot;)"/>
          <p:cNvSpPr txBox="1"/>
          <p:nvPr/>
        </p:nvSpPr>
        <p:spPr>
          <a:xfrm>
            <a:off x="6008047" y="6022528"/>
            <a:ext cx="2253563" cy="636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31622">
              <a:lnSpc>
                <a:spcPct val="90000"/>
              </a:lnSpc>
              <a:spcBef>
                <a:spcPts val="0"/>
              </a:spcBef>
              <a:defRPr sz="1092"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select(name, films) |&gt; </a:t>
            </a:r>
            <a:br/>
            <a:r>
              <a:t>    unnest_wider(films, names_sep = “_")</a:t>
            </a:r>
          </a:p>
        </p:txBody>
      </p:sp>
      <p:sp>
        <p:nvSpPr>
          <p:cNvPr id="353" name="starwars |&gt;      select(name, films) |&gt;      hoist(films, first_film = 1, second_film = 2)"/>
          <p:cNvSpPr txBox="1"/>
          <p:nvPr/>
        </p:nvSpPr>
        <p:spPr>
          <a:xfrm>
            <a:off x="5457658" y="8587097"/>
            <a:ext cx="3029657" cy="609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select(name, films) |&gt; </a:t>
            </a:r>
            <a:br/>
            <a:r>
              <a:t>    hoist(films, first_film = 1, second_film = 2)</a:t>
            </a:r>
          </a:p>
        </p:txBody>
      </p:sp>
      <p:sp>
        <p:nvSpPr>
          <p:cNvPr id="354" name="starwars |&gt;      rowwise() |&gt;      mutate(n_transports = length(c(vehicles, starships)))"/>
          <p:cNvSpPr txBox="1"/>
          <p:nvPr/>
        </p:nvSpPr>
        <p:spPr>
          <a:xfrm>
            <a:off x="9744147" y="9159393"/>
            <a:ext cx="3708739" cy="63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starwars |&gt; </a:t>
            </a:r>
            <a:br/>
            <a:r>
              <a:t>    rowwise() |&gt; </a:t>
            </a:r>
            <a:br/>
            <a:r>
              <a:t>    mutate(n_transports = length(c(vehicles, starships)))</a:t>
            </a:r>
          </a:p>
        </p:txBody>
      </p:sp>
      <p:sp>
        <p:nvSpPr>
          <p:cNvPr id="355" name="Apply a function to multiple list-columns."/>
          <p:cNvSpPr txBox="1"/>
          <p:nvPr/>
        </p:nvSpPr>
        <p:spPr>
          <a:xfrm>
            <a:off x="9432945" y="8851085"/>
            <a:ext cx="4213877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 b="0">
                <a:solidFill>
                  <a:srgbClr val="000000"/>
                </a:solidFill>
              </a:defRPr>
            </a:pPr>
            <a:r>
              <a:t>Apply a function to </a:t>
            </a:r>
            <a:r>
              <a:rPr b="1"/>
              <a:t>multiple list-columns.</a:t>
            </a:r>
          </a:p>
        </p:txBody>
      </p:sp>
      <p:sp>
        <p:nvSpPr>
          <p:cNvPr id="356" name="wrap with list to tell mutate to create a list-column"/>
          <p:cNvSpPr/>
          <p:nvPr/>
        </p:nvSpPr>
        <p:spPr>
          <a:xfrm>
            <a:off x="11677350" y="5525507"/>
            <a:ext cx="1504392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454" y="0"/>
                  <a:pt x="1013" y="0"/>
                </a:cubicBezTo>
                <a:lnTo>
                  <a:pt x="20587" y="0"/>
                </a:lnTo>
                <a:cubicBezTo>
                  <a:pt x="21146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1146" y="21600"/>
                  <a:pt x="20587" y="21600"/>
                </a:cubicBezTo>
                <a:lnTo>
                  <a:pt x="1013" y="21600"/>
                </a:lnTo>
                <a:cubicBezTo>
                  <a:pt x="454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wrap with list to tell mutate to create a list-column</a:t>
            </a:r>
          </a:p>
        </p:txBody>
      </p:sp>
      <p:sp>
        <p:nvSpPr>
          <p:cNvPr id="357" name="Triángulo"/>
          <p:cNvSpPr/>
          <p:nvPr/>
        </p:nvSpPr>
        <p:spPr>
          <a:xfrm rot="12348287" flipH="1">
            <a:off x="11003999" y="5360722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Triángulo"/>
          <p:cNvSpPr/>
          <p:nvPr/>
        </p:nvSpPr>
        <p:spPr>
          <a:xfrm rot="13725824" flipH="1">
            <a:off x="11501554" y="9323535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ength() returns one integer per row"/>
          <p:cNvSpPr/>
          <p:nvPr/>
        </p:nvSpPr>
        <p:spPr>
          <a:xfrm>
            <a:off x="11514906" y="9112422"/>
            <a:ext cx="1177655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730"/>
                </a:moveTo>
                <a:lnTo>
                  <a:pt x="0" y="4870"/>
                </a:lnTo>
                <a:cubicBezTo>
                  <a:pt x="0" y="2180"/>
                  <a:pt x="611" y="0"/>
                  <a:pt x="1365" y="0"/>
                </a:cubicBezTo>
                <a:lnTo>
                  <a:pt x="20235" y="0"/>
                </a:lnTo>
                <a:cubicBezTo>
                  <a:pt x="20989" y="0"/>
                  <a:pt x="21600" y="2180"/>
                  <a:pt x="21600" y="4870"/>
                </a:cubicBezTo>
                <a:lnTo>
                  <a:pt x="21600" y="16730"/>
                </a:lnTo>
                <a:cubicBezTo>
                  <a:pt x="21600" y="19420"/>
                  <a:pt x="20989" y="21600"/>
                  <a:pt x="20235" y="21600"/>
                </a:cubicBezTo>
                <a:lnTo>
                  <a:pt x="1365" y="21600"/>
                </a:lnTo>
                <a:cubicBezTo>
                  <a:pt x="611" y="21600"/>
                  <a:pt x="0" y="19420"/>
                  <a:pt x="0" y="16730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length() returns one integer per row</a:t>
            </a:r>
          </a:p>
        </p:txBody>
      </p:sp>
      <p:sp>
        <p:nvSpPr>
          <p:cNvPr id="360" name="Triángulo"/>
          <p:cNvSpPr/>
          <p:nvPr/>
        </p:nvSpPr>
        <p:spPr>
          <a:xfrm rot="16200000" flipH="1">
            <a:off x="11370665" y="6931590"/>
            <a:ext cx="112194" cy="263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nrow() returns one integer per row"/>
          <p:cNvSpPr/>
          <p:nvPr/>
        </p:nvSpPr>
        <p:spPr>
          <a:xfrm>
            <a:off x="11505596" y="6898159"/>
            <a:ext cx="1120813" cy="33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983"/>
                </a:moveTo>
                <a:lnTo>
                  <a:pt x="0" y="4617"/>
                </a:lnTo>
                <a:cubicBezTo>
                  <a:pt x="0" y="2067"/>
                  <a:pt x="609" y="0"/>
                  <a:pt x="1360" y="0"/>
                </a:cubicBezTo>
                <a:lnTo>
                  <a:pt x="20240" y="0"/>
                </a:lnTo>
                <a:cubicBezTo>
                  <a:pt x="20991" y="0"/>
                  <a:pt x="21600" y="2067"/>
                  <a:pt x="21600" y="4617"/>
                </a:cubicBezTo>
                <a:lnTo>
                  <a:pt x="21600" y="16983"/>
                </a:lnTo>
                <a:cubicBezTo>
                  <a:pt x="21600" y="19533"/>
                  <a:pt x="20991" y="21600"/>
                  <a:pt x="20240" y="21600"/>
                </a:cubicBezTo>
                <a:lnTo>
                  <a:pt x="1360" y="21600"/>
                </a:lnTo>
                <a:cubicBezTo>
                  <a:pt x="609" y="21600"/>
                  <a:pt x="0" y="19533"/>
                  <a:pt x="0" y="16983"/>
                </a:cubicBezTo>
                <a:close/>
              </a:path>
            </a:pathLst>
          </a:custGeom>
          <a:solidFill>
            <a:srgbClr val="F36D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70000"/>
              </a:lnSpc>
              <a:spcBef>
                <a:spcPts val="300"/>
              </a:spcBef>
              <a:buClr>
                <a:srgbClr val="F39019"/>
              </a:buClr>
              <a:defRPr sz="900">
                <a:solidFill>
                  <a:srgbClr val="FFFFFF"/>
                </a:solidFill>
              </a:defRPr>
            </a:lvl1pPr>
          </a:lstStyle>
          <a:p>
            <a:r>
              <a:t>nrow() returns one integer per row</a:t>
            </a:r>
          </a:p>
        </p:txBody>
      </p:sp>
      <p:pic>
        <p:nvPicPr>
          <p:cNvPr id="362" name="posit-full-color.png" descr="posit-full-color.png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2666</Words>
  <Application>Microsoft Office PowerPoint</Application>
  <PresentationFormat>Aangepast</PresentationFormat>
  <Paragraphs>681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Avenir Roman</vt:lpstr>
      <vt:lpstr>Helvetica</vt:lpstr>
      <vt:lpstr>Helvetica Light</vt:lpstr>
      <vt:lpstr>White</vt:lpstr>
      <vt:lpstr>Data tidying with tidyr : : CHEATSHEET 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Toorn, H.W.P. van den (Henk)</cp:lastModifiedBy>
  <cp:revision>3</cp:revision>
  <dcterms:modified xsi:type="dcterms:W3CDTF">2024-11-01T09:00:39Z</dcterms:modified>
</cp:coreProperties>
</file>