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9" r:id="rId3"/>
    <p:sldId id="257" r:id="rId4"/>
    <p:sldId id="261" r:id="rId5"/>
    <p:sldId id="262" r:id="rId6"/>
    <p:sldId id="277" r:id="rId7"/>
    <p:sldId id="264" r:id="rId8"/>
    <p:sldId id="265" r:id="rId9"/>
    <p:sldId id="271" r:id="rId10"/>
    <p:sldId id="272" r:id="rId11"/>
    <p:sldId id="273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93BAE-AFEE-464F-A3F9-6E5FE9F08CA7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DD2DE-164C-4D94-89AC-24ED6244A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66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DD2DE-164C-4D94-89AC-24ED6244AC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238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F38B92-CCD5-4E97-B9E7-19F0A1AC1A4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553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F38B92-CCD5-4E97-B9E7-19F0A1AC1A4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68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DD2DE-164C-4D94-89AC-24ED6244AC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447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F38B92-CCD5-4E97-B9E7-19F0A1AC1A4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26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F38B92-CCD5-4E97-B9E7-19F0A1AC1A4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564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F38B92-CCD5-4E97-B9E7-19F0A1AC1A4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45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F38B92-CCD5-4E97-B9E7-19F0A1AC1A4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97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F38B92-CCD5-4E97-B9E7-19F0A1AC1A4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6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F38B92-CCD5-4E97-B9E7-19F0A1AC1A4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613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F38B92-CCD5-4E97-B9E7-19F0A1AC1A4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92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DB406-28FD-414D-B78D-253152FCFC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23885E-34F6-4902-AE21-1643D4D579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4B9A7-606E-42AC-B50C-A01533AB0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A6C3E-E7E3-462A-B804-AB4C67800DCE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6AF68-73DA-41CE-9E9A-522D964D0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CBBF2-2339-4763-84F2-02C314A28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27184-6BCF-42EB-A7CE-C8D813580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69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EBE86-8F08-41A8-9B2B-82CB22E6E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444CBD-361E-4D70-965C-3EF6CD14E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F8195-79AE-4C52-AE6B-1B39DF430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A6C3E-E7E3-462A-B804-AB4C67800DCE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8C0C9-846C-4FC8-8430-312993B55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0851-9515-4872-BE06-EFCDE74BA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27184-6BCF-42EB-A7CE-C8D813580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54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3E353-4FDE-4464-BE5A-E1F97CFFB9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BBEE7-414A-4203-8A79-BD932A3F7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20426-27ED-45E3-B929-AA30144BF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A6C3E-E7E3-462A-B804-AB4C67800DCE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4CBAC-56FF-4A8C-858F-F2D8EA664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79077-C04D-48FF-AD86-C02167E6A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27184-6BCF-42EB-A7CE-C8D813580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4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74015-7A8A-41EF-9CDC-CD55DA49F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05D8A-0FF1-4E20-AA7F-9E88CBFC8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36903-4D0C-48C0-9EF5-DDB9252EA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A6C3E-E7E3-462A-B804-AB4C67800DCE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98F4E-F9EA-43BB-BDF2-5F4ED7930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91C21-6281-4FFC-AAC5-291C38BDA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27184-6BCF-42EB-A7CE-C8D813580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00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0AF21-D46B-466F-98C4-DA4E8DA75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E1B96-12C5-470B-8E98-5837AB45B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B8E2D-7CDE-4081-8BA3-24BB18F21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A6C3E-E7E3-462A-B804-AB4C67800DCE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40AAE-C2FE-455D-8FA6-B185BD23B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55D48-0736-4F24-ABE8-839DBC0AD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27184-6BCF-42EB-A7CE-C8D813580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46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E4E24-4814-4397-9F8C-C4D4247DB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A6A35-FCA1-43D9-B815-908599C80F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9AC805-089F-43DC-82B9-E5888A84C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63919-B033-4ABB-AE35-8DD350EDB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A6C3E-E7E3-462A-B804-AB4C67800DCE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DE1DF1-07FA-456E-8C74-345A3EEFD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A9D09F-970F-45ED-942C-C618C16C7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27184-6BCF-42EB-A7CE-C8D813580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9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B5B12-742F-4BB5-9A51-0420F5DA8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339F8-80EC-4410-8656-1467C9141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F57763-77FD-4C8B-A7E3-7070E1219B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A82AF6-1C2A-4B33-AE98-8D23DD4802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6A6E29-8DDC-432B-9A5C-7E83B0A0D5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CEF965-2C0D-45A6-8F12-3B8D84308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A6C3E-E7E3-462A-B804-AB4C67800DCE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00B40C-0154-47E1-B0F8-3E67F28F3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C4FC2A-3427-43F6-88F1-AAF162168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27184-6BCF-42EB-A7CE-C8D813580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333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6F9C6-5161-4D24-BBEB-E9BA56943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D7F7D0-ECE1-4676-8F13-A86B4F529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A6C3E-E7E3-462A-B804-AB4C67800DCE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915A7E-69B4-43C2-876A-6FCD01BE3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869341-024E-48A6-A955-4AF3D3741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27184-6BCF-42EB-A7CE-C8D813580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57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829FC4-3053-40D2-9294-522C8FC39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A6C3E-E7E3-462A-B804-AB4C67800DCE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2FC260-8A30-497A-9499-98198C64C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66D674-D2CE-4EA5-B830-C73296F85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27184-6BCF-42EB-A7CE-C8D813580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91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BD0A6-89FC-4977-9642-4A5100B47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1B322-1AE5-4313-827D-219D8E662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EF1D3-E743-4582-B2A8-8FF89AA9B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F58AA-4062-4792-A862-068BDB287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A6C3E-E7E3-462A-B804-AB4C67800DCE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9C31D-6612-4804-8F0F-6840D6C98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9D09B-AD64-47D4-85E8-0DCE9139F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27184-6BCF-42EB-A7CE-C8D813580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90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579B0-202A-4432-B081-BE1795AC2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25860A-AD6D-4D53-95B9-16361015EE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CE5BF4-E964-439B-84D2-BBFB7664C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150CA9-59C8-4F6F-8044-E8849710B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A6C3E-E7E3-462A-B804-AB4C67800DCE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DF6BB-C3DA-4656-9A8F-C5E577B39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D1553-E002-43EB-9B12-083B1F4D3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27184-6BCF-42EB-A7CE-C8D813580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977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5CDA36-4B91-4780-9A55-78647054E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7F99D-BB7D-43F8-A0D8-588093078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03434-03EF-43D3-9C76-EE2D4B4454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A6C3E-E7E3-462A-B804-AB4C67800DCE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C9631-2808-4761-85DE-749E43FE70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82807-B128-4F35-AA31-7863E5A1F6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27184-6BCF-42EB-A7CE-C8D813580D5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c" descr=" ">
            <a:extLst>
              <a:ext uri="{FF2B5EF4-FFF2-40B4-BE49-F238E27FC236}">
                <a16:creationId xmlns:a16="http://schemas.microsoft.com/office/drawing/2014/main" id="{B92367A5-1488-45FF-AE9E-3161F49E6F46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527744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57EB4-3A50-4A07-B34A-19C1673B89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QDMA DPDK Driver Figures</a:t>
            </a:r>
          </a:p>
        </p:txBody>
      </p:sp>
    </p:spTree>
    <p:extLst>
      <p:ext uri="{BB962C8B-B14F-4D97-AF65-F5344CB8AC3E}">
        <p14:creationId xmlns:p14="http://schemas.microsoft.com/office/powerpoint/2010/main" val="3736185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B3DDA90-A2E5-47E6-84AB-74B9A5C48770}"/>
              </a:ext>
            </a:extLst>
          </p:cNvPr>
          <p:cNvGrpSpPr/>
          <p:nvPr/>
        </p:nvGrpSpPr>
        <p:grpSpPr>
          <a:xfrm>
            <a:off x="2760825" y="226179"/>
            <a:ext cx="9032107" cy="5454154"/>
            <a:chOff x="2760825" y="226179"/>
            <a:chExt cx="9032107" cy="5454154"/>
          </a:xfrm>
        </p:grpSpPr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A4A50ABD-192B-4C2B-9B20-FC690FECF7E4}"/>
                </a:ext>
              </a:extLst>
            </p:cNvPr>
            <p:cNvCxnSpPr>
              <a:cxnSpLocks/>
            </p:cNvCxnSpPr>
            <p:nvPr/>
          </p:nvCxnSpPr>
          <p:spPr>
            <a:xfrm>
              <a:off x="2921614" y="4241970"/>
              <a:ext cx="8871318" cy="58232"/>
            </a:xfrm>
            <a:prstGeom prst="line">
              <a:avLst/>
            </a:prstGeom>
            <a:ln w="28575">
              <a:prstDash val="dash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F026CBE0-415B-4964-ADE6-4F7AD5D0583B}"/>
                </a:ext>
              </a:extLst>
            </p:cNvPr>
            <p:cNvCxnSpPr>
              <a:cxnSpLocks/>
            </p:cNvCxnSpPr>
            <p:nvPr/>
          </p:nvCxnSpPr>
          <p:spPr>
            <a:xfrm>
              <a:off x="2863821" y="1963927"/>
              <a:ext cx="8807330" cy="0"/>
            </a:xfrm>
            <a:prstGeom prst="line">
              <a:avLst/>
            </a:prstGeom>
            <a:ln w="28575">
              <a:prstDash val="dash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CEAD09E3-128D-4710-B47F-14C316F47589}"/>
                </a:ext>
              </a:extLst>
            </p:cNvPr>
            <p:cNvSpPr txBox="1"/>
            <p:nvPr/>
          </p:nvSpPr>
          <p:spPr>
            <a:xfrm>
              <a:off x="2921614" y="4300992"/>
              <a:ext cx="1173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Hardware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548A88F8-60B1-4AAB-8327-7D568B06F92B}"/>
                </a:ext>
              </a:extLst>
            </p:cNvPr>
            <p:cNvSpPr txBox="1"/>
            <p:nvPr/>
          </p:nvSpPr>
          <p:spPr>
            <a:xfrm>
              <a:off x="2910188" y="3930870"/>
              <a:ext cx="1540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Kernel Space</a:t>
              </a: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FD48AA99-5341-42FE-A6B7-E4BD7A8CA874}"/>
                </a:ext>
              </a:extLst>
            </p:cNvPr>
            <p:cNvSpPr txBox="1"/>
            <p:nvPr/>
          </p:nvSpPr>
          <p:spPr>
            <a:xfrm>
              <a:off x="2760825" y="1883312"/>
              <a:ext cx="1540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Kernel Space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A86A46C-9F1E-4FFD-A40C-B7F8D44663B7}"/>
                </a:ext>
              </a:extLst>
            </p:cNvPr>
            <p:cNvGrpSpPr/>
            <p:nvPr/>
          </p:nvGrpSpPr>
          <p:grpSpPr>
            <a:xfrm>
              <a:off x="6854985" y="4519960"/>
              <a:ext cx="2978870" cy="919307"/>
              <a:chOff x="6504495" y="4543720"/>
              <a:chExt cx="2978870" cy="1638641"/>
            </a:xfrm>
          </p:grpSpPr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14DBDBE7-6139-43C4-98CF-A7090CB4849C}"/>
                  </a:ext>
                </a:extLst>
              </p:cNvPr>
              <p:cNvSpPr/>
              <p:nvPr/>
            </p:nvSpPr>
            <p:spPr>
              <a:xfrm>
                <a:off x="6504495" y="4543720"/>
                <a:ext cx="2978870" cy="1638641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US" sz="1200" dirty="0">
                    <a:solidFill>
                      <a:schemeClr val="tx1"/>
                    </a:solidFill>
                  </a:rPr>
                  <a:t>Device A on Bus 1</a:t>
                </a:r>
              </a:p>
            </p:txBody>
          </p:sp>
          <p:sp>
            <p:nvSpPr>
              <p:cNvPr id="203" name="Rectangle: Rounded Corners 202">
                <a:extLst>
                  <a:ext uri="{FF2B5EF4-FFF2-40B4-BE49-F238E27FC236}">
                    <a16:creationId xmlns:a16="http://schemas.microsoft.com/office/drawing/2014/main" id="{F3BE233E-9D30-4AFB-9BBF-9823872A03D1}"/>
                  </a:ext>
                </a:extLst>
              </p:cNvPr>
              <p:cNvSpPr/>
              <p:nvPr/>
            </p:nvSpPr>
            <p:spPr>
              <a:xfrm>
                <a:off x="6636549" y="5099791"/>
                <a:ext cx="560894" cy="4170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func1</a:t>
                </a:r>
              </a:p>
            </p:txBody>
          </p:sp>
          <p:sp>
            <p:nvSpPr>
              <p:cNvPr id="204" name="Rectangle: Rounded Corners 203">
                <a:extLst>
                  <a:ext uri="{FF2B5EF4-FFF2-40B4-BE49-F238E27FC236}">
                    <a16:creationId xmlns:a16="http://schemas.microsoft.com/office/drawing/2014/main" id="{2F3BD830-E95D-4121-A965-7B330FCB384F}"/>
                  </a:ext>
                </a:extLst>
              </p:cNvPr>
              <p:cNvSpPr/>
              <p:nvPr/>
            </p:nvSpPr>
            <p:spPr>
              <a:xfrm>
                <a:off x="7360567" y="5087186"/>
                <a:ext cx="560894" cy="40933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func2</a:t>
                </a:r>
              </a:p>
            </p:txBody>
          </p:sp>
          <p:sp>
            <p:nvSpPr>
              <p:cNvPr id="205" name="Rectangle: Rounded Corners 204">
                <a:extLst>
                  <a:ext uri="{FF2B5EF4-FFF2-40B4-BE49-F238E27FC236}">
                    <a16:creationId xmlns:a16="http://schemas.microsoft.com/office/drawing/2014/main" id="{82CAC07C-D00D-4445-B360-3DF22D4A0914}"/>
                  </a:ext>
                </a:extLst>
              </p:cNvPr>
              <p:cNvSpPr/>
              <p:nvPr/>
            </p:nvSpPr>
            <p:spPr>
              <a:xfrm>
                <a:off x="8060158" y="5076036"/>
                <a:ext cx="560894" cy="41645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func3</a:t>
                </a:r>
              </a:p>
            </p:txBody>
          </p:sp>
          <p:sp>
            <p:nvSpPr>
              <p:cNvPr id="206" name="Rectangle: Rounded Corners 205">
                <a:extLst>
                  <a:ext uri="{FF2B5EF4-FFF2-40B4-BE49-F238E27FC236}">
                    <a16:creationId xmlns:a16="http://schemas.microsoft.com/office/drawing/2014/main" id="{3974D5AE-A7A4-4CBE-91AB-FB774AFAB17F}"/>
                  </a:ext>
                </a:extLst>
              </p:cNvPr>
              <p:cNvSpPr/>
              <p:nvPr/>
            </p:nvSpPr>
            <p:spPr>
              <a:xfrm>
                <a:off x="8821423" y="5048338"/>
                <a:ext cx="560894" cy="41793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func4</a:t>
                </a:r>
              </a:p>
            </p:txBody>
          </p:sp>
        </p:grp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D9CFC1A0-B428-4F17-A8C1-5BD83CBF76B6}"/>
                </a:ext>
              </a:extLst>
            </p:cNvPr>
            <p:cNvSpPr/>
            <p:nvPr/>
          </p:nvSpPr>
          <p:spPr>
            <a:xfrm>
              <a:off x="4300929" y="2273443"/>
              <a:ext cx="2910576" cy="1638641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7909D7FE-E94C-4D3B-A276-9FC452AEA532}"/>
                </a:ext>
              </a:extLst>
            </p:cNvPr>
            <p:cNvSpPr txBox="1"/>
            <p:nvPr/>
          </p:nvSpPr>
          <p:spPr>
            <a:xfrm>
              <a:off x="6457656" y="3605597"/>
              <a:ext cx="1058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Driver</a:t>
              </a:r>
            </a:p>
          </p:txBody>
        </p:sp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D2513BFB-5887-48B3-9DCB-2C70FE3989B0}"/>
                </a:ext>
              </a:extLst>
            </p:cNvPr>
            <p:cNvSpPr/>
            <p:nvPr/>
          </p:nvSpPr>
          <p:spPr>
            <a:xfrm>
              <a:off x="4752361" y="3346571"/>
              <a:ext cx="1757771" cy="3814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Resource Manager Node for Bus 1 (Device A)</a:t>
              </a:r>
            </a:p>
          </p:txBody>
        </p:sp>
        <p:sp>
          <p:nvSpPr>
            <p:cNvPr id="213" name="Rectangle: Rounded Corners 212">
              <a:extLst>
                <a:ext uri="{FF2B5EF4-FFF2-40B4-BE49-F238E27FC236}">
                  <a16:creationId xmlns:a16="http://schemas.microsoft.com/office/drawing/2014/main" id="{2ADB17E1-212E-47AC-913A-CDDFE49C9D74}"/>
                </a:ext>
              </a:extLst>
            </p:cNvPr>
            <p:cNvSpPr/>
            <p:nvPr/>
          </p:nvSpPr>
          <p:spPr>
            <a:xfrm>
              <a:off x="4534639" y="2758864"/>
              <a:ext cx="823244" cy="4164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Free List</a:t>
              </a:r>
            </a:p>
          </p:txBody>
        </p:sp>
        <p:sp>
          <p:nvSpPr>
            <p:cNvPr id="214" name="Rectangle: Rounded Corners 213">
              <a:extLst>
                <a:ext uri="{FF2B5EF4-FFF2-40B4-BE49-F238E27FC236}">
                  <a16:creationId xmlns:a16="http://schemas.microsoft.com/office/drawing/2014/main" id="{3F6F6CE5-C0B7-4B0B-BE2B-4276ED7B62AF}"/>
                </a:ext>
              </a:extLst>
            </p:cNvPr>
            <p:cNvSpPr/>
            <p:nvPr/>
          </p:nvSpPr>
          <p:spPr>
            <a:xfrm>
              <a:off x="5683337" y="2790027"/>
              <a:ext cx="902969" cy="3981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Device List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750CD5B-67BF-4AC2-9079-A9C579D8F390}"/>
                </a:ext>
              </a:extLst>
            </p:cNvPr>
            <p:cNvSpPr/>
            <p:nvPr/>
          </p:nvSpPr>
          <p:spPr>
            <a:xfrm>
              <a:off x="5603539" y="2434174"/>
              <a:ext cx="480251" cy="1795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func1</a:t>
              </a: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4CCF1FC7-F3FF-4B44-9D09-9D83E0EBE272}"/>
                </a:ext>
              </a:extLst>
            </p:cNvPr>
            <p:cNvSpPr/>
            <p:nvPr/>
          </p:nvSpPr>
          <p:spPr>
            <a:xfrm>
              <a:off x="6245395" y="2437465"/>
              <a:ext cx="480251" cy="1795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func2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C83702B-432F-45F6-AD0D-3FBB340EA8B1}"/>
                </a:ext>
              </a:extLst>
            </p:cNvPr>
            <p:cNvCxnSpPr>
              <a:stCxn id="214" idx="0"/>
              <a:endCxn id="18" idx="2"/>
            </p:cNvCxnSpPr>
            <p:nvPr/>
          </p:nvCxnSpPr>
          <p:spPr>
            <a:xfrm flipH="1" flipV="1">
              <a:off x="5843665" y="2613746"/>
              <a:ext cx="291156" cy="1762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720865D-03D5-4197-8419-A5DFBDD27D3D}"/>
                </a:ext>
              </a:extLst>
            </p:cNvPr>
            <p:cNvCxnSpPr>
              <a:endCxn id="215" idx="1"/>
            </p:cNvCxnSpPr>
            <p:nvPr/>
          </p:nvCxnSpPr>
          <p:spPr>
            <a:xfrm flipV="1">
              <a:off x="6106555" y="2527251"/>
              <a:ext cx="138840" cy="7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5CDC910-F92E-4335-9AF7-CE87C0E64914}"/>
                </a:ext>
              </a:extLst>
            </p:cNvPr>
            <p:cNvCxnSpPr/>
            <p:nvPr/>
          </p:nvCxnSpPr>
          <p:spPr>
            <a:xfrm flipV="1">
              <a:off x="5631247" y="3188153"/>
              <a:ext cx="544729" cy="1584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FD3E6C5A-53BF-4FA6-BD8C-12BE0D736CC5}"/>
                </a:ext>
              </a:extLst>
            </p:cNvPr>
            <p:cNvCxnSpPr>
              <a:cxnSpLocks/>
              <a:endCxn id="213" idx="2"/>
            </p:cNvCxnSpPr>
            <p:nvPr/>
          </p:nvCxnSpPr>
          <p:spPr>
            <a:xfrm flipH="1" flipV="1">
              <a:off x="4946261" y="3175320"/>
              <a:ext cx="663694" cy="1584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E514A69-D182-45B0-A06A-6083CFA81513}"/>
                </a:ext>
              </a:extLst>
            </p:cNvPr>
            <p:cNvSpPr txBox="1"/>
            <p:nvPr/>
          </p:nvSpPr>
          <p:spPr>
            <a:xfrm>
              <a:off x="2760825" y="1630858"/>
              <a:ext cx="1540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User Space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E74F265-6A5A-4A0D-AE5F-C08640A8D725}"/>
                </a:ext>
              </a:extLst>
            </p:cNvPr>
            <p:cNvSpPr/>
            <p:nvPr/>
          </p:nvSpPr>
          <p:spPr>
            <a:xfrm>
              <a:off x="7516254" y="226179"/>
              <a:ext cx="2910576" cy="1638641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C604DCA-1499-4565-9240-E0A8B2CC9793}"/>
                </a:ext>
              </a:extLst>
            </p:cNvPr>
            <p:cNvSpPr txBox="1"/>
            <p:nvPr/>
          </p:nvSpPr>
          <p:spPr>
            <a:xfrm>
              <a:off x="9672981" y="1558333"/>
              <a:ext cx="1058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Driver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8E3C5D18-F07E-4CFE-BD7E-D16E47BF735B}"/>
                </a:ext>
              </a:extLst>
            </p:cNvPr>
            <p:cNvSpPr/>
            <p:nvPr/>
          </p:nvSpPr>
          <p:spPr>
            <a:xfrm>
              <a:off x="7967686" y="1299307"/>
              <a:ext cx="1757771" cy="3814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Resource Manager Node for Bus 1 (Device A)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7979E5E1-F8B3-41EF-ACB6-F4A40F2E3C4A}"/>
                </a:ext>
              </a:extLst>
            </p:cNvPr>
            <p:cNvSpPr/>
            <p:nvPr/>
          </p:nvSpPr>
          <p:spPr>
            <a:xfrm>
              <a:off x="7749964" y="711600"/>
              <a:ext cx="823244" cy="4164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Free List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76BC1EF0-A732-43A1-B12B-12161F428A31}"/>
                </a:ext>
              </a:extLst>
            </p:cNvPr>
            <p:cNvSpPr/>
            <p:nvPr/>
          </p:nvSpPr>
          <p:spPr>
            <a:xfrm>
              <a:off x="8898662" y="742763"/>
              <a:ext cx="902969" cy="3981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Device List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A6AA48B-2C15-40EA-959D-205661933002}"/>
                </a:ext>
              </a:extLst>
            </p:cNvPr>
            <p:cNvSpPr/>
            <p:nvPr/>
          </p:nvSpPr>
          <p:spPr>
            <a:xfrm>
              <a:off x="8818864" y="386910"/>
              <a:ext cx="480251" cy="1795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func3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3B39C30-3675-4D35-9739-E28FF7245579}"/>
                </a:ext>
              </a:extLst>
            </p:cNvPr>
            <p:cNvSpPr/>
            <p:nvPr/>
          </p:nvSpPr>
          <p:spPr>
            <a:xfrm>
              <a:off x="9460720" y="390201"/>
              <a:ext cx="480251" cy="1795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func4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2A24950-1EBF-45F3-83C8-A6D76816378D}"/>
                </a:ext>
              </a:extLst>
            </p:cNvPr>
            <p:cNvCxnSpPr>
              <a:stCxn id="38" idx="0"/>
              <a:endCxn id="39" idx="2"/>
            </p:cNvCxnSpPr>
            <p:nvPr/>
          </p:nvCxnSpPr>
          <p:spPr>
            <a:xfrm flipH="1" flipV="1">
              <a:off x="9058990" y="566482"/>
              <a:ext cx="291156" cy="1762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4902DC8-4932-43F0-A03F-9AE8228F39E8}"/>
                </a:ext>
              </a:extLst>
            </p:cNvPr>
            <p:cNvCxnSpPr>
              <a:endCxn id="40" idx="1"/>
            </p:cNvCxnSpPr>
            <p:nvPr/>
          </p:nvCxnSpPr>
          <p:spPr>
            <a:xfrm flipV="1">
              <a:off x="9321880" y="479987"/>
              <a:ext cx="138840" cy="7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6B9EB3C-DBCD-4A98-9704-FD083965E726}"/>
                </a:ext>
              </a:extLst>
            </p:cNvPr>
            <p:cNvCxnSpPr/>
            <p:nvPr/>
          </p:nvCxnSpPr>
          <p:spPr>
            <a:xfrm flipV="1">
              <a:off x="8846572" y="1140889"/>
              <a:ext cx="544729" cy="1584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6041B1BD-140B-4830-B5EB-0549C7217C00}"/>
                </a:ext>
              </a:extLst>
            </p:cNvPr>
            <p:cNvCxnSpPr>
              <a:cxnSpLocks/>
              <a:endCxn id="37" idx="2"/>
            </p:cNvCxnSpPr>
            <p:nvPr/>
          </p:nvCxnSpPr>
          <p:spPr>
            <a:xfrm flipH="1" flipV="1">
              <a:off x="8161586" y="1128056"/>
              <a:ext cx="663694" cy="1584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871A8E3-F31F-41B0-BDD1-33FBA6773100}"/>
                </a:ext>
              </a:extLst>
            </p:cNvPr>
            <p:cNvCxnSpPr>
              <a:cxnSpLocks/>
              <a:stCxn id="207" idx="2"/>
              <a:endCxn id="201" idx="0"/>
            </p:cNvCxnSpPr>
            <p:nvPr/>
          </p:nvCxnSpPr>
          <p:spPr>
            <a:xfrm>
              <a:off x="5756217" y="3912084"/>
              <a:ext cx="2588203" cy="60787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0002854-3C3F-408F-A0B6-041229D7A0A7}"/>
                </a:ext>
              </a:extLst>
            </p:cNvPr>
            <p:cNvCxnSpPr>
              <a:cxnSpLocks/>
              <a:stCxn id="33" idx="2"/>
              <a:endCxn id="201" idx="0"/>
            </p:cNvCxnSpPr>
            <p:nvPr/>
          </p:nvCxnSpPr>
          <p:spPr>
            <a:xfrm flipH="1">
              <a:off x="8344420" y="1864820"/>
              <a:ext cx="627122" cy="265514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5F0770D-3972-459D-A855-99276F3B0671}"/>
                </a:ext>
              </a:extLst>
            </p:cNvPr>
            <p:cNvSpPr/>
            <p:nvPr/>
          </p:nvSpPr>
          <p:spPr>
            <a:xfrm>
              <a:off x="6861640" y="5450687"/>
              <a:ext cx="1010721" cy="229646"/>
            </a:xfrm>
            <a:prstGeom prst="rect">
              <a:avLst/>
            </a:prstGeom>
            <a:pattFill prst="ltVert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78337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3DE79ABC-027E-43ED-89EE-D278D9B478E2}"/>
              </a:ext>
            </a:extLst>
          </p:cNvPr>
          <p:cNvGrpSpPr/>
          <p:nvPr/>
        </p:nvGrpSpPr>
        <p:grpSpPr>
          <a:xfrm>
            <a:off x="2910188" y="2273443"/>
            <a:ext cx="8646307" cy="3280539"/>
            <a:chOff x="2910188" y="2273443"/>
            <a:chExt cx="8646307" cy="3280539"/>
          </a:xfrm>
        </p:grpSpPr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A4A50ABD-192B-4C2B-9B20-FC690FECF7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96262" y="4189576"/>
              <a:ext cx="8560233" cy="52394"/>
            </a:xfrm>
            <a:prstGeom prst="line">
              <a:avLst/>
            </a:prstGeom>
            <a:ln w="28575">
              <a:prstDash val="dash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CEAD09E3-128D-4710-B47F-14C316F47589}"/>
                </a:ext>
              </a:extLst>
            </p:cNvPr>
            <p:cNvSpPr txBox="1"/>
            <p:nvPr/>
          </p:nvSpPr>
          <p:spPr>
            <a:xfrm>
              <a:off x="2921614" y="4300992"/>
              <a:ext cx="1173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Hardware</a:t>
              </a: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D9CFC1A0-B428-4F17-A8C1-5BD83CBF76B6}"/>
                </a:ext>
              </a:extLst>
            </p:cNvPr>
            <p:cNvSpPr/>
            <p:nvPr/>
          </p:nvSpPr>
          <p:spPr>
            <a:xfrm>
              <a:off x="4300929" y="2273443"/>
              <a:ext cx="7061590" cy="1638641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Driver</a:t>
              </a:r>
            </a:p>
          </p:txBody>
        </p:sp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D2513BFB-5887-48B3-9DCB-2C70FE3989B0}"/>
                </a:ext>
              </a:extLst>
            </p:cNvPr>
            <p:cNvSpPr/>
            <p:nvPr/>
          </p:nvSpPr>
          <p:spPr>
            <a:xfrm>
              <a:off x="4750273" y="3346571"/>
              <a:ext cx="1749640" cy="3814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Resource Manager Node for Bus 1 (Device A)</a:t>
              </a:r>
            </a:p>
          </p:txBody>
        </p:sp>
        <p:sp>
          <p:nvSpPr>
            <p:cNvPr id="213" name="Rectangle: Rounded Corners 212">
              <a:extLst>
                <a:ext uri="{FF2B5EF4-FFF2-40B4-BE49-F238E27FC236}">
                  <a16:creationId xmlns:a16="http://schemas.microsoft.com/office/drawing/2014/main" id="{2ADB17E1-212E-47AC-913A-CDDFE49C9D74}"/>
                </a:ext>
              </a:extLst>
            </p:cNvPr>
            <p:cNvSpPr/>
            <p:nvPr/>
          </p:nvSpPr>
          <p:spPr>
            <a:xfrm>
              <a:off x="4533558" y="2758864"/>
              <a:ext cx="819436" cy="4164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Free List</a:t>
              </a:r>
            </a:p>
          </p:txBody>
        </p:sp>
        <p:sp>
          <p:nvSpPr>
            <p:cNvPr id="214" name="Rectangle: Rounded Corners 213">
              <a:extLst>
                <a:ext uri="{FF2B5EF4-FFF2-40B4-BE49-F238E27FC236}">
                  <a16:creationId xmlns:a16="http://schemas.microsoft.com/office/drawing/2014/main" id="{3F6F6CE5-C0B7-4B0B-BE2B-4276ED7B62AF}"/>
                </a:ext>
              </a:extLst>
            </p:cNvPr>
            <p:cNvSpPr/>
            <p:nvPr/>
          </p:nvSpPr>
          <p:spPr>
            <a:xfrm>
              <a:off x="5676942" y="2790027"/>
              <a:ext cx="898792" cy="3981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Device List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750CD5B-67BF-4AC2-9079-A9C579D8F390}"/>
                </a:ext>
              </a:extLst>
            </p:cNvPr>
            <p:cNvSpPr/>
            <p:nvPr/>
          </p:nvSpPr>
          <p:spPr>
            <a:xfrm>
              <a:off x="5597514" y="2339109"/>
              <a:ext cx="478030" cy="2746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Func1.1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C83702B-432F-45F6-AD0D-3FBB340EA8B1}"/>
                </a:ext>
              </a:extLst>
            </p:cNvPr>
            <p:cNvCxnSpPr>
              <a:cxnSpLocks/>
              <a:stCxn id="214" idx="0"/>
              <a:endCxn id="18" idx="2"/>
            </p:cNvCxnSpPr>
            <p:nvPr/>
          </p:nvCxnSpPr>
          <p:spPr>
            <a:xfrm flipH="1" flipV="1">
              <a:off x="5836529" y="2613746"/>
              <a:ext cx="289809" cy="1762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5CDC910-F92E-4335-9AF7-CE87C0E64914}"/>
                </a:ext>
              </a:extLst>
            </p:cNvPr>
            <p:cNvCxnSpPr>
              <a:cxnSpLocks/>
              <a:stCxn id="209" idx="0"/>
            </p:cNvCxnSpPr>
            <p:nvPr/>
          </p:nvCxnSpPr>
          <p:spPr>
            <a:xfrm flipV="1">
              <a:off x="5625093" y="3188153"/>
              <a:ext cx="542209" cy="1584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FD3E6C5A-53BF-4FA6-BD8C-12BE0D736CC5}"/>
                </a:ext>
              </a:extLst>
            </p:cNvPr>
            <p:cNvCxnSpPr>
              <a:cxnSpLocks/>
              <a:stCxn id="209" idx="0"/>
              <a:endCxn id="213" idx="2"/>
            </p:cNvCxnSpPr>
            <p:nvPr/>
          </p:nvCxnSpPr>
          <p:spPr>
            <a:xfrm flipH="1" flipV="1">
              <a:off x="4943276" y="3175320"/>
              <a:ext cx="681817" cy="1712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E83A1B5-D819-420D-9FCA-8F43F45790D4}"/>
                </a:ext>
              </a:extLst>
            </p:cNvPr>
            <p:cNvSpPr/>
            <p:nvPr/>
          </p:nvSpPr>
          <p:spPr>
            <a:xfrm>
              <a:off x="8122517" y="4490506"/>
              <a:ext cx="2978870" cy="759111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0BE03DD-8160-4013-B21C-DE2711FB9808}"/>
                </a:ext>
              </a:extLst>
            </p:cNvPr>
            <p:cNvSpPr txBox="1"/>
            <p:nvPr/>
          </p:nvSpPr>
          <p:spPr>
            <a:xfrm>
              <a:off x="9546126" y="4999984"/>
              <a:ext cx="167860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Device B on PCIe Bus 2</a:t>
              </a:r>
            </a:p>
            <a:p>
              <a:endParaRPr lang="en-US" dirty="0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F4D8DD3D-4657-4051-B868-BC78110CB64A}"/>
                </a:ext>
              </a:extLst>
            </p:cNvPr>
            <p:cNvSpPr/>
            <p:nvPr/>
          </p:nvSpPr>
          <p:spPr>
            <a:xfrm>
              <a:off x="8183278" y="4748109"/>
              <a:ext cx="622970" cy="16977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Func2.1</a:t>
              </a: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EB5D7276-C80E-4890-844C-FB327B13F19A}"/>
                </a:ext>
              </a:extLst>
            </p:cNvPr>
            <p:cNvSpPr/>
            <p:nvPr/>
          </p:nvSpPr>
          <p:spPr>
            <a:xfrm>
              <a:off x="8923156" y="4748109"/>
              <a:ext cx="622970" cy="16977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Func2.2</a:t>
              </a:r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7F7B1177-EF84-423B-A111-E26409D189C5}"/>
                </a:ext>
              </a:extLst>
            </p:cNvPr>
            <p:cNvSpPr/>
            <p:nvPr/>
          </p:nvSpPr>
          <p:spPr>
            <a:xfrm>
              <a:off x="9663034" y="4748109"/>
              <a:ext cx="622970" cy="16977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Func2.3</a:t>
              </a: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506E4D5C-E77D-4C8F-80D1-CABF43416FC3}"/>
                </a:ext>
              </a:extLst>
            </p:cNvPr>
            <p:cNvSpPr/>
            <p:nvPr/>
          </p:nvSpPr>
          <p:spPr>
            <a:xfrm>
              <a:off x="10402912" y="4748108"/>
              <a:ext cx="622970" cy="16977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Func2.4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078FAD7-080C-4CEE-B6B7-0D8A49399CED}"/>
                </a:ext>
              </a:extLst>
            </p:cNvPr>
            <p:cNvSpPr/>
            <p:nvPr/>
          </p:nvSpPr>
          <p:spPr>
            <a:xfrm>
              <a:off x="4584688" y="4490547"/>
              <a:ext cx="2978870" cy="759111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5C7979D-67FE-4718-8F7A-A4A2FB0A7F85}"/>
                </a:ext>
              </a:extLst>
            </p:cNvPr>
            <p:cNvSpPr txBox="1"/>
            <p:nvPr/>
          </p:nvSpPr>
          <p:spPr>
            <a:xfrm>
              <a:off x="6030991" y="4999984"/>
              <a:ext cx="16387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Device A on PCIe Bus 1</a:t>
              </a:r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C6EBF64C-84AE-4278-9C22-5657E4550EAD}"/>
                </a:ext>
              </a:extLst>
            </p:cNvPr>
            <p:cNvSpPr/>
            <p:nvPr/>
          </p:nvSpPr>
          <p:spPr>
            <a:xfrm>
              <a:off x="4645449" y="4748150"/>
              <a:ext cx="622970" cy="16977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Func1.1</a:t>
              </a:r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F7F7154A-6B5A-41D2-AE9A-63928891AB96}"/>
                </a:ext>
              </a:extLst>
            </p:cNvPr>
            <p:cNvSpPr/>
            <p:nvPr/>
          </p:nvSpPr>
          <p:spPr>
            <a:xfrm>
              <a:off x="5385327" y="4748150"/>
              <a:ext cx="622970" cy="16977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Func1.2</a:t>
              </a: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82F97C28-7AEC-4783-B7F7-23C6DF8345C0}"/>
                </a:ext>
              </a:extLst>
            </p:cNvPr>
            <p:cNvSpPr/>
            <p:nvPr/>
          </p:nvSpPr>
          <p:spPr>
            <a:xfrm>
              <a:off x="6125205" y="4748150"/>
              <a:ext cx="622970" cy="16977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Func1.3</a:t>
              </a: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1583B4AA-0A28-4F85-9E4D-786330831883}"/>
                </a:ext>
              </a:extLst>
            </p:cNvPr>
            <p:cNvSpPr/>
            <p:nvPr/>
          </p:nvSpPr>
          <p:spPr>
            <a:xfrm>
              <a:off x="6865083" y="4748149"/>
              <a:ext cx="622970" cy="16977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Func1.4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0D9DB72-9C52-44CD-ADFB-32FE6FCF7EF7}"/>
                </a:ext>
              </a:extLst>
            </p:cNvPr>
            <p:cNvSpPr/>
            <p:nvPr/>
          </p:nvSpPr>
          <p:spPr>
            <a:xfrm>
              <a:off x="6235131" y="2349492"/>
              <a:ext cx="478030" cy="2746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Func1.2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E61AA45-6C8B-42F0-8BC8-2D4CD4ED29FA}"/>
                </a:ext>
              </a:extLst>
            </p:cNvPr>
            <p:cNvSpPr/>
            <p:nvPr/>
          </p:nvSpPr>
          <p:spPr>
            <a:xfrm>
              <a:off x="6850089" y="2349492"/>
              <a:ext cx="478030" cy="2746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Func1.3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06D6E3C-DCDB-4D1C-B45F-3C95F11DBD07}"/>
                </a:ext>
              </a:extLst>
            </p:cNvPr>
            <p:cNvSpPr/>
            <p:nvPr/>
          </p:nvSpPr>
          <p:spPr>
            <a:xfrm>
              <a:off x="7488053" y="2349492"/>
              <a:ext cx="478030" cy="2746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Func1.4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8F2FE08-4E60-4897-909E-13B28A18B20E}"/>
                </a:ext>
              </a:extLst>
            </p:cNvPr>
            <p:cNvCxnSpPr>
              <a:stCxn id="18" idx="3"/>
            </p:cNvCxnSpPr>
            <p:nvPr/>
          </p:nvCxnSpPr>
          <p:spPr>
            <a:xfrm flipV="1">
              <a:off x="6075544" y="2476427"/>
              <a:ext cx="15958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3D959CE-4DCA-486B-AE30-A0195A55ACC5}"/>
                </a:ext>
              </a:extLst>
            </p:cNvPr>
            <p:cNvCxnSpPr>
              <a:endCxn id="73" idx="1"/>
            </p:cNvCxnSpPr>
            <p:nvPr/>
          </p:nvCxnSpPr>
          <p:spPr>
            <a:xfrm>
              <a:off x="6713161" y="2484393"/>
              <a:ext cx="136928" cy="24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F78D80F-F8EB-48DB-A911-D57FDB522A35}"/>
                </a:ext>
              </a:extLst>
            </p:cNvPr>
            <p:cNvCxnSpPr>
              <a:endCxn id="74" idx="1"/>
            </p:cNvCxnSpPr>
            <p:nvPr/>
          </p:nvCxnSpPr>
          <p:spPr>
            <a:xfrm>
              <a:off x="7349375" y="2476427"/>
              <a:ext cx="138678" cy="103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CC37153-A912-401A-B0C1-F5595E5BD268}"/>
                </a:ext>
              </a:extLst>
            </p:cNvPr>
            <p:cNvCxnSpPr>
              <a:cxnSpLocks/>
              <a:stCxn id="207" idx="2"/>
              <a:endCxn id="65" idx="0"/>
            </p:cNvCxnSpPr>
            <p:nvPr/>
          </p:nvCxnSpPr>
          <p:spPr>
            <a:xfrm flipH="1">
              <a:off x="6074123" y="3912084"/>
              <a:ext cx="1757601" cy="57846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6C841BA8-42C2-4E98-B733-FED9489DE23C}"/>
                </a:ext>
              </a:extLst>
            </p:cNvPr>
            <p:cNvCxnSpPr>
              <a:cxnSpLocks/>
              <a:stCxn id="207" idx="2"/>
              <a:endCxn id="41" idx="0"/>
            </p:cNvCxnSpPr>
            <p:nvPr/>
          </p:nvCxnSpPr>
          <p:spPr>
            <a:xfrm>
              <a:off x="7831724" y="3912084"/>
              <a:ext cx="1780228" cy="57842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9BFF2178-6315-4806-9D53-B6C6DCB405D1}"/>
                </a:ext>
              </a:extLst>
            </p:cNvPr>
            <p:cNvSpPr/>
            <p:nvPr/>
          </p:nvSpPr>
          <p:spPr>
            <a:xfrm>
              <a:off x="7830972" y="3346571"/>
              <a:ext cx="1749640" cy="3814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Resource Manager Node for Bus 2 (Device B)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8F1C80E3-8FFE-40B6-92FF-DCFFE7C1126B}"/>
                </a:ext>
              </a:extLst>
            </p:cNvPr>
            <p:cNvSpPr/>
            <p:nvPr/>
          </p:nvSpPr>
          <p:spPr>
            <a:xfrm>
              <a:off x="7681086" y="2789967"/>
              <a:ext cx="819436" cy="4164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Free List</a:t>
              </a: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2675E9AC-ED48-4546-B690-D494ACB1393C}"/>
                </a:ext>
              </a:extLst>
            </p:cNvPr>
            <p:cNvSpPr/>
            <p:nvPr/>
          </p:nvSpPr>
          <p:spPr>
            <a:xfrm>
              <a:off x="8824470" y="2821130"/>
              <a:ext cx="898792" cy="3981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Device List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3D5E799-1865-4663-9E51-EEC94365ACA3}"/>
                </a:ext>
              </a:extLst>
            </p:cNvPr>
            <p:cNvSpPr/>
            <p:nvPr/>
          </p:nvSpPr>
          <p:spPr>
            <a:xfrm>
              <a:off x="8745042" y="2370212"/>
              <a:ext cx="478030" cy="2746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Func2.1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6914510-03D0-4C6E-9FB5-87D7524D92C4}"/>
                </a:ext>
              </a:extLst>
            </p:cNvPr>
            <p:cNvCxnSpPr>
              <a:cxnSpLocks/>
              <a:stCxn id="46" idx="0"/>
              <a:endCxn id="47" idx="2"/>
            </p:cNvCxnSpPr>
            <p:nvPr/>
          </p:nvCxnSpPr>
          <p:spPr>
            <a:xfrm flipH="1" flipV="1">
              <a:off x="8984057" y="2644849"/>
              <a:ext cx="289809" cy="1762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D32C5D1B-CDA2-4E8B-BBA6-E009D1B9D9C3}"/>
                </a:ext>
              </a:extLst>
            </p:cNvPr>
            <p:cNvCxnSpPr>
              <a:cxnSpLocks/>
              <a:stCxn id="44" idx="0"/>
            </p:cNvCxnSpPr>
            <p:nvPr/>
          </p:nvCxnSpPr>
          <p:spPr>
            <a:xfrm flipV="1">
              <a:off x="8705792" y="3219257"/>
              <a:ext cx="609038" cy="1273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84F3A09-D34B-4283-8A46-CB75F4EC5AC2}"/>
                </a:ext>
              </a:extLst>
            </p:cNvPr>
            <p:cNvCxnSpPr>
              <a:cxnSpLocks/>
              <a:stCxn id="44" idx="0"/>
              <a:endCxn id="45" idx="2"/>
            </p:cNvCxnSpPr>
            <p:nvPr/>
          </p:nvCxnSpPr>
          <p:spPr>
            <a:xfrm flipH="1" flipV="1">
              <a:off x="8090804" y="3206423"/>
              <a:ext cx="614988" cy="1401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50A879F-172B-475C-B308-E6EDFB6324FB}"/>
                </a:ext>
              </a:extLst>
            </p:cNvPr>
            <p:cNvSpPr/>
            <p:nvPr/>
          </p:nvSpPr>
          <p:spPr>
            <a:xfrm>
              <a:off x="9382659" y="2380595"/>
              <a:ext cx="478030" cy="2746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Func2.2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C136EA3-196C-44DA-95E3-453D90D27E35}"/>
                </a:ext>
              </a:extLst>
            </p:cNvPr>
            <p:cNvSpPr/>
            <p:nvPr/>
          </p:nvSpPr>
          <p:spPr>
            <a:xfrm>
              <a:off x="9997617" y="2380595"/>
              <a:ext cx="478030" cy="2746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Func2.3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20D3463-37F8-4364-98AD-4F6C1E9FE7C3}"/>
                </a:ext>
              </a:extLst>
            </p:cNvPr>
            <p:cNvSpPr/>
            <p:nvPr/>
          </p:nvSpPr>
          <p:spPr>
            <a:xfrm>
              <a:off x="10635581" y="2380595"/>
              <a:ext cx="478030" cy="2746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Func2.4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11DF1210-98A0-457C-A3F1-6418EC1602B0}"/>
                </a:ext>
              </a:extLst>
            </p:cNvPr>
            <p:cNvCxnSpPr>
              <a:stCxn id="47" idx="3"/>
            </p:cNvCxnSpPr>
            <p:nvPr/>
          </p:nvCxnSpPr>
          <p:spPr>
            <a:xfrm flipV="1">
              <a:off x="9223072" y="2507530"/>
              <a:ext cx="15958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D1DEA7FD-0015-42B5-BD00-BA92B6292679}"/>
                </a:ext>
              </a:extLst>
            </p:cNvPr>
            <p:cNvCxnSpPr>
              <a:endCxn id="52" idx="1"/>
            </p:cNvCxnSpPr>
            <p:nvPr/>
          </p:nvCxnSpPr>
          <p:spPr>
            <a:xfrm>
              <a:off x="9860689" y="2515496"/>
              <a:ext cx="136928" cy="24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98841AD3-24C1-4E26-9336-BB100C4B1F81}"/>
                </a:ext>
              </a:extLst>
            </p:cNvPr>
            <p:cNvCxnSpPr>
              <a:endCxn id="53" idx="1"/>
            </p:cNvCxnSpPr>
            <p:nvPr/>
          </p:nvCxnSpPr>
          <p:spPr>
            <a:xfrm>
              <a:off x="10496903" y="2507530"/>
              <a:ext cx="138678" cy="103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68B4CC4D-FA54-4563-9FFE-D66F485F2762}"/>
                </a:ext>
              </a:extLst>
            </p:cNvPr>
            <p:cNvCxnSpPr>
              <a:stCxn id="209" idx="3"/>
              <a:endCxn id="44" idx="1"/>
            </p:cNvCxnSpPr>
            <p:nvPr/>
          </p:nvCxnSpPr>
          <p:spPr>
            <a:xfrm>
              <a:off x="6499913" y="3537285"/>
              <a:ext cx="13310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C2BA906-5CA8-43C2-92EE-EB0835C2DFD4}"/>
                </a:ext>
              </a:extLst>
            </p:cNvPr>
            <p:cNvSpPr txBox="1"/>
            <p:nvPr/>
          </p:nvSpPr>
          <p:spPr>
            <a:xfrm>
              <a:off x="2910188" y="3902877"/>
              <a:ext cx="1540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User/Kernel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0895225-30F9-4C8B-A537-ED424918C059}"/>
                </a:ext>
              </a:extLst>
            </p:cNvPr>
            <p:cNvSpPr/>
            <p:nvPr/>
          </p:nvSpPr>
          <p:spPr>
            <a:xfrm>
              <a:off x="4577244" y="5267255"/>
              <a:ext cx="1010721" cy="229646"/>
            </a:xfrm>
            <a:prstGeom prst="rect">
              <a:avLst/>
            </a:prstGeom>
            <a:pattFill prst="ltVert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0C967A5-2F47-4C85-9B0F-13331FABF85D}"/>
                </a:ext>
              </a:extLst>
            </p:cNvPr>
            <p:cNvSpPr/>
            <p:nvPr/>
          </p:nvSpPr>
          <p:spPr>
            <a:xfrm>
              <a:off x="8122040" y="5266849"/>
              <a:ext cx="1010721" cy="229646"/>
            </a:xfrm>
            <a:prstGeom prst="rect">
              <a:avLst/>
            </a:prstGeom>
            <a:pattFill prst="ltVert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88810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54ED5C9B-FC3F-4675-A9DD-5132CA8C8C2B}"/>
              </a:ext>
            </a:extLst>
          </p:cNvPr>
          <p:cNvGrpSpPr/>
          <p:nvPr/>
        </p:nvGrpSpPr>
        <p:grpSpPr>
          <a:xfrm>
            <a:off x="262646" y="177521"/>
            <a:ext cx="11929354" cy="8733014"/>
            <a:chOff x="262646" y="177521"/>
            <a:chExt cx="11929354" cy="8733014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ABA4ACB-C15A-4E02-AAA9-E69209227230}"/>
                </a:ext>
              </a:extLst>
            </p:cNvPr>
            <p:cNvGrpSpPr/>
            <p:nvPr/>
          </p:nvGrpSpPr>
          <p:grpSpPr>
            <a:xfrm>
              <a:off x="262646" y="177521"/>
              <a:ext cx="11929354" cy="8733014"/>
              <a:chOff x="765927" y="155510"/>
              <a:chExt cx="10675434" cy="7412608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1BEAC5C-D100-418E-AC63-23ED6EB46129}"/>
                  </a:ext>
                </a:extLst>
              </p:cNvPr>
              <p:cNvSpPr/>
              <p:nvPr/>
            </p:nvSpPr>
            <p:spPr>
              <a:xfrm>
                <a:off x="3252244" y="648865"/>
                <a:ext cx="2536170" cy="6919252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D441625-453B-403B-A071-635CFFDEEB10}"/>
                  </a:ext>
                </a:extLst>
              </p:cNvPr>
              <p:cNvSpPr/>
              <p:nvPr/>
            </p:nvSpPr>
            <p:spPr>
              <a:xfrm>
                <a:off x="6929887" y="648864"/>
                <a:ext cx="2536170" cy="6919254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3E5584-6417-425B-9AF2-A14D2A5C3814}"/>
                  </a:ext>
                </a:extLst>
              </p:cNvPr>
              <p:cNvSpPr txBox="1"/>
              <p:nvPr/>
            </p:nvSpPr>
            <p:spPr>
              <a:xfrm>
                <a:off x="4105649" y="155510"/>
                <a:ext cx="801278" cy="4963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VF Driver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7C458CB1-467D-4418-8F53-81BC09688988}"/>
                  </a:ext>
                </a:extLst>
              </p:cNvPr>
              <p:cNvSpPr/>
              <p:nvPr/>
            </p:nvSpPr>
            <p:spPr>
              <a:xfrm>
                <a:off x="885450" y="648863"/>
                <a:ext cx="1288884" cy="6919254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80DF86F-78F2-40C3-B55C-970EA0DBF286}"/>
                  </a:ext>
                </a:extLst>
              </p:cNvPr>
              <p:cNvSpPr txBox="1"/>
              <p:nvPr/>
            </p:nvSpPr>
            <p:spPr>
              <a:xfrm>
                <a:off x="765927" y="336025"/>
                <a:ext cx="1527928" cy="287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Application</a:t>
                </a:r>
              </a:p>
            </p:txBody>
          </p: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65850564-7C55-4364-A24E-F4B78C380B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80963" y="1121786"/>
                <a:ext cx="299316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A9AF13E-E170-4051-B1AB-00BD22CE8699}"/>
                  </a:ext>
                </a:extLst>
              </p:cNvPr>
              <p:cNvSpPr txBox="1"/>
              <p:nvPr/>
            </p:nvSpPr>
            <p:spPr>
              <a:xfrm>
                <a:off x="2023047" y="948012"/>
                <a:ext cx="1435114" cy="365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 err="1"/>
                  <a:t>rte_eal_init</a:t>
                </a:r>
                <a:r>
                  <a:rPr lang="en-US" sz="1100" b="1" dirty="0"/>
                  <a:t>()</a:t>
                </a:r>
              </a:p>
              <a:p>
                <a:pPr algn="ctr"/>
                <a:r>
                  <a:rPr lang="en-US" sz="1100" b="1" dirty="0"/>
                  <a:t>probe callback</a:t>
                </a:r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E4018B47-43E9-4B80-BC12-60454D5622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79306" y="1121786"/>
                <a:ext cx="357394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F00F817-B381-417C-AB73-940F9B030D66}"/>
                  </a:ext>
                </a:extLst>
              </p:cNvPr>
              <p:cNvSpPr txBox="1"/>
              <p:nvPr/>
            </p:nvSpPr>
            <p:spPr>
              <a:xfrm>
                <a:off x="4798482" y="1280746"/>
                <a:ext cx="3288973" cy="222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/>
                  <a:t>Send MBOX_OP_HELLO_RESP message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9853443C-876D-44DB-A15D-A8B502D246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86508" y="1478327"/>
                <a:ext cx="355686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2B609C6-227E-4245-978A-8C4228D25233}"/>
                  </a:ext>
                </a:extLst>
              </p:cNvPr>
              <p:cNvSpPr txBox="1"/>
              <p:nvPr/>
            </p:nvSpPr>
            <p:spPr>
              <a:xfrm>
                <a:off x="4820515" y="949803"/>
                <a:ext cx="3288973" cy="222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/>
                  <a:t>Send MBOX_OP_HELLO message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0919ED55-A170-4525-9545-54906CEFA7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80963" y="1760163"/>
                <a:ext cx="300220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264E9E67-2B6F-4DE0-B121-1851123ACE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74129" y="1760163"/>
                <a:ext cx="357394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1FCBB92-678E-4030-A205-C2889BB2EF8B}"/>
                  </a:ext>
                </a:extLst>
              </p:cNvPr>
              <p:cNvSpPr txBox="1"/>
              <p:nvPr/>
            </p:nvSpPr>
            <p:spPr>
              <a:xfrm>
                <a:off x="4726108" y="1572310"/>
                <a:ext cx="3288973" cy="222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/>
                  <a:t>Send MBOX_OP_QREQ message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43C4BEC-0863-4594-AF08-FE6C98D8FAD3}"/>
                  </a:ext>
                </a:extLst>
              </p:cNvPr>
              <p:cNvSpPr txBox="1"/>
              <p:nvPr/>
            </p:nvSpPr>
            <p:spPr>
              <a:xfrm>
                <a:off x="4759101" y="1898420"/>
                <a:ext cx="3288973" cy="222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/>
                  <a:t>Send MBOX_OP_QREQ_RESP message</a:t>
                </a:r>
              </a:p>
            </p:txBody>
          </p: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4A9ED9ED-753D-4AB8-B04F-37945B2AF86D}"/>
                  </a:ext>
                </a:extLst>
              </p:cNvPr>
              <p:cNvCxnSpPr/>
              <p:nvPr/>
            </p:nvCxnSpPr>
            <p:spPr>
              <a:xfrm flipH="1">
                <a:off x="4490996" y="2095117"/>
                <a:ext cx="353292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627D7E2E-1D64-4FCB-AD4A-8FC1D8DFE5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5967" y="2977208"/>
                <a:ext cx="299468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843B25F0-1966-4D29-8F11-7676F4FDCB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79306" y="2428389"/>
                <a:ext cx="357394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8682692-7E3D-4A64-82E0-7E63F2D641A7}"/>
                  </a:ext>
                </a:extLst>
              </p:cNvPr>
              <p:cNvSpPr txBox="1"/>
              <p:nvPr/>
            </p:nvSpPr>
            <p:spPr>
              <a:xfrm>
                <a:off x="4855166" y="2235672"/>
                <a:ext cx="3288973" cy="222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/>
                  <a:t>Send MBOX_OP_FMAP message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61CE06C-C2FF-42C9-ADC5-7321F2668DBE}"/>
                  </a:ext>
                </a:extLst>
              </p:cNvPr>
              <p:cNvSpPr txBox="1"/>
              <p:nvPr/>
            </p:nvSpPr>
            <p:spPr>
              <a:xfrm>
                <a:off x="4779196" y="2547960"/>
                <a:ext cx="3288973" cy="222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/>
                  <a:t>Send MBOX_OP_FMAP_RESP message</a:t>
                </a:r>
              </a:p>
            </p:txBody>
          </p: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4B783F8A-4B04-48E7-B110-FE00E9E570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67569" y="2745541"/>
                <a:ext cx="358816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8A9A0E06-DD73-485E-B2C7-7B0F9D2C01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3168" y="3749759"/>
                <a:ext cx="357394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1BCE019-2144-476C-B979-8286B8A8B659}"/>
                  </a:ext>
                </a:extLst>
              </p:cNvPr>
              <p:cNvSpPr txBox="1"/>
              <p:nvPr/>
            </p:nvSpPr>
            <p:spPr>
              <a:xfrm>
                <a:off x="4851515" y="3557042"/>
                <a:ext cx="3288973" cy="222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/>
                  <a:t>Send MBOX_OP_CSR message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589BB0D7-F51B-42A6-80F3-8A9CB19ABB79}"/>
                  </a:ext>
                </a:extLst>
              </p:cNvPr>
              <p:cNvSpPr txBox="1"/>
              <p:nvPr/>
            </p:nvSpPr>
            <p:spPr>
              <a:xfrm>
                <a:off x="4765817" y="3849874"/>
                <a:ext cx="3288973" cy="222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/>
                  <a:t>Send MBOX_OP_CSR_RESP message</a:t>
                </a:r>
              </a:p>
            </p:txBody>
          </p: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4592F16F-F4F6-4CEA-BAEF-F4B8301819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45654" y="4037727"/>
                <a:ext cx="360242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6DCE9079-EC66-481E-864D-4EEFFEB10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7569" y="3126017"/>
                <a:ext cx="357394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74ECA9DE-0CF0-425A-B511-3D40DBB51454}"/>
                  </a:ext>
                </a:extLst>
              </p:cNvPr>
              <p:cNvSpPr txBox="1"/>
              <p:nvPr/>
            </p:nvSpPr>
            <p:spPr>
              <a:xfrm>
                <a:off x="4797004" y="2943028"/>
                <a:ext cx="3288973" cy="222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/>
                  <a:t>Send MBOX_OP_QNOTIFY_ADD message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782BD335-2BE2-4384-97A5-0AA2C0373A0B}"/>
                  </a:ext>
                </a:extLst>
              </p:cNvPr>
              <p:cNvSpPr txBox="1"/>
              <p:nvPr/>
            </p:nvSpPr>
            <p:spPr>
              <a:xfrm>
                <a:off x="4711306" y="3235860"/>
                <a:ext cx="3288973" cy="222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/>
                  <a:t>Send MBOX_OP_QNOTIFY_ADD_RESP message</a:t>
                </a:r>
              </a:p>
            </p:txBody>
          </p: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6B9AD0F0-8C58-44B4-AEE6-F06082DBE6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60649" y="3423713"/>
                <a:ext cx="356684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Arrow: Curved Left 113">
                <a:extLst>
                  <a:ext uri="{FF2B5EF4-FFF2-40B4-BE49-F238E27FC236}">
                    <a16:creationId xmlns:a16="http://schemas.microsoft.com/office/drawing/2014/main" id="{386AE003-954D-44CF-8F46-097B9721B265}"/>
                  </a:ext>
                </a:extLst>
              </p:cNvPr>
              <p:cNvSpPr/>
              <p:nvPr/>
            </p:nvSpPr>
            <p:spPr>
              <a:xfrm>
                <a:off x="8054791" y="1719061"/>
                <a:ext cx="258956" cy="311558"/>
              </a:xfrm>
              <a:prstGeom prst="curved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22F66FB2-2318-4413-9BD7-6B09C0E5493D}"/>
                  </a:ext>
                </a:extLst>
              </p:cNvPr>
              <p:cNvSpPr txBox="1"/>
              <p:nvPr/>
            </p:nvSpPr>
            <p:spPr>
              <a:xfrm>
                <a:off x="8446510" y="2328449"/>
                <a:ext cx="1149978" cy="222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/>
                  <a:t>Program FMAP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78953943-8842-4969-84EC-38B4B67D0E14}"/>
                  </a:ext>
                </a:extLst>
              </p:cNvPr>
              <p:cNvSpPr txBox="1"/>
              <p:nvPr/>
            </p:nvSpPr>
            <p:spPr>
              <a:xfrm>
                <a:off x="8407716" y="3695985"/>
                <a:ext cx="1149978" cy="365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/>
                  <a:t>Read CSR data from HW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88781D62-5641-460C-93D9-E9AEEA094A4A}"/>
                  </a:ext>
                </a:extLst>
              </p:cNvPr>
              <p:cNvSpPr/>
              <p:nvPr/>
            </p:nvSpPr>
            <p:spPr>
              <a:xfrm>
                <a:off x="10188597" y="648864"/>
                <a:ext cx="1069491" cy="6919254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4859F13-0E84-42AA-BFE0-EC338254BEA3}"/>
                  </a:ext>
                </a:extLst>
              </p:cNvPr>
              <p:cNvSpPr txBox="1"/>
              <p:nvPr/>
            </p:nvSpPr>
            <p:spPr>
              <a:xfrm>
                <a:off x="9913433" y="339411"/>
                <a:ext cx="1527928" cy="287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QDMA</a:t>
                </a:r>
              </a:p>
            </p:txBody>
          </p: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D8DA23C0-051C-4710-A142-21ECADF4FE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23342" y="881057"/>
                <a:ext cx="0" cy="646423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E5C7B24A-BF0C-4CB2-BBA2-545ED56AD7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5977" y="1427247"/>
                <a:ext cx="265882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3467EE2-3EA0-4BC1-9955-8277E8501AF8}"/>
                  </a:ext>
                </a:extLst>
              </p:cNvPr>
              <p:cNvSpPr txBox="1"/>
              <p:nvPr/>
            </p:nvSpPr>
            <p:spPr>
              <a:xfrm>
                <a:off x="9567861" y="1253683"/>
                <a:ext cx="801822" cy="222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000" b="1"/>
                </a:lvl1pPr>
              </a:lstStyle>
              <a:p>
                <a:r>
                  <a:rPr lang="en-US" sz="1100" dirty="0"/>
                  <a:t>Clear FMAP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ADDD02A-2BB4-4350-94F6-6E2FBF05219D}"/>
                  </a:ext>
                </a:extLst>
              </p:cNvPr>
              <p:cNvSpPr txBox="1"/>
              <p:nvPr/>
            </p:nvSpPr>
            <p:spPr>
              <a:xfrm>
                <a:off x="2042212" y="1584179"/>
                <a:ext cx="1583080" cy="222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 err="1"/>
                  <a:t>rte_eth_dev_configure</a:t>
                </a:r>
                <a:r>
                  <a:rPr lang="en-US" sz="1100" b="1" dirty="0"/>
                  <a:t>()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945BC88-A1AD-456C-90F1-C160281D8B2C}"/>
                  </a:ext>
                </a:extLst>
              </p:cNvPr>
              <p:cNvSpPr txBox="1"/>
              <p:nvPr/>
            </p:nvSpPr>
            <p:spPr>
              <a:xfrm>
                <a:off x="8207087" y="1589226"/>
                <a:ext cx="1149978" cy="509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/>
                  <a:t>Request queues from Resource Manager</a:t>
                </a:r>
              </a:p>
            </p:txBody>
          </p: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126A014B-A334-4B89-9EAA-BDA48A9BFC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65025" y="2532137"/>
                <a:ext cx="265831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B91E010-EAD5-4915-9E45-3FB4BB525EB6}"/>
                  </a:ext>
                </a:extLst>
              </p:cNvPr>
              <p:cNvSpPr txBox="1"/>
              <p:nvPr/>
            </p:nvSpPr>
            <p:spPr>
              <a:xfrm>
                <a:off x="1997539" y="2761455"/>
                <a:ext cx="1598486" cy="222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err="1"/>
                  <a:t>rte_eth_rx_queue_setup</a:t>
                </a:r>
                <a:r>
                  <a:rPr lang="en-US" sz="1100" b="1" dirty="0"/>
                  <a:t>()</a:t>
                </a:r>
              </a:p>
            </p:txBody>
          </p: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2F57C349-E13F-4715-BB2E-40BF29EB1A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95920" y="3914320"/>
                <a:ext cx="2627422" cy="0"/>
              </a:xfrm>
              <a:prstGeom prst="straightConnector1">
                <a:avLst/>
              </a:prstGeom>
              <a:ln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Arrow: Curved Left 73">
                <a:extLst>
                  <a:ext uri="{FF2B5EF4-FFF2-40B4-BE49-F238E27FC236}">
                    <a16:creationId xmlns:a16="http://schemas.microsoft.com/office/drawing/2014/main" id="{9807EEC2-F194-44E2-B328-A70CC804803F}"/>
                  </a:ext>
                </a:extLst>
              </p:cNvPr>
              <p:cNvSpPr/>
              <p:nvPr/>
            </p:nvSpPr>
            <p:spPr>
              <a:xfrm>
                <a:off x="8070438" y="3098053"/>
                <a:ext cx="258956" cy="311558"/>
              </a:xfrm>
              <a:prstGeom prst="curved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91D0AB9E-7244-4CF9-AEE2-B01095073745}"/>
                  </a:ext>
                </a:extLst>
              </p:cNvPr>
              <p:cNvSpPr txBox="1"/>
              <p:nvPr/>
            </p:nvSpPr>
            <p:spPr>
              <a:xfrm>
                <a:off x="8324714" y="2987540"/>
                <a:ext cx="1438568" cy="509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/>
                  <a:t>Increment active queue count and don’t allow CSR change</a:t>
                </a:r>
              </a:p>
            </p:txBody>
          </p: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80080CA9-EB9A-4242-8C7F-45E6F4459F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0938" y="4281487"/>
                <a:ext cx="299223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67B3904-E1BC-4E46-841D-12E1D8DE7FE6}"/>
                  </a:ext>
                </a:extLst>
              </p:cNvPr>
              <p:cNvSpPr txBox="1"/>
              <p:nvPr/>
            </p:nvSpPr>
            <p:spPr>
              <a:xfrm>
                <a:off x="2143406" y="4085304"/>
                <a:ext cx="1598486" cy="222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err="1"/>
                  <a:t>rte_eth_dev_start</a:t>
                </a:r>
                <a:r>
                  <a:rPr lang="en-US" sz="1100" b="1" dirty="0"/>
                  <a:t>()</a:t>
                </a:r>
              </a:p>
            </p:txBody>
          </p: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E2810C00-BFC7-4F38-ACF3-C32BBDF38B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7360" y="4415662"/>
                <a:ext cx="357394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D2C0978B-87C4-4767-8466-1AC5864ABEA8}"/>
                  </a:ext>
                </a:extLst>
              </p:cNvPr>
              <p:cNvSpPr txBox="1"/>
              <p:nvPr/>
            </p:nvSpPr>
            <p:spPr>
              <a:xfrm>
                <a:off x="4873804" y="4208414"/>
                <a:ext cx="3288973" cy="222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/>
                  <a:t>Send MBOX_OP_QCTXT_WR message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CAA65E2-22EC-4A3F-8C81-AD4F0878BC1C}"/>
                  </a:ext>
                </a:extLst>
              </p:cNvPr>
              <p:cNvSpPr txBox="1"/>
              <p:nvPr/>
            </p:nvSpPr>
            <p:spPr>
              <a:xfrm>
                <a:off x="4829356" y="4521010"/>
                <a:ext cx="3288973" cy="222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/>
                  <a:t>Send MBOX_OP_QCTXT_WR_RESP message</a:t>
                </a:r>
              </a:p>
            </p:txBody>
          </p: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B61A60AB-2197-4C37-B489-31869599D8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83168" y="4723086"/>
                <a:ext cx="361275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A177EB8-7881-4D59-9989-3FCBEB8EC4EA}"/>
                  </a:ext>
                </a:extLst>
              </p:cNvPr>
              <p:cNvSpPr txBox="1"/>
              <p:nvPr/>
            </p:nvSpPr>
            <p:spPr>
              <a:xfrm>
                <a:off x="8319833" y="4325170"/>
                <a:ext cx="2049851" cy="222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/>
                  <a:t>Program the queue context</a:t>
                </a:r>
              </a:p>
            </p:txBody>
          </p: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3F8429B5-7BD1-4979-ACF6-DFCE842F0B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65025" y="4521012"/>
                <a:ext cx="265831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209DD66-D8E5-4120-AFAB-C89E63686819}"/>
                  </a:ext>
                </a:extLst>
              </p:cNvPr>
              <p:cNvSpPr txBox="1"/>
              <p:nvPr/>
            </p:nvSpPr>
            <p:spPr>
              <a:xfrm>
                <a:off x="2154507" y="4726577"/>
                <a:ext cx="1229410" cy="222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err="1"/>
                  <a:t>rte_eth_dev_stop</a:t>
                </a:r>
                <a:r>
                  <a:rPr lang="en-US" sz="1100" b="1" dirty="0"/>
                  <a:t>()</a:t>
                </a:r>
              </a:p>
            </p:txBody>
          </p: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6B2563FB-45C8-455C-BC97-FE9143B17E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8766" y="4929999"/>
                <a:ext cx="299223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7E3899C6-0990-433A-B408-5A6B778431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6288" y="5076132"/>
                <a:ext cx="357394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74DAC5D-82AF-4528-BEFB-D7E6ADB0853F}"/>
                  </a:ext>
                </a:extLst>
              </p:cNvPr>
              <p:cNvSpPr txBox="1"/>
              <p:nvPr/>
            </p:nvSpPr>
            <p:spPr>
              <a:xfrm>
                <a:off x="4862952" y="4888279"/>
                <a:ext cx="3288973" cy="222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/>
                  <a:t>Send MBOX_OP_QCTXT_INV message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2CD494A2-C292-4D09-9457-1B5AB1642A5E}"/>
                  </a:ext>
                </a:extLst>
              </p:cNvPr>
              <p:cNvSpPr txBox="1"/>
              <p:nvPr/>
            </p:nvSpPr>
            <p:spPr>
              <a:xfrm>
                <a:off x="4830895" y="5178182"/>
                <a:ext cx="3288973" cy="222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/>
                  <a:t>Send MBOX_OP_FMAP_CTXT_INV_RESP message</a:t>
                </a:r>
              </a:p>
            </p:txBody>
          </p: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7058583F-DED6-45CF-BFBF-928D6FC81BBD}"/>
                  </a:ext>
                </a:extLst>
              </p:cNvPr>
              <p:cNvCxnSpPr/>
              <p:nvPr/>
            </p:nvCxnSpPr>
            <p:spPr>
              <a:xfrm flipH="1">
                <a:off x="4491680" y="5381486"/>
                <a:ext cx="353292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6D6A065-69E9-4656-AF5E-FCA935BAE026}"/>
                  </a:ext>
                </a:extLst>
              </p:cNvPr>
              <p:cNvSpPr txBox="1"/>
              <p:nvPr/>
            </p:nvSpPr>
            <p:spPr>
              <a:xfrm>
                <a:off x="8345769" y="5061232"/>
                <a:ext cx="2049851" cy="222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/>
                  <a:t>Invalidate the queue context</a:t>
                </a:r>
              </a:p>
            </p:txBody>
          </p: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2E477051-092A-41B7-8B3D-1083357A73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90961" y="5257074"/>
                <a:ext cx="263238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2AE01AE-F8D9-4D09-8098-25292CE31C13}"/>
                  </a:ext>
                </a:extLst>
              </p:cNvPr>
              <p:cNvSpPr txBox="1"/>
              <p:nvPr/>
            </p:nvSpPr>
            <p:spPr>
              <a:xfrm>
                <a:off x="1994305" y="2962851"/>
                <a:ext cx="1598486" cy="222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err="1"/>
                  <a:t>rte_eth_tx_queue_setup</a:t>
                </a:r>
                <a:r>
                  <a:rPr lang="en-US" sz="1100" b="1" dirty="0"/>
                  <a:t>()</a:t>
                </a:r>
              </a:p>
            </p:txBody>
          </p: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EF52DC78-A27B-428F-B1F9-737084589E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6683" y="893162"/>
                <a:ext cx="0" cy="646423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DE31EFB5-9E1A-41A4-A0CD-1BB7F43DFD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7052" y="924712"/>
                <a:ext cx="0" cy="646423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450BF19F-BB0F-4F92-B93B-5C88CFE135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80963" y="943288"/>
                <a:ext cx="0" cy="646423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B387D12B-13C6-454B-81A2-C54DE21A5B3E}"/>
                  </a:ext>
                </a:extLst>
              </p:cNvPr>
              <p:cNvSpPr txBox="1"/>
              <p:nvPr/>
            </p:nvSpPr>
            <p:spPr>
              <a:xfrm>
                <a:off x="2126246" y="5380845"/>
                <a:ext cx="1329337" cy="222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err="1"/>
                  <a:t>rte_eth_dev_close</a:t>
                </a:r>
                <a:r>
                  <a:rPr lang="en-US" sz="1100" b="1" dirty="0"/>
                  <a:t>()</a:t>
                </a:r>
              </a:p>
            </p:txBody>
          </p: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CEE68570-7A57-4318-84AF-F689905021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6613" y="5588238"/>
                <a:ext cx="299223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07CD873A-25F7-4CD0-9929-89D3A7B654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3777" y="5710339"/>
                <a:ext cx="357394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6C7F7FD2-8596-439B-93CB-BB3CAB03053C}"/>
                  </a:ext>
                </a:extLst>
              </p:cNvPr>
              <p:cNvSpPr txBox="1"/>
              <p:nvPr/>
            </p:nvSpPr>
            <p:spPr>
              <a:xfrm>
                <a:off x="4813212" y="5517622"/>
                <a:ext cx="3288973" cy="222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/>
                  <a:t>Send MBOX_OP_QNOTIFY_DEL message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6D78BAFF-C6AD-40E4-8D96-F971EA8B6069}"/>
                  </a:ext>
                </a:extLst>
              </p:cNvPr>
              <p:cNvSpPr txBox="1"/>
              <p:nvPr/>
            </p:nvSpPr>
            <p:spPr>
              <a:xfrm>
                <a:off x="4727514" y="5820182"/>
                <a:ext cx="3288973" cy="222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/>
                  <a:t>Send MBOX_OP_QNOTIFY_DEL_RESP message</a:t>
                </a:r>
              </a:p>
            </p:txBody>
          </p: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ADCCF483-4EDC-4164-B905-77D67FC1C5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76857" y="6008035"/>
                <a:ext cx="356684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Arrow: Curved Left 133">
                <a:extLst>
                  <a:ext uri="{FF2B5EF4-FFF2-40B4-BE49-F238E27FC236}">
                    <a16:creationId xmlns:a16="http://schemas.microsoft.com/office/drawing/2014/main" id="{C766D4D2-A54E-48A2-8E1D-E877DF6C3C89}"/>
                  </a:ext>
                </a:extLst>
              </p:cNvPr>
              <p:cNvSpPr/>
              <p:nvPr/>
            </p:nvSpPr>
            <p:spPr>
              <a:xfrm>
                <a:off x="8076918" y="5692097"/>
                <a:ext cx="258956" cy="311558"/>
              </a:xfrm>
              <a:prstGeom prst="curved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D617C375-6A83-4BD2-A6F0-E377B1CCC8B5}"/>
                  </a:ext>
                </a:extLst>
              </p:cNvPr>
              <p:cNvSpPr txBox="1"/>
              <p:nvPr/>
            </p:nvSpPr>
            <p:spPr>
              <a:xfrm>
                <a:off x="8226159" y="5475061"/>
                <a:ext cx="1674263" cy="509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/>
                  <a:t>Decrement active queue count and allow CSR change if active </a:t>
                </a:r>
                <a:r>
                  <a:rPr lang="en-US" sz="1100" b="1" dirty="0" err="1"/>
                  <a:t>qcount</a:t>
                </a:r>
                <a:r>
                  <a:rPr lang="en-US" sz="1100" b="1" dirty="0"/>
                  <a:t> is 0</a:t>
                </a:r>
              </a:p>
            </p:txBody>
          </p: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74503724-480C-4501-8D22-5B5799391F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0065" y="6299753"/>
                <a:ext cx="357394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40E75EAB-37AA-4737-86A4-F4781A9E9717}"/>
                  </a:ext>
                </a:extLst>
              </p:cNvPr>
              <p:cNvSpPr txBox="1"/>
              <p:nvPr/>
            </p:nvSpPr>
            <p:spPr>
              <a:xfrm>
                <a:off x="4752044" y="6111900"/>
                <a:ext cx="3288973" cy="222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/>
                  <a:t>Send MBOX_OP_QREQ message</a:t>
                </a: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860B437C-9FC4-4A58-B95C-2AE26AB0F49F}"/>
                  </a:ext>
                </a:extLst>
              </p:cNvPr>
              <p:cNvSpPr txBox="1"/>
              <p:nvPr/>
            </p:nvSpPr>
            <p:spPr>
              <a:xfrm>
                <a:off x="4785037" y="6438010"/>
                <a:ext cx="3288973" cy="222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/>
                  <a:t>Send MBOX_OP_QREQ_RESP message</a:t>
                </a:r>
              </a:p>
            </p:txBody>
          </p:sp>
          <p:cxnSp>
            <p:nvCxnSpPr>
              <p:cNvPr id="143" name="Straight Arrow Connector 142">
                <a:extLst>
                  <a:ext uri="{FF2B5EF4-FFF2-40B4-BE49-F238E27FC236}">
                    <a16:creationId xmlns:a16="http://schemas.microsoft.com/office/drawing/2014/main" id="{C21FC729-85B3-43E4-B7F4-0F7881EAFB2C}"/>
                  </a:ext>
                </a:extLst>
              </p:cNvPr>
              <p:cNvCxnSpPr/>
              <p:nvPr/>
            </p:nvCxnSpPr>
            <p:spPr>
              <a:xfrm flipH="1">
                <a:off x="4516932" y="6634707"/>
                <a:ext cx="353292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6F54294B-9346-494B-9BF0-69DE8379FD9E}"/>
                  </a:ext>
                </a:extLst>
              </p:cNvPr>
              <p:cNvSpPr txBox="1"/>
              <p:nvPr/>
            </p:nvSpPr>
            <p:spPr>
              <a:xfrm>
                <a:off x="8194316" y="6156907"/>
                <a:ext cx="1406283" cy="365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/>
                  <a:t>Release queues to Resource Manager</a:t>
                </a:r>
              </a:p>
            </p:txBody>
          </p:sp>
          <p:sp>
            <p:nvSpPr>
              <p:cNvPr id="145" name="Arrow: Curved Left 144">
                <a:extLst>
                  <a:ext uri="{FF2B5EF4-FFF2-40B4-BE49-F238E27FC236}">
                    <a16:creationId xmlns:a16="http://schemas.microsoft.com/office/drawing/2014/main" id="{2D910FAB-D5CC-4CDA-8DA8-A03E49A6BE66}"/>
                  </a:ext>
                </a:extLst>
              </p:cNvPr>
              <p:cNvSpPr/>
              <p:nvPr/>
            </p:nvSpPr>
            <p:spPr>
              <a:xfrm>
                <a:off x="8060151" y="6268129"/>
                <a:ext cx="258956" cy="311558"/>
              </a:xfrm>
              <a:prstGeom prst="curved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4CAD49BA-0F1C-43A9-990C-BE158CD103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0988" y="6579687"/>
                <a:ext cx="265235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7FD3CE11-BFF6-4F98-AEB3-1CEB0447D532}"/>
                  </a:ext>
                </a:extLst>
              </p:cNvPr>
              <p:cNvSpPr txBox="1"/>
              <p:nvPr/>
            </p:nvSpPr>
            <p:spPr>
              <a:xfrm>
                <a:off x="9612246" y="6376418"/>
                <a:ext cx="801822" cy="222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000" b="1"/>
                </a:lvl1pPr>
              </a:lstStyle>
              <a:p>
                <a:r>
                  <a:rPr lang="en-US" sz="1100" dirty="0"/>
                  <a:t>Clear FMAP</a:t>
                </a: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F586613-5E23-4E87-A022-E3A5E54960F6}"/>
                  </a:ext>
                </a:extLst>
              </p:cNvPr>
              <p:cNvSpPr txBox="1"/>
              <p:nvPr/>
            </p:nvSpPr>
            <p:spPr>
              <a:xfrm>
                <a:off x="2185947" y="6607225"/>
                <a:ext cx="1329337" cy="365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err="1"/>
                  <a:t>rte_dev_remove</a:t>
                </a:r>
                <a:r>
                  <a:rPr lang="en-US" sz="1100" b="1" dirty="0"/>
                  <a:t>()</a:t>
                </a:r>
              </a:p>
              <a:p>
                <a:r>
                  <a:rPr lang="en-US" sz="1100" b="1" dirty="0"/>
                  <a:t>remove callback</a:t>
                </a:r>
              </a:p>
            </p:txBody>
          </p:sp>
          <p:cxnSp>
            <p:nvCxnSpPr>
              <p:cNvPr id="149" name="Straight Arrow Connector 148">
                <a:extLst>
                  <a:ext uri="{FF2B5EF4-FFF2-40B4-BE49-F238E27FC236}">
                    <a16:creationId xmlns:a16="http://schemas.microsoft.com/office/drawing/2014/main" id="{50069B08-38A9-478E-9B27-88F71D80CF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2823" y="6800954"/>
                <a:ext cx="299223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Arrow Connector 149">
                <a:extLst>
                  <a:ext uri="{FF2B5EF4-FFF2-40B4-BE49-F238E27FC236}">
                    <a16:creationId xmlns:a16="http://schemas.microsoft.com/office/drawing/2014/main" id="{36C096C3-6193-43AE-9660-34E6E23BF6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70807" y="6923052"/>
                <a:ext cx="357394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2281CBAC-0BD2-48FA-97E6-BABA766398F4}"/>
                  </a:ext>
                </a:extLst>
              </p:cNvPr>
              <p:cNvSpPr txBox="1"/>
              <p:nvPr/>
            </p:nvSpPr>
            <p:spPr>
              <a:xfrm>
                <a:off x="4800242" y="6730335"/>
                <a:ext cx="3288973" cy="222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/>
                  <a:t>Send MBOX_OP_BYE message</a:t>
                </a: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1C522297-D63B-4401-AA54-E075695C272F}"/>
                  </a:ext>
                </a:extLst>
              </p:cNvPr>
              <p:cNvSpPr txBox="1"/>
              <p:nvPr/>
            </p:nvSpPr>
            <p:spPr>
              <a:xfrm>
                <a:off x="4714544" y="7032895"/>
                <a:ext cx="3288973" cy="222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/>
                  <a:t>Send MBOX_OP_BYE_RESP message</a:t>
                </a:r>
              </a:p>
            </p:txBody>
          </p:sp>
          <p:cxnSp>
            <p:nvCxnSpPr>
              <p:cNvPr id="153" name="Straight Arrow Connector 152">
                <a:extLst>
                  <a:ext uri="{FF2B5EF4-FFF2-40B4-BE49-F238E27FC236}">
                    <a16:creationId xmlns:a16="http://schemas.microsoft.com/office/drawing/2014/main" id="{B86157CF-E1C3-4D63-9A33-713D9076BC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63887" y="7220748"/>
                <a:ext cx="356684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C7465466-C5F7-4DCC-98A6-8DCA0B9C6CD1}"/>
                  </a:ext>
                </a:extLst>
              </p:cNvPr>
              <p:cNvSpPr txBox="1"/>
              <p:nvPr/>
            </p:nvSpPr>
            <p:spPr>
              <a:xfrm>
                <a:off x="8286650" y="6844161"/>
                <a:ext cx="1406283" cy="365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/>
                  <a:t>Free the device entry in Resource Manager</a:t>
                </a:r>
              </a:p>
            </p:txBody>
          </p:sp>
          <p:sp>
            <p:nvSpPr>
              <p:cNvPr id="155" name="Arrow: Curved Left 154">
                <a:extLst>
                  <a:ext uri="{FF2B5EF4-FFF2-40B4-BE49-F238E27FC236}">
                    <a16:creationId xmlns:a16="http://schemas.microsoft.com/office/drawing/2014/main" id="{FF5EC0B1-56FC-4057-82B6-4ACEC136A5B1}"/>
                  </a:ext>
                </a:extLst>
              </p:cNvPr>
              <p:cNvSpPr/>
              <p:nvPr/>
            </p:nvSpPr>
            <p:spPr>
              <a:xfrm>
                <a:off x="8086089" y="6906911"/>
                <a:ext cx="258956" cy="311558"/>
              </a:xfrm>
              <a:prstGeom prst="curved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89F93A3D-1F75-4D47-9526-92081416ACB4}"/>
                  </a:ext>
                </a:extLst>
              </p:cNvPr>
              <p:cNvSpPr txBox="1"/>
              <p:nvPr/>
            </p:nvSpPr>
            <p:spPr>
              <a:xfrm>
                <a:off x="8244687" y="1023787"/>
                <a:ext cx="1406283" cy="365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/>
                  <a:t>Create device entry in Resource Manager</a:t>
                </a:r>
              </a:p>
            </p:txBody>
          </p:sp>
          <p:sp>
            <p:nvSpPr>
              <p:cNvPr id="157" name="Arrow: Curved Left 156">
                <a:extLst>
                  <a:ext uri="{FF2B5EF4-FFF2-40B4-BE49-F238E27FC236}">
                    <a16:creationId xmlns:a16="http://schemas.microsoft.com/office/drawing/2014/main" id="{5D49E561-1439-4D10-9A2A-40E751061DF4}"/>
                  </a:ext>
                </a:extLst>
              </p:cNvPr>
              <p:cNvSpPr/>
              <p:nvPr/>
            </p:nvSpPr>
            <p:spPr>
              <a:xfrm>
                <a:off x="8082844" y="1115689"/>
                <a:ext cx="258956" cy="311558"/>
              </a:xfrm>
              <a:prstGeom prst="curved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E59EC9C5-CEBC-4223-92F1-2C8D3A352D4E}"/>
                </a:ext>
              </a:extLst>
            </p:cNvPr>
            <p:cNvSpPr txBox="1"/>
            <p:nvPr/>
          </p:nvSpPr>
          <p:spPr>
            <a:xfrm>
              <a:off x="7981427" y="201492"/>
              <a:ext cx="8953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PF Driver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8770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ADBA927-02C0-44E3-A85D-AD4F7C4F6336}"/>
              </a:ext>
            </a:extLst>
          </p:cNvPr>
          <p:cNvGrpSpPr/>
          <p:nvPr/>
        </p:nvGrpSpPr>
        <p:grpSpPr>
          <a:xfrm>
            <a:off x="2538917" y="437996"/>
            <a:ext cx="7402751" cy="5941194"/>
            <a:chOff x="2538917" y="437996"/>
            <a:chExt cx="7402751" cy="5941194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CFC51FF-694E-4B4A-A71D-B9599E55B8AA}"/>
                </a:ext>
              </a:extLst>
            </p:cNvPr>
            <p:cNvGrpSpPr/>
            <p:nvPr/>
          </p:nvGrpSpPr>
          <p:grpSpPr>
            <a:xfrm>
              <a:off x="3111807" y="1439440"/>
              <a:ext cx="6235429" cy="3015574"/>
              <a:chOff x="2042809" y="2441643"/>
              <a:chExt cx="6235429" cy="301557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F7927FD-689E-41DE-92FE-F72CF03F83AE}"/>
                  </a:ext>
                </a:extLst>
              </p:cNvPr>
              <p:cNvSpPr/>
              <p:nvPr/>
            </p:nvSpPr>
            <p:spPr>
              <a:xfrm>
                <a:off x="2042809" y="2441643"/>
                <a:ext cx="6235429" cy="301557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US" sz="1400" dirty="0">
                    <a:solidFill>
                      <a:schemeClr val="tx1"/>
                    </a:solidFill>
                  </a:rPr>
                  <a:t>QDMA DPDK Driver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169B7A3-CBE3-4871-8DF2-5DC05A8F931C}"/>
                  </a:ext>
                </a:extLst>
              </p:cNvPr>
              <p:cNvSpPr/>
              <p:nvPr/>
            </p:nvSpPr>
            <p:spPr>
              <a:xfrm>
                <a:off x="3949430" y="2647745"/>
                <a:ext cx="1692613" cy="38910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PF Device Ops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7D2F001-FDAD-4F9A-9DB6-05650EB2C815}"/>
                  </a:ext>
                </a:extLst>
              </p:cNvPr>
              <p:cNvSpPr/>
              <p:nvPr/>
            </p:nvSpPr>
            <p:spPr>
              <a:xfrm>
                <a:off x="6319736" y="2645922"/>
                <a:ext cx="1692613" cy="38910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VF Device Ops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2AD37B9-6594-4567-BFBC-28A3832334EC}"/>
                  </a:ext>
                </a:extLst>
              </p:cNvPr>
              <p:cNvSpPr/>
              <p:nvPr/>
            </p:nvSpPr>
            <p:spPr>
              <a:xfrm>
                <a:off x="4100208" y="3296460"/>
                <a:ext cx="1391055" cy="265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Mailbox Tx Thread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071E20B-8858-4B6E-B010-CEFF761C1AE9}"/>
                  </a:ext>
                </a:extLst>
              </p:cNvPr>
              <p:cNvSpPr/>
              <p:nvPr/>
            </p:nvSpPr>
            <p:spPr>
              <a:xfrm>
                <a:off x="4100208" y="3587072"/>
                <a:ext cx="1391055" cy="3635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Mailbox Rx Interrupt Handler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E215FA5-0B61-4A92-9D04-F46F6FFFC27A}"/>
                  </a:ext>
                </a:extLst>
              </p:cNvPr>
              <p:cNvSpPr/>
              <p:nvPr/>
            </p:nvSpPr>
            <p:spPr>
              <a:xfrm>
                <a:off x="6488346" y="3296460"/>
                <a:ext cx="1391055" cy="265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Mailbox Tx Thread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6525CF4-8A24-425D-9B8B-19939F1ECB83}"/>
                  </a:ext>
                </a:extLst>
              </p:cNvPr>
              <p:cNvSpPr/>
              <p:nvPr/>
            </p:nvSpPr>
            <p:spPr>
              <a:xfrm>
                <a:off x="6488346" y="3587072"/>
                <a:ext cx="1391055" cy="3635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Mailbox Rx Interrupt Handler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1CDB2E-AB26-488E-8F66-4586EF4B8A5B}"/>
                  </a:ext>
                </a:extLst>
              </p:cNvPr>
              <p:cNvSpPr/>
              <p:nvPr/>
            </p:nvSpPr>
            <p:spPr>
              <a:xfrm>
                <a:off x="2213456" y="4467603"/>
                <a:ext cx="5808224" cy="6833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QDMA Access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DFFDAA8-CA6F-488D-B008-68AE774729BF}"/>
                  </a:ext>
                </a:extLst>
              </p:cNvPr>
              <p:cNvSpPr/>
              <p:nvPr/>
            </p:nvSpPr>
            <p:spPr>
              <a:xfrm>
                <a:off x="2507305" y="3571969"/>
                <a:ext cx="890082" cy="78551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Error Monitoring Thread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8F886A7-AF57-4779-B95C-ED63D29134DC}"/>
                  </a:ext>
                </a:extLst>
              </p:cNvPr>
              <p:cNvSpPr/>
              <p:nvPr/>
            </p:nvSpPr>
            <p:spPr>
              <a:xfrm>
                <a:off x="2199260" y="2645921"/>
                <a:ext cx="1484281" cy="38910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PMD exported interfaces</a:t>
                </a:r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415C0F1-33DC-49AC-A79D-1B549147E46C}"/>
                </a:ext>
              </a:extLst>
            </p:cNvPr>
            <p:cNvSpPr/>
            <p:nvPr/>
          </p:nvSpPr>
          <p:spPr>
            <a:xfrm>
              <a:off x="3111807" y="963034"/>
              <a:ext cx="6235429" cy="3344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DPDK Framework APIs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81B8BB6-B407-49A9-A1F1-40BAD95BD6CF}"/>
                </a:ext>
              </a:extLst>
            </p:cNvPr>
            <p:cNvSpPr/>
            <p:nvPr/>
          </p:nvSpPr>
          <p:spPr>
            <a:xfrm>
              <a:off x="3111807" y="437996"/>
              <a:ext cx="6235429" cy="3344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DPDK Applications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264F1F6-8DFA-4944-A6CD-A994EC996BD4}"/>
                </a:ext>
              </a:extLst>
            </p:cNvPr>
            <p:cNvCxnSpPr/>
            <p:nvPr/>
          </p:nvCxnSpPr>
          <p:spPr>
            <a:xfrm>
              <a:off x="2577830" y="4640092"/>
              <a:ext cx="73638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CDEE1E3-4533-41AC-9715-06ABD90A0D0D}"/>
                </a:ext>
              </a:extLst>
            </p:cNvPr>
            <p:cNvSpPr/>
            <p:nvPr/>
          </p:nvSpPr>
          <p:spPr>
            <a:xfrm>
              <a:off x="5222707" y="4854836"/>
              <a:ext cx="1284051" cy="3882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igb_uio</a:t>
              </a:r>
              <a:endParaRPr lang="en-US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B2B840B-EC05-4775-9ECC-3BDAB2076366}"/>
                </a:ext>
              </a:extLst>
            </p:cNvPr>
            <p:cNvSpPr/>
            <p:nvPr/>
          </p:nvSpPr>
          <p:spPr>
            <a:xfrm>
              <a:off x="7610845" y="4854836"/>
              <a:ext cx="1284051" cy="3882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vfio-pci</a:t>
              </a:r>
              <a:endParaRPr lang="en-US" dirty="0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7BB3A3A-A74C-414D-AEEA-414E159EA7FD}"/>
                </a:ext>
              </a:extLst>
            </p:cNvPr>
            <p:cNvCxnSpPr/>
            <p:nvPr/>
          </p:nvCxnSpPr>
          <p:spPr>
            <a:xfrm>
              <a:off x="2577830" y="5434517"/>
              <a:ext cx="73638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1838AAD-BE78-4181-AEB7-D49D17C08456}"/>
                </a:ext>
              </a:extLst>
            </p:cNvPr>
            <p:cNvSpPr/>
            <p:nvPr/>
          </p:nvSpPr>
          <p:spPr>
            <a:xfrm>
              <a:off x="3273123" y="5708659"/>
              <a:ext cx="5808224" cy="2957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PCIe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C5D0FD6-AA61-40F7-AD34-311BF35A9C6B}"/>
                </a:ext>
              </a:extLst>
            </p:cNvPr>
            <p:cNvSpPr/>
            <p:nvPr/>
          </p:nvSpPr>
          <p:spPr>
            <a:xfrm>
              <a:off x="3268258" y="6083407"/>
              <a:ext cx="5808224" cy="2957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QDMA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1BB0380-9F4D-4FE9-AAAE-AF1D6824CEBF}"/>
                </a:ext>
              </a:extLst>
            </p:cNvPr>
            <p:cNvSpPr txBox="1"/>
            <p:nvPr/>
          </p:nvSpPr>
          <p:spPr>
            <a:xfrm>
              <a:off x="2577830" y="4638664"/>
              <a:ext cx="5842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Kernel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4E77967-9A4A-4087-9860-585BB69FEFDB}"/>
                </a:ext>
              </a:extLst>
            </p:cNvPr>
            <p:cNvSpPr txBox="1"/>
            <p:nvPr/>
          </p:nvSpPr>
          <p:spPr>
            <a:xfrm>
              <a:off x="2538917" y="5481963"/>
              <a:ext cx="7959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Hardware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3539CB1-C3A8-40E5-BD1A-AD5303DF70CE}"/>
                </a:ext>
              </a:extLst>
            </p:cNvPr>
            <p:cNvSpPr txBox="1"/>
            <p:nvPr/>
          </p:nvSpPr>
          <p:spPr>
            <a:xfrm>
              <a:off x="2607359" y="4373893"/>
              <a:ext cx="4748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User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1424ABF-77DA-4617-BEBE-DB3AF78EF2F7}"/>
                </a:ext>
              </a:extLst>
            </p:cNvPr>
            <p:cNvSpPr/>
            <p:nvPr/>
          </p:nvSpPr>
          <p:spPr>
            <a:xfrm>
              <a:off x="3433712" y="3755629"/>
              <a:ext cx="1735494" cy="3116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QDMA Device Access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8552575-2A7C-43C5-9A43-E2A0AE67443F}"/>
                </a:ext>
              </a:extLst>
            </p:cNvPr>
            <p:cNvSpPr/>
            <p:nvPr/>
          </p:nvSpPr>
          <p:spPr>
            <a:xfrm>
              <a:off x="5304623" y="3755629"/>
              <a:ext cx="1735494" cy="3116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Resource Manager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5E5B1E2-895E-4F10-BB9F-15662A28B6B2}"/>
                </a:ext>
              </a:extLst>
            </p:cNvPr>
            <p:cNvSpPr/>
            <p:nvPr/>
          </p:nvSpPr>
          <p:spPr>
            <a:xfrm>
              <a:off x="7159402" y="3749857"/>
              <a:ext cx="1735494" cy="3116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Mailbox Handling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8748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FCA57D6E-CEF8-442C-8375-1DE3176A7E07}"/>
              </a:ext>
            </a:extLst>
          </p:cNvPr>
          <p:cNvGrpSpPr/>
          <p:nvPr/>
        </p:nvGrpSpPr>
        <p:grpSpPr>
          <a:xfrm>
            <a:off x="1222309" y="177271"/>
            <a:ext cx="8920062" cy="6503458"/>
            <a:chOff x="1222309" y="177271"/>
            <a:chExt cx="8920062" cy="650345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CDA0CA1-093A-4361-AED7-908AF6585B73}"/>
                </a:ext>
              </a:extLst>
            </p:cNvPr>
            <p:cNvSpPr/>
            <p:nvPr/>
          </p:nvSpPr>
          <p:spPr>
            <a:xfrm>
              <a:off x="1222309" y="177271"/>
              <a:ext cx="1166327" cy="4292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Application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98076B0-80F3-4F73-9FF0-513C02843B92}"/>
                </a:ext>
              </a:extLst>
            </p:cNvPr>
            <p:cNvSpPr/>
            <p:nvPr/>
          </p:nvSpPr>
          <p:spPr>
            <a:xfrm>
              <a:off x="3726026" y="177271"/>
              <a:ext cx="1166327" cy="4292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DPDK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EE1B5A9-C4E9-433C-9F1A-189E44FCD74C}"/>
                </a:ext>
              </a:extLst>
            </p:cNvPr>
            <p:cNvSpPr/>
            <p:nvPr/>
          </p:nvSpPr>
          <p:spPr>
            <a:xfrm>
              <a:off x="6313712" y="177271"/>
              <a:ext cx="1166327" cy="4292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QDMA PMD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48748D3-40F7-4CC3-BE47-A4536CFA79B4}"/>
                </a:ext>
              </a:extLst>
            </p:cNvPr>
            <p:cNvSpPr/>
            <p:nvPr/>
          </p:nvSpPr>
          <p:spPr>
            <a:xfrm>
              <a:off x="8976044" y="177271"/>
              <a:ext cx="1166327" cy="4292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QDMA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4B4A4BE-02A1-473F-9F87-F14E9D1C5B98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flipH="1">
              <a:off x="1803888" y="606479"/>
              <a:ext cx="1585" cy="60742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31A5E28-FB07-40AC-8367-4EEEE8C40C1D}"/>
                </a:ext>
              </a:extLst>
            </p:cNvPr>
            <p:cNvCxnSpPr/>
            <p:nvPr/>
          </p:nvCxnSpPr>
          <p:spPr>
            <a:xfrm>
              <a:off x="1805472" y="1045017"/>
              <a:ext cx="25037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70570BA-D550-4312-805D-021FB0AF9632}"/>
                </a:ext>
              </a:extLst>
            </p:cNvPr>
            <p:cNvSpPr txBox="1"/>
            <p:nvPr/>
          </p:nvSpPr>
          <p:spPr>
            <a:xfrm>
              <a:off x="2562368" y="815646"/>
              <a:ext cx="9059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rte_eal_init</a:t>
              </a:r>
              <a:endParaRPr lang="en-US" sz="1200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727114B-B960-430B-90C2-B13A62343BE6}"/>
                </a:ext>
              </a:extLst>
            </p:cNvPr>
            <p:cNvCxnSpPr>
              <a:cxnSpLocks/>
            </p:cNvCxnSpPr>
            <p:nvPr/>
          </p:nvCxnSpPr>
          <p:spPr>
            <a:xfrm>
              <a:off x="4309188" y="1045017"/>
              <a:ext cx="25876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E61BEAB-843F-4525-9AE1-02F49A83E350}"/>
                </a:ext>
              </a:extLst>
            </p:cNvPr>
            <p:cNvSpPr txBox="1"/>
            <p:nvPr/>
          </p:nvSpPr>
          <p:spPr>
            <a:xfrm>
              <a:off x="5028530" y="806314"/>
              <a:ext cx="16240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eth_qdma_pci_probe</a:t>
              </a:r>
              <a:r>
                <a:rPr lang="en-US" sz="1200" dirty="0"/>
                <a:t>()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B027A7D-A929-4DFF-B889-FAF4B7A5FF12}"/>
                </a:ext>
              </a:extLst>
            </p:cNvPr>
            <p:cNvSpPr txBox="1"/>
            <p:nvPr/>
          </p:nvSpPr>
          <p:spPr>
            <a:xfrm>
              <a:off x="3468322" y="800877"/>
              <a:ext cx="16962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Calls probe for each </a:t>
              </a:r>
            </a:p>
            <a:p>
              <a:pPr algn="ctr"/>
              <a:r>
                <a:rPr lang="en-US" sz="1200" dirty="0"/>
                <a:t>PCIe function supported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D884C04-A76B-4868-83B3-E26EFDEB638B}"/>
                </a:ext>
              </a:extLst>
            </p:cNvPr>
            <p:cNvCxnSpPr>
              <a:cxnSpLocks/>
            </p:cNvCxnSpPr>
            <p:nvPr/>
          </p:nvCxnSpPr>
          <p:spPr>
            <a:xfrm>
              <a:off x="6896875" y="1045017"/>
              <a:ext cx="26623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27507C3-B621-47DF-9E5B-272C65532D77}"/>
                </a:ext>
              </a:extLst>
            </p:cNvPr>
            <p:cNvSpPr txBox="1"/>
            <p:nvPr/>
          </p:nvSpPr>
          <p:spPr>
            <a:xfrm>
              <a:off x="7395847" y="828870"/>
              <a:ext cx="193674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Global CSR initialization</a:t>
              </a:r>
            </a:p>
            <a:p>
              <a:pPr algn="ctr"/>
              <a:r>
                <a:rPr lang="en-US" sz="1100" dirty="0"/>
                <a:t>Error and mailbox initialization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4D2EFCA-C8CD-46EA-8EEC-50C7D93C9A3A}"/>
                </a:ext>
              </a:extLst>
            </p:cNvPr>
            <p:cNvSpPr txBox="1"/>
            <p:nvPr/>
          </p:nvSpPr>
          <p:spPr>
            <a:xfrm>
              <a:off x="2282622" y="1392408"/>
              <a:ext cx="17080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rte_eth_dev_configure</a:t>
              </a:r>
              <a:r>
                <a:rPr lang="en-US" sz="1200" dirty="0"/>
                <a:t>()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56769B6-96B4-4BA4-9C8B-FDD5AE2BE5F5}"/>
                </a:ext>
              </a:extLst>
            </p:cNvPr>
            <p:cNvCxnSpPr/>
            <p:nvPr/>
          </p:nvCxnSpPr>
          <p:spPr>
            <a:xfrm>
              <a:off x="1808576" y="1645287"/>
              <a:ext cx="25037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0DD64CC-B447-4725-BE86-E6E66835036A}"/>
                </a:ext>
              </a:extLst>
            </p:cNvPr>
            <p:cNvCxnSpPr>
              <a:cxnSpLocks/>
            </p:cNvCxnSpPr>
            <p:nvPr/>
          </p:nvCxnSpPr>
          <p:spPr>
            <a:xfrm>
              <a:off x="4309187" y="1645287"/>
              <a:ext cx="25876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E7B2BCF-E5A3-40C1-82DA-D3675A946729}"/>
                </a:ext>
              </a:extLst>
            </p:cNvPr>
            <p:cNvSpPr/>
            <p:nvPr/>
          </p:nvSpPr>
          <p:spPr>
            <a:xfrm>
              <a:off x="5003764" y="1400364"/>
              <a:ext cx="160152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/>
                <a:t>qdma_dev_configure</a:t>
              </a:r>
              <a:r>
                <a:rPr lang="en-US" sz="1200" dirty="0"/>
                <a:t>()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1F657C4-043B-454D-8211-5B136F0D21B1}"/>
                </a:ext>
              </a:extLst>
            </p:cNvPr>
            <p:cNvCxnSpPr>
              <a:cxnSpLocks/>
            </p:cNvCxnSpPr>
            <p:nvPr/>
          </p:nvCxnSpPr>
          <p:spPr>
            <a:xfrm>
              <a:off x="6896874" y="1645287"/>
              <a:ext cx="26623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89C03E4-71A1-476F-A5CF-E15C522D8468}"/>
                </a:ext>
              </a:extLst>
            </p:cNvPr>
            <p:cNvSpPr txBox="1"/>
            <p:nvPr/>
          </p:nvSpPr>
          <p:spPr>
            <a:xfrm>
              <a:off x="7364634" y="1423785"/>
              <a:ext cx="187743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FMAP programming with </a:t>
              </a:r>
            </a:p>
            <a:p>
              <a:pPr algn="ctr"/>
              <a:r>
                <a:rPr lang="en-US" sz="1100" dirty="0"/>
                <a:t>queue base and queue count 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D8E6961-6ACF-4346-AACD-F2EC9EDC5ADA}"/>
                </a:ext>
              </a:extLst>
            </p:cNvPr>
            <p:cNvSpPr txBox="1"/>
            <p:nvPr/>
          </p:nvSpPr>
          <p:spPr>
            <a:xfrm>
              <a:off x="2230020" y="1912363"/>
              <a:ext cx="18340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rte_eth_tx_queue_setup</a:t>
              </a:r>
              <a:r>
                <a:rPr lang="en-US" sz="1200" dirty="0"/>
                <a:t>()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942A004-3AAE-4A16-8058-036C3EA3AB1A}"/>
                </a:ext>
              </a:extLst>
            </p:cNvPr>
            <p:cNvCxnSpPr/>
            <p:nvPr/>
          </p:nvCxnSpPr>
          <p:spPr>
            <a:xfrm>
              <a:off x="1811680" y="2142919"/>
              <a:ext cx="25037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6670EAB-5935-4F18-9AF6-5DCA002F6CD8}"/>
                </a:ext>
              </a:extLst>
            </p:cNvPr>
            <p:cNvCxnSpPr>
              <a:cxnSpLocks/>
            </p:cNvCxnSpPr>
            <p:nvPr/>
          </p:nvCxnSpPr>
          <p:spPr>
            <a:xfrm>
              <a:off x="4312291" y="2142919"/>
              <a:ext cx="25876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CDF7FCE-D108-4B9B-9F4D-D5B2B5B571EB}"/>
                </a:ext>
              </a:extLst>
            </p:cNvPr>
            <p:cNvSpPr/>
            <p:nvPr/>
          </p:nvSpPr>
          <p:spPr>
            <a:xfrm>
              <a:off x="4699749" y="1911791"/>
              <a:ext cx="202972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/>
                <a:t>qdma_dev_tx_queue_setup</a:t>
              </a:r>
              <a:r>
                <a:rPr lang="en-US" sz="1200" dirty="0"/>
                <a:t>()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166CBFE-E480-434E-8427-D1E94747019D}"/>
                </a:ext>
              </a:extLst>
            </p:cNvPr>
            <p:cNvSpPr txBox="1"/>
            <p:nvPr/>
          </p:nvSpPr>
          <p:spPr>
            <a:xfrm>
              <a:off x="7009973" y="2000040"/>
              <a:ext cx="13035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Resource allocation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97E4E86-E86A-4FF5-A16E-EF19036F698D}"/>
                </a:ext>
              </a:extLst>
            </p:cNvPr>
            <p:cNvSpPr txBox="1"/>
            <p:nvPr/>
          </p:nvSpPr>
          <p:spPr>
            <a:xfrm>
              <a:off x="2233126" y="2326017"/>
              <a:ext cx="18340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rte_eth_rx_queue_setup</a:t>
              </a:r>
              <a:r>
                <a:rPr lang="en-US" sz="1200" dirty="0"/>
                <a:t>()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5CE6EF6-86C5-4F88-B1ED-1B3E68A73244}"/>
                </a:ext>
              </a:extLst>
            </p:cNvPr>
            <p:cNvCxnSpPr/>
            <p:nvPr/>
          </p:nvCxnSpPr>
          <p:spPr>
            <a:xfrm>
              <a:off x="1814786" y="2631218"/>
              <a:ext cx="25037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7AC3795-57AB-4AE0-A620-D1CCE612A1A8}"/>
                </a:ext>
              </a:extLst>
            </p:cNvPr>
            <p:cNvCxnSpPr>
              <a:cxnSpLocks/>
            </p:cNvCxnSpPr>
            <p:nvPr/>
          </p:nvCxnSpPr>
          <p:spPr>
            <a:xfrm>
              <a:off x="4315397" y="2631218"/>
              <a:ext cx="25876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C9EF73C-6612-472D-B8EB-F7B1A1D29136}"/>
                </a:ext>
              </a:extLst>
            </p:cNvPr>
            <p:cNvSpPr/>
            <p:nvPr/>
          </p:nvSpPr>
          <p:spPr>
            <a:xfrm>
              <a:off x="4702855" y="2325445"/>
              <a:ext cx="202972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/>
                <a:t>qdma_dev_rx_queue_setup</a:t>
              </a:r>
              <a:r>
                <a:rPr lang="en-US" sz="1200" dirty="0"/>
                <a:t>()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146D765-9968-4B71-9443-4BFC61E63CD9}"/>
                </a:ext>
              </a:extLst>
            </p:cNvPr>
            <p:cNvSpPr txBox="1"/>
            <p:nvPr/>
          </p:nvSpPr>
          <p:spPr>
            <a:xfrm>
              <a:off x="7013079" y="2413694"/>
              <a:ext cx="13035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Resource allocation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D1CB611-0247-4991-A6F6-9A3159120DF6}"/>
                </a:ext>
              </a:extLst>
            </p:cNvPr>
            <p:cNvSpPr txBox="1"/>
            <p:nvPr/>
          </p:nvSpPr>
          <p:spPr>
            <a:xfrm>
              <a:off x="2285731" y="2925735"/>
              <a:ext cx="1407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rte_eth_dev_start</a:t>
              </a:r>
              <a:r>
                <a:rPr lang="en-US" sz="1200" dirty="0"/>
                <a:t>()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B751CC07-CB4D-479E-80A2-B2ADBD6B7C1D}"/>
                </a:ext>
              </a:extLst>
            </p:cNvPr>
            <p:cNvCxnSpPr/>
            <p:nvPr/>
          </p:nvCxnSpPr>
          <p:spPr>
            <a:xfrm>
              <a:off x="1811685" y="3178614"/>
              <a:ext cx="25037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84BCC312-AEEA-4036-929C-449F33BA0C46}"/>
                </a:ext>
              </a:extLst>
            </p:cNvPr>
            <p:cNvCxnSpPr>
              <a:cxnSpLocks/>
            </p:cNvCxnSpPr>
            <p:nvPr/>
          </p:nvCxnSpPr>
          <p:spPr>
            <a:xfrm>
              <a:off x="4312296" y="3178614"/>
              <a:ext cx="25876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27A5A10-6404-4620-B62F-973A5C799C01}"/>
                </a:ext>
              </a:extLst>
            </p:cNvPr>
            <p:cNvSpPr/>
            <p:nvPr/>
          </p:nvSpPr>
          <p:spPr>
            <a:xfrm>
              <a:off x="5006873" y="2933691"/>
              <a:ext cx="130080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/>
                <a:t>qdma_dev_start</a:t>
              </a:r>
              <a:r>
                <a:rPr lang="en-US" sz="1200" dirty="0"/>
                <a:t>()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40225ED-5FFC-444B-932A-87537C45C54D}"/>
                </a:ext>
              </a:extLst>
            </p:cNvPr>
            <p:cNvCxnSpPr>
              <a:cxnSpLocks/>
            </p:cNvCxnSpPr>
            <p:nvPr/>
          </p:nvCxnSpPr>
          <p:spPr>
            <a:xfrm>
              <a:off x="6899983" y="3178614"/>
              <a:ext cx="26623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2D1D8C1-5E9A-4E28-B504-DF14F4191BF9}"/>
                </a:ext>
              </a:extLst>
            </p:cNvPr>
            <p:cNvSpPr txBox="1"/>
            <p:nvPr/>
          </p:nvSpPr>
          <p:spPr>
            <a:xfrm>
              <a:off x="7251502" y="2786348"/>
              <a:ext cx="221567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Programming C2H and H2C </a:t>
              </a:r>
            </a:p>
            <a:p>
              <a:pPr algn="ctr"/>
              <a:r>
                <a:rPr lang="en-US" sz="1100" dirty="0"/>
                <a:t>context RAMs of queue</a:t>
              </a:r>
            </a:p>
            <a:p>
              <a:pPr algn="ctr"/>
              <a:r>
                <a:rPr lang="en-US" sz="1100" dirty="0"/>
                <a:t>Initialize producer/consumer index </a:t>
              </a:r>
            </a:p>
            <a:p>
              <a:pPr algn="ctr"/>
              <a:r>
                <a:rPr lang="en-US" sz="1100" dirty="0"/>
                <a:t>of descriptor rings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0758DE4-9A14-4E33-9F3D-B368B62ACD61}"/>
                </a:ext>
              </a:extLst>
            </p:cNvPr>
            <p:cNvSpPr txBox="1"/>
            <p:nvPr/>
          </p:nvSpPr>
          <p:spPr>
            <a:xfrm>
              <a:off x="2279507" y="3535334"/>
              <a:ext cx="13351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rte_eth_tx_burst</a:t>
              </a:r>
              <a:r>
                <a:rPr lang="en-US" sz="1200" dirty="0"/>
                <a:t>()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8DC39040-0F82-42C3-A2F8-1AE39141974B}"/>
                </a:ext>
              </a:extLst>
            </p:cNvPr>
            <p:cNvCxnSpPr/>
            <p:nvPr/>
          </p:nvCxnSpPr>
          <p:spPr>
            <a:xfrm>
              <a:off x="1805461" y="3788213"/>
              <a:ext cx="25037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5316773-55BE-4D44-A392-6C7A52F7E9A3}"/>
                </a:ext>
              </a:extLst>
            </p:cNvPr>
            <p:cNvCxnSpPr>
              <a:cxnSpLocks/>
            </p:cNvCxnSpPr>
            <p:nvPr/>
          </p:nvCxnSpPr>
          <p:spPr>
            <a:xfrm>
              <a:off x="4306072" y="3788213"/>
              <a:ext cx="25876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772F7BA-62F7-4ED5-A700-8CAF068CE036}"/>
                </a:ext>
              </a:extLst>
            </p:cNvPr>
            <p:cNvSpPr/>
            <p:nvPr/>
          </p:nvSpPr>
          <p:spPr>
            <a:xfrm>
              <a:off x="5000649" y="3543290"/>
              <a:ext cx="132844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/>
                <a:t>qdma_xmit_pkts</a:t>
              </a:r>
              <a:r>
                <a:rPr lang="en-US" sz="1200" dirty="0"/>
                <a:t>()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A6BE2F1B-5217-4FFD-B84D-F314FB1F5E4F}"/>
                </a:ext>
              </a:extLst>
            </p:cNvPr>
            <p:cNvCxnSpPr>
              <a:cxnSpLocks/>
            </p:cNvCxnSpPr>
            <p:nvPr/>
          </p:nvCxnSpPr>
          <p:spPr>
            <a:xfrm>
              <a:off x="6893759" y="3788213"/>
              <a:ext cx="26623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F7AC74D-C918-4C1A-A4CE-598EC5BAFC37}"/>
                </a:ext>
              </a:extLst>
            </p:cNvPr>
            <p:cNvSpPr txBox="1"/>
            <p:nvPr/>
          </p:nvSpPr>
          <p:spPr>
            <a:xfrm>
              <a:off x="7255630" y="3561656"/>
              <a:ext cx="209544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Populate H2C descriptor ring</a:t>
              </a:r>
            </a:p>
            <a:p>
              <a:pPr algn="ctr"/>
              <a:r>
                <a:rPr lang="en-US" sz="1100" dirty="0"/>
                <a:t>Program H2C ring producer index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C054612-0F2E-45C4-990D-7A862BE54449}"/>
                </a:ext>
              </a:extLst>
            </p:cNvPr>
            <p:cNvSpPr txBox="1"/>
            <p:nvPr/>
          </p:nvSpPr>
          <p:spPr>
            <a:xfrm>
              <a:off x="2282613" y="4182248"/>
              <a:ext cx="13351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rte_eth_tx_burst</a:t>
              </a:r>
              <a:r>
                <a:rPr lang="en-US" sz="1200" dirty="0"/>
                <a:t>()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7B8E651-34A5-4F69-8F6D-F795759BAB58}"/>
                </a:ext>
              </a:extLst>
            </p:cNvPr>
            <p:cNvCxnSpPr/>
            <p:nvPr/>
          </p:nvCxnSpPr>
          <p:spPr>
            <a:xfrm>
              <a:off x="1808567" y="4435127"/>
              <a:ext cx="25037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C0D2CAEB-585F-49A8-A7F6-02CD6335DB5D}"/>
                </a:ext>
              </a:extLst>
            </p:cNvPr>
            <p:cNvCxnSpPr>
              <a:cxnSpLocks/>
            </p:cNvCxnSpPr>
            <p:nvPr/>
          </p:nvCxnSpPr>
          <p:spPr>
            <a:xfrm>
              <a:off x="4309178" y="4435127"/>
              <a:ext cx="25876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E64B344-C2D2-4C06-8B22-9C0369A9E2A5}"/>
                </a:ext>
              </a:extLst>
            </p:cNvPr>
            <p:cNvSpPr/>
            <p:nvPr/>
          </p:nvSpPr>
          <p:spPr>
            <a:xfrm>
              <a:off x="5003755" y="4190204"/>
              <a:ext cx="132844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/>
                <a:t>qdma_xmit_pkts</a:t>
              </a:r>
              <a:r>
                <a:rPr lang="en-US" sz="1200" dirty="0"/>
                <a:t>()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0E9E668A-B793-4A73-8DDD-61AC1C31807D}"/>
                </a:ext>
              </a:extLst>
            </p:cNvPr>
            <p:cNvCxnSpPr>
              <a:cxnSpLocks/>
            </p:cNvCxnSpPr>
            <p:nvPr/>
          </p:nvCxnSpPr>
          <p:spPr>
            <a:xfrm>
              <a:off x="6896865" y="4435127"/>
              <a:ext cx="26623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9C070DD-D5E7-47DB-9A04-066F4B78219D}"/>
                </a:ext>
              </a:extLst>
            </p:cNvPr>
            <p:cNvSpPr txBox="1"/>
            <p:nvPr/>
          </p:nvSpPr>
          <p:spPr>
            <a:xfrm>
              <a:off x="7170690" y="4052002"/>
              <a:ext cx="2239716" cy="938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Process Completion ring</a:t>
              </a:r>
            </a:p>
            <a:p>
              <a:pPr algn="ctr"/>
              <a:r>
                <a:rPr lang="en-US" sz="1100" dirty="0"/>
                <a:t>Program CMPT ring consumer index</a:t>
              </a:r>
            </a:p>
            <a:p>
              <a:pPr algn="ctr"/>
              <a:r>
                <a:rPr lang="en-US" sz="1100" dirty="0"/>
                <a:t>Populate C2H descriptor ring </a:t>
              </a:r>
            </a:p>
            <a:p>
              <a:pPr algn="ctr"/>
              <a:r>
                <a:rPr lang="en-US" sz="1100" dirty="0"/>
                <a:t>with new buffers</a:t>
              </a:r>
            </a:p>
            <a:p>
              <a:pPr algn="ctr"/>
              <a:r>
                <a:rPr lang="en-US" sz="1100" dirty="0"/>
                <a:t>Program C2H ring producer index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436E06A-6301-442E-B85E-5E2387FF596E}"/>
                </a:ext>
              </a:extLst>
            </p:cNvPr>
            <p:cNvSpPr txBox="1"/>
            <p:nvPr/>
          </p:nvSpPr>
          <p:spPr>
            <a:xfrm>
              <a:off x="2288835" y="4953585"/>
              <a:ext cx="13916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rte_eth_dev_stop</a:t>
              </a:r>
              <a:r>
                <a:rPr lang="en-US" sz="1200" dirty="0"/>
                <a:t>()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E65124F2-EE90-4A33-A033-08293ACA510C}"/>
                </a:ext>
              </a:extLst>
            </p:cNvPr>
            <p:cNvCxnSpPr/>
            <p:nvPr/>
          </p:nvCxnSpPr>
          <p:spPr>
            <a:xfrm>
              <a:off x="1814789" y="5206464"/>
              <a:ext cx="25037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C51DA3FC-7185-4DE2-BA7A-245C6DCB379A}"/>
                </a:ext>
              </a:extLst>
            </p:cNvPr>
            <p:cNvCxnSpPr>
              <a:cxnSpLocks/>
            </p:cNvCxnSpPr>
            <p:nvPr/>
          </p:nvCxnSpPr>
          <p:spPr>
            <a:xfrm>
              <a:off x="4315400" y="5206464"/>
              <a:ext cx="25876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9126E6A-AD93-4899-9BE0-A7BEAD4F0294}"/>
                </a:ext>
              </a:extLst>
            </p:cNvPr>
            <p:cNvSpPr/>
            <p:nvPr/>
          </p:nvSpPr>
          <p:spPr>
            <a:xfrm>
              <a:off x="5009977" y="4961541"/>
              <a:ext cx="12851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/>
                <a:t>qdma_dev_stop</a:t>
              </a:r>
              <a:r>
                <a:rPr lang="en-US" sz="1200" dirty="0"/>
                <a:t>()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74AF8B4C-0F01-4741-906F-AA2AB70F69AF}"/>
                </a:ext>
              </a:extLst>
            </p:cNvPr>
            <p:cNvCxnSpPr>
              <a:cxnSpLocks/>
            </p:cNvCxnSpPr>
            <p:nvPr/>
          </p:nvCxnSpPr>
          <p:spPr>
            <a:xfrm>
              <a:off x="6903087" y="5206464"/>
              <a:ext cx="26623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AEF0B4B-58CC-4627-AF36-42D0115F4E4F}"/>
                </a:ext>
              </a:extLst>
            </p:cNvPr>
            <p:cNvSpPr txBox="1"/>
            <p:nvPr/>
          </p:nvSpPr>
          <p:spPr>
            <a:xfrm>
              <a:off x="7518836" y="4991020"/>
              <a:ext cx="156164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Invalidate C2H and H2C </a:t>
              </a:r>
            </a:p>
            <a:p>
              <a:pPr algn="ctr"/>
              <a:r>
                <a:rPr lang="en-US" sz="1100" dirty="0"/>
                <a:t>context RAMs of queue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E3456B8-8C13-4AA4-BCBE-8FE705423A5F}"/>
                </a:ext>
              </a:extLst>
            </p:cNvPr>
            <p:cNvSpPr txBox="1"/>
            <p:nvPr/>
          </p:nvSpPr>
          <p:spPr>
            <a:xfrm>
              <a:off x="2273280" y="5441887"/>
              <a:ext cx="14413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rte_eth_dev_close</a:t>
              </a:r>
              <a:r>
                <a:rPr lang="en-US" sz="1200" dirty="0"/>
                <a:t>()</a:t>
              </a: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CDA3004B-BE7F-4194-BA06-B986EE9EC1B6}"/>
                </a:ext>
              </a:extLst>
            </p:cNvPr>
            <p:cNvCxnSpPr/>
            <p:nvPr/>
          </p:nvCxnSpPr>
          <p:spPr>
            <a:xfrm>
              <a:off x="1799234" y="5694766"/>
              <a:ext cx="25037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81ABABD2-460D-406E-9779-80F272E32619}"/>
                </a:ext>
              </a:extLst>
            </p:cNvPr>
            <p:cNvCxnSpPr>
              <a:cxnSpLocks/>
            </p:cNvCxnSpPr>
            <p:nvPr/>
          </p:nvCxnSpPr>
          <p:spPr>
            <a:xfrm>
              <a:off x="4299845" y="5694766"/>
              <a:ext cx="25876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CF66BFA0-683C-4CC3-9978-C8CCCE1DB88E}"/>
                </a:ext>
              </a:extLst>
            </p:cNvPr>
            <p:cNvSpPr/>
            <p:nvPr/>
          </p:nvSpPr>
          <p:spPr>
            <a:xfrm>
              <a:off x="4994422" y="5449843"/>
              <a:ext cx="13348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/>
                <a:t>qdma_dev_close</a:t>
              </a:r>
              <a:r>
                <a:rPr lang="en-US" sz="1200" dirty="0"/>
                <a:t>()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08D8351-4923-488F-99ED-70883F4D87B2}"/>
                </a:ext>
              </a:extLst>
            </p:cNvPr>
            <p:cNvCxnSpPr>
              <a:cxnSpLocks/>
            </p:cNvCxnSpPr>
            <p:nvPr/>
          </p:nvCxnSpPr>
          <p:spPr>
            <a:xfrm>
              <a:off x="6887532" y="5694766"/>
              <a:ext cx="26623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0E7947C-2F15-4153-8C13-DE67395C1C8B}"/>
                </a:ext>
              </a:extLst>
            </p:cNvPr>
            <p:cNvSpPr txBox="1"/>
            <p:nvPr/>
          </p:nvSpPr>
          <p:spPr>
            <a:xfrm>
              <a:off x="7292496" y="5479322"/>
              <a:ext cx="198323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Clear FMAP and free resources </a:t>
              </a:r>
            </a:p>
            <a:p>
              <a:pPr algn="ctr"/>
              <a:r>
                <a:rPr lang="en-US" sz="1100" dirty="0"/>
                <a:t>of all queues of the port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F46AE736-B04D-4487-87CE-82EE95D342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97713" y="602643"/>
              <a:ext cx="1585" cy="60742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8F1E728C-F38B-494C-952F-FE113EEB82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4179" y="602643"/>
              <a:ext cx="1585" cy="60742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5B01A504-1723-41F4-BB3C-F7E9812B32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53992" y="602643"/>
              <a:ext cx="1585" cy="60742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AADBE30-D043-40C0-8E8A-C5EB9B1EC5F3}"/>
                </a:ext>
              </a:extLst>
            </p:cNvPr>
            <p:cNvSpPr txBox="1"/>
            <p:nvPr/>
          </p:nvSpPr>
          <p:spPr>
            <a:xfrm>
              <a:off x="2276389" y="5967511"/>
              <a:ext cx="13129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rte_dev_remove</a:t>
              </a:r>
              <a:r>
                <a:rPr lang="en-US" sz="1200" dirty="0"/>
                <a:t>()</a:t>
              </a:r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7CDA78ED-4FF7-4AB4-BE36-840408815E94}"/>
                </a:ext>
              </a:extLst>
            </p:cNvPr>
            <p:cNvCxnSpPr/>
            <p:nvPr/>
          </p:nvCxnSpPr>
          <p:spPr>
            <a:xfrm>
              <a:off x="1802343" y="6220390"/>
              <a:ext cx="25037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EB1E38C8-BE20-42F5-94E5-6BFE44203949}"/>
                </a:ext>
              </a:extLst>
            </p:cNvPr>
            <p:cNvCxnSpPr>
              <a:cxnSpLocks/>
            </p:cNvCxnSpPr>
            <p:nvPr/>
          </p:nvCxnSpPr>
          <p:spPr>
            <a:xfrm>
              <a:off x="4302954" y="6220390"/>
              <a:ext cx="25876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0F79EDF-3D17-4D19-9E8A-5B7BA339FD8D}"/>
                </a:ext>
              </a:extLst>
            </p:cNvPr>
            <p:cNvSpPr/>
            <p:nvPr/>
          </p:nvSpPr>
          <p:spPr>
            <a:xfrm>
              <a:off x="4969538" y="5975467"/>
              <a:ext cx="17313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/>
                <a:t>eth_qdma_pci_remove</a:t>
              </a:r>
              <a:r>
                <a:rPr lang="en-US" sz="1200" dirty="0"/>
                <a:t>()</a:t>
              </a: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CA288B2F-C357-4B1F-A855-47EB147DC9A1}"/>
                </a:ext>
              </a:extLst>
            </p:cNvPr>
            <p:cNvCxnSpPr>
              <a:cxnSpLocks/>
            </p:cNvCxnSpPr>
            <p:nvPr/>
          </p:nvCxnSpPr>
          <p:spPr>
            <a:xfrm>
              <a:off x="6890641" y="6220390"/>
              <a:ext cx="26623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4063ABC-3DFA-4566-816C-995D881DC5D7}"/>
                </a:ext>
              </a:extLst>
            </p:cNvPr>
            <p:cNvSpPr txBox="1"/>
            <p:nvPr/>
          </p:nvSpPr>
          <p:spPr>
            <a:xfrm>
              <a:off x="7308432" y="6004946"/>
              <a:ext cx="195758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Cleanup Mailbox</a:t>
              </a:r>
            </a:p>
            <a:p>
              <a:pPr algn="ctr"/>
              <a:r>
                <a:rPr lang="en-US" sz="1100" dirty="0"/>
                <a:t>Free resources for the function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55EBBFC-4577-4CE2-BD82-829040510C41}"/>
                </a:ext>
              </a:extLst>
            </p:cNvPr>
            <p:cNvSpPr txBox="1"/>
            <p:nvPr/>
          </p:nvSpPr>
          <p:spPr>
            <a:xfrm>
              <a:off x="3580025" y="6002972"/>
              <a:ext cx="1385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Calls remove for</a:t>
              </a:r>
            </a:p>
            <a:p>
              <a:pPr algn="ctr"/>
              <a:r>
                <a:rPr lang="en-US" sz="1200" dirty="0"/>
                <a:t>given PCIe 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4759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40FD6455-D624-4574-9223-A4BF418C099A}"/>
              </a:ext>
            </a:extLst>
          </p:cNvPr>
          <p:cNvSpPr/>
          <p:nvPr/>
        </p:nvSpPr>
        <p:spPr>
          <a:xfrm>
            <a:off x="8781363" y="711723"/>
            <a:ext cx="1343025" cy="5689076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BEAC5C-D100-418E-AC63-23ED6EB46129}"/>
              </a:ext>
            </a:extLst>
          </p:cNvPr>
          <p:cNvSpPr/>
          <p:nvPr/>
        </p:nvSpPr>
        <p:spPr>
          <a:xfrm>
            <a:off x="830147" y="711723"/>
            <a:ext cx="3156213" cy="568907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D441625-453B-403B-A071-635CFFDEEB10}"/>
              </a:ext>
            </a:extLst>
          </p:cNvPr>
          <p:cNvSpPr/>
          <p:nvPr/>
        </p:nvSpPr>
        <p:spPr>
          <a:xfrm>
            <a:off x="4545290" y="711723"/>
            <a:ext cx="3836513" cy="5689076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3E5584-6417-425B-9AF2-A14D2A5C3814}"/>
              </a:ext>
            </a:extLst>
          </p:cNvPr>
          <p:cNvSpPr txBox="1"/>
          <p:nvPr/>
        </p:nvSpPr>
        <p:spPr>
          <a:xfrm>
            <a:off x="1894985" y="389726"/>
            <a:ext cx="80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Host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0B083BD-6FCF-4634-ABBA-1FCE4BDBF9F5}"/>
              </a:ext>
            </a:extLst>
          </p:cNvPr>
          <p:cNvSpPr txBox="1"/>
          <p:nvPr/>
        </p:nvSpPr>
        <p:spPr>
          <a:xfrm>
            <a:off x="4842627" y="711723"/>
            <a:ext cx="1527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Descriptor Engine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DEA79B-E0C2-4181-8E23-C37CAE6FEA2E}"/>
              </a:ext>
            </a:extLst>
          </p:cNvPr>
          <p:cNvSpPr txBox="1"/>
          <p:nvPr/>
        </p:nvSpPr>
        <p:spPr>
          <a:xfrm>
            <a:off x="5428269" y="366326"/>
            <a:ext cx="152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DMA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A85D08-D054-4067-9DEF-E59B59AD5CCC}"/>
              </a:ext>
            </a:extLst>
          </p:cNvPr>
          <p:cNvSpPr txBox="1"/>
          <p:nvPr/>
        </p:nvSpPr>
        <p:spPr>
          <a:xfrm>
            <a:off x="6667892" y="711723"/>
            <a:ext cx="1769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H2C </a:t>
            </a:r>
          </a:p>
          <a:p>
            <a:pPr algn="ctr"/>
            <a:r>
              <a:rPr lang="en-US" b="1" dirty="0"/>
              <a:t>MM Engine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538215-BCD8-4AC8-A7D5-95EF6736905B}"/>
              </a:ext>
            </a:extLst>
          </p:cNvPr>
          <p:cNvSpPr txBox="1"/>
          <p:nvPr/>
        </p:nvSpPr>
        <p:spPr>
          <a:xfrm>
            <a:off x="8501212" y="721517"/>
            <a:ext cx="1769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BRAM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37C7AE-63BE-4FF0-BE30-0C10C5ECAC95}"/>
              </a:ext>
            </a:extLst>
          </p:cNvPr>
          <p:cNvSpPr txBox="1"/>
          <p:nvPr/>
        </p:nvSpPr>
        <p:spPr>
          <a:xfrm>
            <a:off x="763179" y="711723"/>
            <a:ext cx="152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Application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CC049A-5AED-4BF6-9FEC-13F67C453C89}"/>
              </a:ext>
            </a:extLst>
          </p:cNvPr>
          <p:cNvSpPr txBox="1"/>
          <p:nvPr/>
        </p:nvSpPr>
        <p:spPr>
          <a:xfrm>
            <a:off x="2083324" y="716436"/>
            <a:ext cx="152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Driver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532E958-D2B2-41D7-B093-ACAA80C76211}"/>
              </a:ext>
            </a:extLst>
          </p:cNvPr>
          <p:cNvCxnSpPr/>
          <p:nvPr/>
        </p:nvCxnSpPr>
        <p:spPr>
          <a:xfrm>
            <a:off x="1527143" y="1081055"/>
            <a:ext cx="0" cy="49049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3C4DAB6-D17C-4CE4-A3D4-6EFE06E939FB}"/>
              </a:ext>
            </a:extLst>
          </p:cNvPr>
          <p:cNvCxnSpPr/>
          <p:nvPr/>
        </p:nvCxnSpPr>
        <p:spPr>
          <a:xfrm>
            <a:off x="2829613" y="1081055"/>
            <a:ext cx="0" cy="49049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D5F3239-210E-457C-BF1F-49A83CC292A0}"/>
              </a:ext>
            </a:extLst>
          </p:cNvPr>
          <p:cNvCxnSpPr/>
          <p:nvPr/>
        </p:nvCxnSpPr>
        <p:spPr>
          <a:xfrm>
            <a:off x="5594022" y="1289253"/>
            <a:ext cx="0" cy="49049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F6A99A7-B476-4ABA-B646-983457A5B9C0}"/>
              </a:ext>
            </a:extLst>
          </p:cNvPr>
          <p:cNvCxnSpPr/>
          <p:nvPr/>
        </p:nvCxnSpPr>
        <p:spPr>
          <a:xfrm>
            <a:off x="7580722" y="1245232"/>
            <a:ext cx="0" cy="49049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A490A95-A7B8-4ADB-A1D1-9AD5779EA3E1}"/>
              </a:ext>
            </a:extLst>
          </p:cNvPr>
          <p:cNvCxnSpPr/>
          <p:nvPr/>
        </p:nvCxnSpPr>
        <p:spPr>
          <a:xfrm>
            <a:off x="9385761" y="1073147"/>
            <a:ext cx="0" cy="49049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055E1F8-4D1B-481F-A299-B313EAB7F7A6}"/>
              </a:ext>
            </a:extLst>
          </p:cNvPr>
          <p:cNvCxnSpPr/>
          <p:nvPr/>
        </p:nvCxnSpPr>
        <p:spPr>
          <a:xfrm>
            <a:off x="1527143" y="1404594"/>
            <a:ext cx="1302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20FBFED-C7DB-440B-B43E-E9B0AD4E3D25}"/>
              </a:ext>
            </a:extLst>
          </p:cNvPr>
          <p:cNvSpPr txBox="1"/>
          <p:nvPr/>
        </p:nvSpPr>
        <p:spPr>
          <a:xfrm>
            <a:off x="1433954" y="1206528"/>
            <a:ext cx="1527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/>
              <a:t>rte_eth_dev_configure</a:t>
            </a:r>
            <a:r>
              <a:rPr lang="en-US" sz="1000" b="1" dirty="0"/>
              <a:t>()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FEB2709-C568-4B36-9844-86537D42605B}"/>
              </a:ext>
            </a:extLst>
          </p:cNvPr>
          <p:cNvCxnSpPr/>
          <p:nvPr/>
        </p:nvCxnSpPr>
        <p:spPr>
          <a:xfrm>
            <a:off x="1525376" y="1924298"/>
            <a:ext cx="1302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AC7DF4A-7421-4EDD-8508-EFE328225EF8}"/>
              </a:ext>
            </a:extLst>
          </p:cNvPr>
          <p:cNvSpPr txBox="1"/>
          <p:nvPr/>
        </p:nvSpPr>
        <p:spPr>
          <a:xfrm>
            <a:off x="1454939" y="1721952"/>
            <a:ext cx="16427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/>
              <a:t>rte_eth_tx_queue_setup</a:t>
            </a:r>
            <a:r>
              <a:rPr lang="en-US" sz="1000" b="1" dirty="0"/>
              <a:t>()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EA6F7DC-F208-407F-8624-1FEA5363C283}"/>
              </a:ext>
            </a:extLst>
          </p:cNvPr>
          <p:cNvGrpSpPr/>
          <p:nvPr/>
        </p:nvGrpSpPr>
        <p:grpSpPr>
          <a:xfrm>
            <a:off x="2840453" y="2486413"/>
            <a:ext cx="1704836" cy="422403"/>
            <a:chOff x="2810956" y="2532019"/>
            <a:chExt cx="2744967" cy="246221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E312CB8-2281-47CD-AD71-02FCB248366A}"/>
                </a:ext>
              </a:extLst>
            </p:cNvPr>
            <p:cNvCxnSpPr>
              <a:cxnSpLocks/>
            </p:cNvCxnSpPr>
            <p:nvPr/>
          </p:nvCxnSpPr>
          <p:spPr>
            <a:xfrm>
              <a:off x="2810956" y="2651206"/>
              <a:ext cx="27449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6372C06-BCF7-4F7B-A48B-192AD12E22AC}"/>
                </a:ext>
              </a:extLst>
            </p:cNvPr>
            <p:cNvSpPr txBox="1"/>
            <p:nvPr/>
          </p:nvSpPr>
          <p:spPr>
            <a:xfrm>
              <a:off x="3345146" y="2532019"/>
              <a:ext cx="1883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Program the queue context</a:t>
              </a:r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043C057-D0A5-4074-91A0-18333DD7479E}"/>
              </a:ext>
            </a:extLst>
          </p:cNvPr>
          <p:cNvCxnSpPr/>
          <p:nvPr/>
        </p:nvCxnSpPr>
        <p:spPr>
          <a:xfrm>
            <a:off x="1527573" y="3309781"/>
            <a:ext cx="1302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2C36FA3-DA69-4544-B93F-6EE6079071BC}"/>
              </a:ext>
            </a:extLst>
          </p:cNvPr>
          <p:cNvSpPr txBox="1"/>
          <p:nvPr/>
        </p:nvSpPr>
        <p:spPr>
          <a:xfrm>
            <a:off x="1618193" y="3113463"/>
            <a:ext cx="12161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/>
              <a:t>rte_eth_tx_burst</a:t>
            </a:r>
            <a:r>
              <a:rPr lang="en-US" sz="1000" b="1" dirty="0"/>
              <a:t>()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CA74A2B-CDDF-47CA-85FF-65A3565A9E1B}"/>
              </a:ext>
            </a:extLst>
          </p:cNvPr>
          <p:cNvCxnSpPr>
            <a:cxnSpLocks/>
          </p:cNvCxnSpPr>
          <p:nvPr/>
        </p:nvCxnSpPr>
        <p:spPr>
          <a:xfrm>
            <a:off x="2837677" y="3309465"/>
            <a:ext cx="27449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B497E69-1D8C-4DBB-AA89-BF35B45D776B}"/>
              </a:ext>
            </a:extLst>
          </p:cNvPr>
          <p:cNvSpPr txBox="1"/>
          <p:nvPr/>
        </p:nvSpPr>
        <p:spPr>
          <a:xfrm>
            <a:off x="2891478" y="3121227"/>
            <a:ext cx="24568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Prepare the descriptors and update PIDX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9117BE8-4254-4D1D-BDA3-CA6ED344576B}"/>
              </a:ext>
            </a:extLst>
          </p:cNvPr>
          <p:cNvCxnSpPr>
            <a:cxnSpLocks/>
          </p:cNvCxnSpPr>
          <p:nvPr/>
        </p:nvCxnSpPr>
        <p:spPr>
          <a:xfrm>
            <a:off x="5583023" y="3467022"/>
            <a:ext cx="19976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4F0EBED-305E-4AFF-B2BB-E146F366C3D6}"/>
              </a:ext>
            </a:extLst>
          </p:cNvPr>
          <p:cNvSpPr txBox="1"/>
          <p:nvPr/>
        </p:nvSpPr>
        <p:spPr>
          <a:xfrm>
            <a:off x="5566800" y="3220801"/>
            <a:ext cx="19666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Fetch and send the Descriptors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28E7354-E6E7-461F-81AC-80AA6B4B6BF5}"/>
              </a:ext>
            </a:extLst>
          </p:cNvPr>
          <p:cNvSpPr txBox="1"/>
          <p:nvPr/>
        </p:nvSpPr>
        <p:spPr>
          <a:xfrm>
            <a:off x="4300660" y="3558542"/>
            <a:ext cx="24360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Read the buffer from Host memory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D12DF79-9474-4BCC-9729-55E6B2A472C7}"/>
              </a:ext>
            </a:extLst>
          </p:cNvPr>
          <p:cNvSpPr txBox="1"/>
          <p:nvPr/>
        </p:nvSpPr>
        <p:spPr>
          <a:xfrm>
            <a:off x="7548662" y="3548999"/>
            <a:ext cx="19666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Write the data to BRAM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132C0E-7A76-42B5-951B-1872417EC241}"/>
              </a:ext>
            </a:extLst>
          </p:cNvPr>
          <p:cNvCxnSpPr>
            <a:cxnSpLocks/>
          </p:cNvCxnSpPr>
          <p:nvPr/>
        </p:nvCxnSpPr>
        <p:spPr>
          <a:xfrm>
            <a:off x="7603798" y="3755515"/>
            <a:ext cx="1794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47F8992-A2AA-4BA8-A947-2C617F492FBD}"/>
              </a:ext>
            </a:extLst>
          </p:cNvPr>
          <p:cNvCxnSpPr/>
          <p:nvPr/>
        </p:nvCxnSpPr>
        <p:spPr>
          <a:xfrm flipH="1">
            <a:off x="2845519" y="4073708"/>
            <a:ext cx="2727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AD1D85B-F2AC-47FD-877D-A7B348749AFF}"/>
              </a:ext>
            </a:extLst>
          </p:cNvPr>
          <p:cNvSpPr txBox="1"/>
          <p:nvPr/>
        </p:nvSpPr>
        <p:spPr>
          <a:xfrm>
            <a:off x="3230956" y="3854226"/>
            <a:ext cx="21529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Update the CIDX in writeback status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B13A8D5-A2BC-42A6-9490-0E5FD8A0E4E4}"/>
              </a:ext>
            </a:extLst>
          </p:cNvPr>
          <p:cNvSpPr txBox="1"/>
          <p:nvPr/>
        </p:nvSpPr>
        <p:spPr>
          <a:xfrm>
            <a:off x="1718627" y="4353682"/>
            <a:ext cx="1029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Send</a:t>
            </a:r>
          </a:p>
          <a:p>
            <a:pPr algn="ctr"/>
            <a:r>
              <a:rPr lang="en-US" sz="1000" b="1" dirty="0"/>
              <a:t> Tx Response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FCEA6AE-7DF3-44E3-9739-D161E706847A}"/>
              </a:ext>
            </a:extLst>
          </p:cNvPr>
          <p:cNvCxnSpPr>
            <a:cxnSpLocks/>
          </p:cNvCxnSpPr>
          <p:nvPr/>
        </p:nvCxnSpPr>
        <p:spPr>
          <a:xfrm flipH="1">
            <a:off x="1525376" y="4569126"/>
            <a:ext cx="1302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EC40AE2-CEE3-4086-8974-308BAA68C161}"/>
              </a:ext>
            </a:extLst>
          </p:cNvPr>
          <p:cNvCxnSpPr/>
          <p:nvPr/>
        </p:nvCxnSpPr>
        <p:spPr>
          <a:xfrm>
            <a:off x="1508486" y="4997515"/>
            <a:ext cx="1302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6AA6D3E5-76F7-43F8-8B41-2162A6A9449C}"/>
              </a:ext>
            </a:extLst>
          </p:cNvPr>
          <p:cNvSpPr txBox="1"/>
          <p:nvPr/>
        </p:nvSpPr>
        <p:spPr>
          <a:xfrm>
            <a:off x="1554366" y="4777017"/>
            <a:ext cx="12581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/>
              <a:t>rte_eth_dev_stop</a:t>
            </a:r>
            <a:r>
              <a:rPr lang="en-US" sz="1000" b="1" dirty="0"/>
              <a:t>()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B6D689C-354C-488F-86F7-A4E124BA36E5}"/>
              </a:ext>
            </a:extLst>
          </p:cNvPr>
          <p:cNvCxnSpPr>
            <a:cxnSpLocks/>
          </p:cNvCxnSpPr>
          <p:nvPr/>
        </p:nvCxnSpPr>
        <p:spPr>
          <a:xfrm>
            <a:off x="2827846" y="5014370"/>
            <a:ext cx="1717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3439253-E1E3-4693-991F-62013C8FBD99}"/>
              </a:ext>
            </a:extLst>
          </p:cNvPr>
          <p:cNvSpPr txBox="1"/>
          <p:nvPr/>
        </p:nvSpPr>
        <p:spPr>
          <a:xfrm>
            <a:off x="2963318" y="4812458"/>
            <a:ext cx="1517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Clear the queue context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D69F79B-2144-44B0-9424-45040253E4D2}"/>
              </a:ext>
            </a:extLst>
          </p:cNvPr>
          <p:cNvCxnSpPr/>
          <p:nvPr/>
        </p:nvCxnSpPr>
        <p:spPr>
          <a:xfrm>
            <a:off x="1498077" y="5533800"/>
            <a:ext cx="1302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965053D-0723-43F5-94C5-314E688FA964}"/>
              </a:ext>
            </a:extLst>
          </p:cNvPr>
          <p:cNvSpPr txBox="1"/>
          <p:nvPr/>
        </p:nvSpPr>
        <p:spPr>
          <a:xfrm>
            <a:off x="1563171" y="5309390"/>
            <a:ext cx="12581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/>
              <a:t>rte_eth_dev_close</a:t>
            </a:r>
            <a:r>
              <a:rPr lang="en-US" sz="1000" b="1" dirty="0"/>
              <a:t>()</a:t>
            </a:r>
          </a:p>
        </p:txBody>
      </p:sp>
      <p:sp>
        <p:nvSpPr>
          <p:cNvPr id="22" name="Arrow: Curved Left 21">
            <a:extLst>
              <a:ext uri="{FF2B5EF4-FFF2-40B4-BE49-F238E27FC236}">
                <a16:creationId xmlns:a16="http://schemas.microsoft.com/office/drawing/2014/main" id="{80829BC3-EBA0-476F-8695-914F367D4BCB}"/>
              </a:ext>
            </a:extLst>
          </p:cNvPr>
          <p:cNvSpPr/>
          <p:nvPr/>
        </p:nvSpPr>
        <p:spPr>
          <a:xfrm>
            <a:off x="2845519" y="5533800"/>
            <a:ext cx="235279" cy="40509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033AB7C-5702-486F-8D0D-7EA5EF5815A2}"/>
              </a:ext>
            </a:extLst>
          </p:cNvPr>
          <p:cNvSpPr txBox="1"/>
          <p:nvPr/>
        </p:nvSpPr>
        <p:spPr>
          <a:xfrm>
            <a:off x="3096706" y="5603005"/>
            <a:ext cx="801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Free Queue Resources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101163A-CA86-4CE0-A5E8-5021220EBE83}"/>
              </a:ext>
            </a:extLst>
          </p:cNvPr>
          <p:cNvSpPr txBox="1"/>
          <p:nvPr/>
        </p:nvSpPr>
        <p:spPr>
          <a:xfrm>
            <a:off x="2961881" y="1248808"/>
            <a:ext cx="1054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Program FMAP</a:t>
            </a:r>
          </a:p>
        </p:txBody>
      </p:sp>
      <p:sp>
        <p:nvSpPr>
          <p:cNvPr id="75" name="Arrow: Curved Left 74">
            <a:extLst>
              <a:ext uri="{FF2B5EF4-FFF2-40B4-BE49-F238E27FC236}">
                <a16:creationId xmlns:a16="http://schemas.microsoft.com/office/drawing/2014/main" id="{C5457D8C-5931-46B4-AE71-9C8DC20654E7}"/>
              </a:ext>
            </a:extLst>
          </p:cNvPr>
          <p:cNvSpPr/>
          <p:nvPr/>
        </p:nvSpPr>
        <p:spPr>
          <a:xfrm>
            <a:off x="2845519" y="4125471"/>
            <a:ext cx="235279" cy="40509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9D22CA-C403-4BCD-9C89-B72F6F4F20A6}"/>
              </a:ext>
            </a:extLst>
          </p:cNvPr>
          <p:cNvSpPr txBox="1"/>
          <p:nvPr/>
        </p:nvSpPr>
        <p:spPr>
          <a:xfrm>
            <a:off x="3048000" y="4102869"/>
            <a:ext cx="8012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Process the write back status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663FC93-D928-42B8-AE0F-D584B3C274ED}"/>
              </a:ext>
            </a:extLst>
          </p:cNvPr>
          <p:cNvSpPr txBox="1"/>
          <p:nvPr/>
        </p:nvSpPr>
        <p:spPr>
          <a:xfrm>
            <a:off x="3986360" y="0"/>
            <a:ext cx="1260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MM H2C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58D59A7-ACD1-4EAF-899E-762EB60657EE}"/>
              </a:ext>
            </a:extLst>
          </p:cNvPr>
          <p:cNvSpPr txBox="1"/>
          <p:nvPr/>
        </p:nvSpPr>
        <p:spPr>
          <a:xfrm>
            <a:off x="8551398" y="383526"/>
            <a:ext cx="178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Example Design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E4B7E14-1BF2-400E-A47B-1AC417470CDF}"/>
              </a:ext>
            </a:extLst>
          </p:cNvPr>
          <p:cNvCxnSpPr>
            <a:cxnSpLocks/>
          </p:cNvCxnSpPr>
          <p:nvPr/>
        </p:nvCxnSpPr>
        <p:spPr>
          <a:xfrm flipH="1">
            <a:off x="4006024" y="3745683"/>
            <a:ext cx="3566081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Arrow: Curved Left 59">
            <a:extLst>
              <a:ext uri="{FF2B5EF4-FFF2-40B4-BE49-F238E27FC236}">
                <a16:creationId xmlns:a16="http://schemas.microsoft.com/office/drawing/2014/main" id="{1F82D069-81F3-471F-A0C0-F19E4B3A6730}"/>
              </a:ext>
            </a:extLst>
          </p:cNvPr>
          <p:cNvSpPr/>
          <p:nvPr/>
        </p:nvSpPr>
        <p:spPr>
          <a:xfrm>
            <a:off x="2828585" y="1915606"/>
            <a:ext cx="235279" cy="40509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1D681AE-B8B7-4B84-80C7-78514188FDC9}"/>
              </a:ext>
            </a:extLst>
          </p:cNvPr>
          <p:cNvSpPr txBox="1"/>
          <p:nvPr/>
        </p:nvSpPr>
        <p:spPr>
          <a:xfrm>
            <a:off x="3032198" y="1860055"/>
            <a:ext cx="7744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Allocate Queue Resources 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6C74DDC-B12D-4B03-822A-79F3789473B2}"/>
              </a:ext>
            </a:extLst>
          </p:cNvPr>
          <p:cNvCxnSpPr>
            <a:cxnSpLocks/>
          </p:cNvCxnSpPr>
          <p:nvPr/>
        </p:nvCxnSpPr>
        <p:spPr>
          <a:xfrm>
            <a:off x="2810956" y="1434090"/>
            <a:ext cx="1734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DA299083-0B71-44FA-94EB-700EEE3F8EEE}"/>
              </a:ext>
            </a:extLst>
          </p:cNvPr>
          <p:cNvGrpSpPr/>
          <p:nvPr/>
        </p:nvGrpSpPr>
        <p:grpSpPr>
          <a:xfrm>
            <a:off x="1530296" y="2258076"/>
            <a:ext cx="1302470" cy="246221"/>
            <a:chOff x="1530296" y="2317068"/>
            <a:chExt cx="1302470" cy="246221"/>
          </a:xfrm>
        </p:grpSpPr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2B44FF0D-D44C-4E10-B23C-F6E60ED3C2F0}"/>
                </a:ext>
              </a:extLst>
            </p:cNvPr>
            <p:cNvCxnSpPr/>
            <p:nvPr/>
          </p:nvCxnSpPr>
          <p:spPr>
            <a:xfrm>
              <a:off x="1530296" y="2528981"/>
              <a:ext cx="13024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6C0F11D-3089-4BA3-9847-197F2B051BCD}"/>
                </a:ext>
              </a:extLst>
            </p:cNvPr>
            <p:cNvSpPr txBox="1"/>
            <p:nvPr/>
          </p:nvSpPr>
          <p:spPr>
            <a:xfrm>
              <a:off x="1572573" y="2317068"/>
              <a:ext cx="123934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err="1"/>
                <a:t>rte_eth_dev_start</a:t>
              </a:r>
              <a:r>
                <a:rPr lang="en-US" sz="1000" b="1" dirty="0"/>
                <a:t>()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BAF0527-90AD-4231-B35E-BF40C472A947}"/>
              </a:ext>
            </a:extLst>
          </p:cNvPr>
          <p:cNvGrpSpPr/>
          <p:nvPr/>
        </p:nvGrpSpPr>
        <p:grpSpPr>
          <a:xfrm>
            <a:off x="1525383" y="2635414"/>
            <a:ext cx="1376048" cy="400110"/>
            <a:chOff x="1530296" y="2306028"/>
            <a:chExt cx="1376048" cy="400110"/>
          </a:xfrm>
        </p:grpSpPr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2F066368-A11D-4512-BF12-E333D55B979A}"/>
                </a:ext>
              </a:extLst>
            </p:cNvPr>
            <p:cNvCxnSpPr/>
            <p:nvPr/>
          </p:nvCxnSpPr>
          <p:spPr>
            <a:xfrm>
              <a:off x="1530296" y="2528981"/>
              <a:ext cx="13024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18424B7-6952-4548-BA78-2DBD4B977FFC}"/>
                </a:ext>
              </a:extLst>
            </p:cNvPr>
            <p:cNvSpPr txBox="1"/>
            <p:nvPr/>
          </p:nvSpPr>
          <p:spPr>
            <a:xfrm>
              <a:off x="1546933" y="2306028"/>
              <a:ext cx="13594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err="1"/>
                <a:t>rte_pmd_qdma_set_mm_endpoint_addr</a:t>
              </a:r>
              <a:endParaRPr lang="en-US" sz="1000" b="1" dirty="0"/>
            </a:p>
          </p:txBody>
        </p:sp>
      </p:grpSp>
      <p:sp>
        <p:nvSpPr>
          <p:cNvPr id="81" name="Arrow: Curved Left 80">
            <a:extLst>
              <a:ext uri="{FF2B5EF4-FFF2-40B4-BE49-F238E27FC236}">
                <a16:creationId xmlns:a16="http://schemas.microsoft.com/office/drawing/2014/main" id="{D79CE2DD-D54F-4248-8024-30094CAA2B50}"/>
              </a:ext>
            </a:extLst>
          </p:cNvPr>
          <p:cNvSpPr/>
          <p:nvPr/>
        </p:nvSpPr>
        <p:spPr>
          <a:xfrm>
            <a:off x="2844755" y="2804308"/>
            <a:ext cx="169872" cy="22265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26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40FD6455-D624-4574-9223-A4BF418C099A}"/>
              </a:ext>
            </a:extLst>
          </p:cNvPr>
          <p:cNvSpPr/>
          <p:nvPr/>
        </p:nvSpPr>
        <p:spPr>
          <a:xfrm>
            <a:off x="8781363" y="711723"/>
            <a:ext cx="1343025" cy="5689076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BEAC5C-D100-418E-AC63-23ED6EB46129}"/>
              </a:ext>
            </a:extLst>
          </p:cNvPr>
          <p:cNvSpPr/>
          <p:nvPr/>
        </p:nvSpPr>
        <p:spPr>
          <a:xfrm>
            <a:off x="830147" y="711723"/>
            <a:ext cx="3156213" cy="568907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D441625-453B-403B-A071-635CFFDEEB10}"/>
              </a:ext>
            </a:extLst>
          </p:cNvPr>
          <p:cNvSpPr/>
          <p:nvPr/>
        </p:nvSpPr>
        <p:spPr>
          <a:xfrm>
            <a:off x="4545290" y="711723"/>
            <a:ext cx="3836513" cy="5689076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3E5584-6417-425B-9AF2-A14D2A5C3814}"/>
              </a:ext>
            </a:extLst>
          </p:cNvPr>
          <p:cNvSpPr txBox="1"/>
          <p:nvPr/>
        </p:nvSpPr>
        <p:spPr>
          <a:xfrm>
            <a:off x="1894985" y="389726"/>
            <a:ext cx="80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Host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0B083BD-6FCF-4634-ABBA-1FCE4BDBF9F5}"/>
              </a:ext>
            </a:extLst>
          </p:cNvPr>
          <p:cNvSpPr txBox="1"/>
          <p:nvPr/>
        </p:nvSpPr>
        <p:spPr>
          <a:xfrm>
            <a:off x="4842627" y="711723"/>
            <a:ext cx="1527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Descriptor Engine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DEA79B-E0C2-4181-8E23-C37CAE6FEA2E}"/>
              </a:ext>
            </a:extLst>
          </p:cNvPr>
          <p:cNvSpPr txBox="1"/>
          <p:nvPr/>
        </p:nvSpPr>
        <p:spPr>
          <a:xfrm>
            <a:off x="5428269" y="366326"/>
            <a:ext cx="152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DMA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A85D08-D054-4067-9DEF-E59B59AD5CCC}"/>
              </a:ext>
            </a:extLst>
          </p:cNvPr>
          <p:cNvSpPr txBox="1"/>
          <p:nvPr/>
        </p:nvSpPr>
        <p:spPr>
          <a:xfrm>
            <a:off x="6667892" y="711723"/>
            <a:ext cx="1769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C2H</a:t>
            </a:r>
          </a:p>
          <a:p>
            <a:pPr algn="ctr"/>
            <a:r>
              <a:rPr lang="en-US" b="1" dirty="0"/>
              <a:t>MM Engine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538215-BCD8-4AC8-A7D5-95EF6736905B}"/>
              </a:ext>
            </a:extLst>
          </p:cNvPr>
          <p:cNvSpPr txBox="1"/>
          <p:nvPr/>
        </p:nvSpPr>
        <p:spPr>
          <a:xfrm>
            <a:off x="8501212" y="721517"/>
            <a:ext cx="1769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BRAM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37C7AE-63BE-4FF0-BE30-0C10C5ECAC95}"/>
              </a:ext>
            </a:extLst>
          </p:cNvPr>
          <p:cNvSpPr txBox="1"/>
          <p:nvPr/>
        </p:nvSpPr>
        <p:spPr>
          <a:xfrm>
            <a:off x="763179" y="711723"/>
            <a:ext cx="152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Application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CC049A-5AED-4BF6-9FEC-13F67C453C89}"/>
              </a:ext>
            </a:extLst>
          </p:cNvPr>
          <p:cNvSpPr txBox="1"/>
          <p:nvPr/>
        </p:nvSpPr>
        <p:spPr>
          <a:xfrm>
            <a:off x="2083324" y="716436"/>
            <a:ext cx="152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Driver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532E958-D2B2-41D7-B093-ACAA80C76211}"/>
              </a:ext>
            </a:extLst>
          </p:cNvPr>
          <p:cNvCxnSpPr/>
          <p:nvPr/>
        </p:nvCxnSpPr>
        <p:spPr>
          <a:xfrm>
            <a:off x="1527143" y="1081055"/>
            <a:ext cx="0" cy="49049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3C4DAB6-D17C-4CE4-A3D4-6EFE06E939FB}"/>
              </a:ext>
            </a:extLst>
          </p:cNvPr>
          <p:cNvCxnSpPr/>
          <p:nvPr/>
        </p:nvCxnSpPr>
        <p:spPr>
          <a:xfrm>
            <a:off x="2829613" y="1081055"/>
            <a:ext cx="0" cy="49049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D5F3239-210E-457C-BF1F-49A83CC292A0}"/>
              </a:ext>
            </a:extLst>
          </p:cNvPr>
          <p:cNvCxnSpPr/>
          <p:nvPr/>
        </p:nvCxnSpPr>
        <p:spPr>
          <a:xfrm>
            <a:off x="5594022" y="1289253"/>
            <a:ext cx="0" cy="49049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F6A99A7-B476-4ABA-B646-983457A5B9C0}"/>
              </a:ext>
            </a:extLst>
          </p:cNvPr>
          <p:cNvCxnSpPr/>
          <p:nvPr/>
        </p:nvCxnSpPr>
        <p:spPr>
          <a:xfrm>
            <a:off x="7580722" y="1245232"/>
            <a:ext cx="0" cy="49049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A490A95-A7B8-4ADB-A1D1-9AD5779EA3E1}"/>
              </a:ext>
            </a:extLst>
          </p:cNvPr>
          <p:cNvCxnSpPr/>
          <p:nvPr/>
        </p:nvCxnSpPr>
        <p:spPr>
          <a:xfrm>
            <a:off x="9385761" y="1073147"/>
            <a:ext cx="0" cy="49049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055E1F8-4D1B-481F-A299-B313EAB7F7A6}"/>
              </a:ext>
            </a:extLst>
          </p:cNvPr>
          <p:cNvCxnSpPr/>
          <p:nvPr/>
        </p:nvCxnSpPr>
        <p:spPr>
          <a:xfrm>
            <a:off x="1527143" y="1404594"/>
            <a:ext cx="1302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20FBFED-C7DB-440B-B43E-E9B0AD4E3D25}"/>
              </a:ext>
            </a:extLst>
          </p:cNvPr>
          <p:cNvSpPr txBox="1"/>
          <p:nvPr/>
        </p:nvSpPr>
        <p:spPr>
          <a:xfrm>
            <a:off x="1416705" y="1205577"/>
            <a:ext cx="1527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/>
              <a:t>rte_eth_dev_configure</a:t>
            </a:r>
            <a:r>
              <a:rPr lang="en-US" sz="1000" b="1" dirty="0"/>
              <a:t>()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FEB2709-C568-4B36-9844-86537D42605B}"/>
              </a:ext>
            </a:extLst>
          </p:cNvPr>
          <p:cNvCxnSpPr/>
          <p:nvPr/>
        </p:nvCxnSpPr>
        <p:spPr>
          <a:xfrm>
            <a:off x="1525376" y="1924298"/>
            <a:ext cx="1302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AC7DF4A-7421-4EDD-8508-EFE328225EF8}"/>
              </a:ext>
            </a:extLst>
          </p:cNvPr>
          <p:cNvSpPr txBox="1"/>
          <p:nvPr/>
        </p:nvSpPr>
        <p:spPr>
          <a:xfrm>
            <a:off x="1446004" y="1712203"/>
            <a:ext cx="1619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/>
              <a:t>rte_eth_rx_queue_setup</a:t>
            </a:r>
            <a:r>
              <a:rPr lang="en-US" sz="1000" b="1" dirty="0"/>
              <a:t>()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EA6F7DC-F208-407F-8624-1FEA5363C283}"/>
              </a:ext>
            </a:extLst>
          </p:cNvPr>
          <p:cNvGrpSpPr/>
          <p:nvPr/>
        </p:nvGrpSpPr>
        <p:grpSpPr>
          <a:xfrm>
            <a:off x="2840453" y="2486413"/>
            <a:ext cx="1704836" cy="422403"/>
            <a:chOff x="2810956" y="2532019"/>
            <a:chExt cx="2744967" cy="246221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E312CB8-2281-47CD-AD71-02FCB248366A}"/>
                </a:ext>
              </a:extLst>
            </p:cNvPr>
            <p:cNvCxnSpPr>
              <a:cxnSpLocks/>
            </p:cNvCxnSpPr>
            <p:nvPr/>
          </p:nvCxnSpPr>
          <p:spPr>
            <a:xfrm>
              <a:off x="2810956" y="2651206"/>
              <a:ext cx="27449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6372C06-BCF7-4F7B-A48B-192AD12E22AC}"/>
                </a:ext>
              </a:extLst>
            </p:cNvPr>
            <p:cNvSpPr txBox="1"/>
            <p:nvPr/>
          </p:nvSpPr>
          <p:spPr>
            <a:xfrm>
              <a:off x="3345146" y="2532019"/>
              <a:ext cx="1883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Program the queue context</a:t>
              </a:r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043C057-D0A5-4074-91A0-18333DD7479E}"/>
              </a:ext>
            </a:extLst>
          </p:cNvPr>
          <p:cNvCxnSpPr/>
          <p:nvPr/>
        </p:nvCxnSpPr>
        <p:spPr>
          <a:xfrm>
            <a:off x="1527573" y="3309781"/>
            <a:ext cx="1302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2C36FA3-DA69-4544-B93F-6EE6079071BC}"/>
              </a:ext>
            </a:extLst>
          </p:cNvPr>
          <p:cNvSpPr txBox="1"/>
          <p:nvPr/>
        </p:nvSpPr>
        <p:spPr>
          <a:xfrm>
            <a:off x="1618193" y="3113463"/>
            <a:ext cx="12161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/>
              <a:t>rte_eth_rx_burst</a:t>
            </a:r>
            <a:r>
              <a:rPr lang="en-US" sz="1000" b="1" dirty="0"/>
              <a:t>()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CA74A2B-CDDF-47CA-85FF-65A3565A9E1B}"/>
              </a:ext>
            </a:extLst>
          </p:cNvPr>
          <p:cNvCxnSpPr>
            <a:cxnSpLocks/>
          </p:cNvCxnSpPr>
          <p:nvPr/>
        </p:nvCxnSpPr>
        <p:spPr>
          <a:xfrm>
            <a:off x="2837677" y="3309465"/>
            <a:ext cx="27449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B497E69-1D8C-4DBB-AA89-BF35B45D776B}"/>
              </a:ext>
            </a:extLst>
          </p:cNvPr>
          <p:cNvSpPr txBox="1"/>
          <p:nvPr/>
        </p:nvSpPr>
        <p:spPr>
          <a:xfrm>
            <a:off x="2891478" y="3121227"/>
            <a:ext cx="24568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Prepare the descriptors and update PIDX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9117BE8-4254-4D1D-BDA3-CA6ED344576B}"/>
              </a:ext>
            </a:extLst>
          </p:cNvPr>
          <p:cNvCxnSpPr>
            <a:cxnSpLocks/>
          </p:cNvCxnSpPr>
          <p:nvPr/>
        </p:nvCxnSpPr>
        <p:spPr>
          <a:xfrm>
            <a:off x="5583023" y="3467022"/>
            <a:ext cx="19976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4F0EBED-305E-4AFF-B2BB-E146F366C3D6}"/>
              </a:ext>
            </a:extLst>
          </p:cNvPr>
          <p:cNvSpPr txBox="1"/>
          <p:nvPr/>
        </p:nvSpPr>
        <p:spPr>
          <a:xfrm>
            <a:off x="5566800" y="3220801"/>
            <a:ext cx="19666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Fetch and send the Descriptors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28E7354-E6E7-461F-81AC-80AA6B4B6BF5}"/>
              </a:ext>
            </a:extLst>
          </p:cNvPr>
          <p:cNvSpPr txBox="1"/>
          <p:nvPr/>
        </p:nvSpPr>
        <p:spPr>
          <a:xfrm>
            <a:off x="4369778" y="3539913"/>
            <a:ext cx="24360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Write the buffer to host memory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D12DF79-9474-4BCC-9729-55E6B2A472C7}"/>
              </a:ext>
            </a:extLst>
          </p:cNvPr>
          <p:cNvSpPr txBox="1"/>
          <p:nvPr/>
        </p:nvSpPr>
        <p:spPr>
          <a:xfrm>
            <a:off x="7486209" y="3520318"/>
            <a:ext cx="19666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Read the data from BRAM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132C0E-7A76-42B5-951B-1872417EC241}"/>
              </a:ext>
            </a:extLst>
          </p:cNvPr>
          <p:cNvCxnSpPr>
            <a:cxnSpLocks/>
          </p:cNvCxnSpPr>
          <p:nvPr/>
        </p:nvCxnSpPr>
        <p:spPr>
          <a:xfrm>
            <a:off x="7593966" y="3735851"/>
            <a:ext cx="179482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47F8992-A2AA-4BA8-A947-2C617F492FBD}"/>
              </a:ext>
            </a:extLst>
          </p:cNvPr>
          <p:cNvCxnSpPr/>
          <p:nvPr/>
        </p:nvCxnSpPr>
        <p:spPr>
          <a:xfrm flipH="1">
            <a:off x="2845519" y="4073708"/>
            <a:ext cx="2727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AD1D85B-F2AC-47FD-877D-A7B348749AFF}"/>
              </a:ext>
            </a:extLst>
          </p:cNvPr>
          <p:cNvSpPr txBox="1"/>
          <p:nvPr/>
        </p:nvSpPr>
        <p:spPr>
          <a:xfrm>
            <a:off x="3230956" y="3854226"/>
            <a:ext cx="21529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Update the CIDX in writeback status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B13A8D5-A2BC-42A6-9490-0E5FD8A0E4E4}"/>
              </a:ext>
            </a:extLst>
          </p:cNvPr>
          <p:cNvSpPr txBox="1"/>
          <p:nvPr/>
        </p:nvSpPr>
        <p:spPr>
          <a:xfrm>
            <a:off x="1718627" y="4353682"/>
            <a:ext cx="1029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Send</a:t>
            </a:r>
          </a:p>
          <a:p>
            <a:pPr algn="ctr"/>
            <a:r>
              <a:rPr lang="en-US" sz="1000" b="1" dirty="0"/>
              <a:t> Rx Response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FCEA6AE-7DF3-44E3-9739-D161E706847A}"/>
              </a:ext>
            </a:extLst>
          </p:cNvPr>
          <p:cNvCxnSpPr>
            <a:cxnSpLocks/>
          </p:cNvCxnSpPr>
          <p:nvPr/>
        </p:nvCxnSpPr>
        <p:spPr>
          <a:xfrm flipH="1">
            <a:off x="1525376" y="4569126"/>
            <a:ext cx="1302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EC40AE2-CEE3-4086-8974-308BAA68C161}"/>
              </a:ext>
            </a:extLst>
          </p:cNvPr>
          <p:cNvCxnSpPr/>
          <p:nvPr/>
        </p:nvCxnSpPr>
        <p:spPr>
          <a:xfrm>
            <a:off x="1508486" y="4997515"/>
            <a:ext cx="1302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6AA6D3E5-76F7-43F8-8B41-2162A6A9449C}"/>
              </a:ext>
            </a:extLst>
          </p:cNvPr>
          <p:cNvSpPr txBox="1"/>
          <p:nvPr/>
        </p:nvSpPr>
        <p:spPr>
          <a:xfrm>
            <a:off x="1586141" y="4777584"/>
            <a:ext cx="12941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/>
              <a:t>rte_eth_dev_stop</a:t>
            </a:r>
            <a:r>
              <a:rPr lang="en-US" sz="1000" b="1" dirty="0"/>
              <a:t>()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B6D689C-354C-488F-86F7-A4E124BA36E5}"/>
              </a:ext>
            </a:extLst>
          </p:cNvPr>
          <p:cNvCxnSpPr>
            <a:cxnSpLocks/>
          </p:cNvCxnSpPr>
          <p:nvPr/>
        </p:nvCxnSpPr>
        <p:spPr>
          <a:xfrm>
            <a:off x="2827846" y="5014370"/>
            <a:ext cx="1717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3439253-E1E3-4693-991F-62013C8FBD99}"/>
              </a:ext>
            </a:extLst>
          </p:cNvPr>
          <p:cNvSpPr txBox="1"/>
          <p:nvPr/>
        </p:nvSpPr>
        <p:spPr>
          <a:xfrm>
            <a:off x="2963318" y="4812458"/>
            <a:ext cx="1517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Clear the queue context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D69F79B-2144-44B0-9424-45040253E4D2}"/>
              </a:ext>
            </a:extLst>
          </p:cNvPr>
          <p:cNvCxnSpPr/>
          <p:nvPr/>
        </p:nvCxnSpPr>
        <p:spPr>
          <a:xfrm>
            <a:off x="1498077" y="5533800"/>
            <a:ext cx="1302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965053D-0723-43F5-94C5-314E688FA964}"/>
              </a:ext>
            </a:extLst>
          </p:cNvPr>
          <p:cNvSpPr txBox="1"/>
          <p:nvPr/>
        </p:nvSpPr>
        <p:spPr>
          <a:xfrm>
            <a:off x="1542329" y="5329827"/>
            <a:ext cx="1276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/>
              <a:t>rte_eth_dev_close</a:t>
            </a:r>
            <a:r>
              <a:rPr lang="en-US" sz="1000" b="1" dirty="0"/>
              <a:t>()</a:t>
            </a:r>
          </a:p>
        </p:txBody>
      </p:sp>
      <p:sp>
        <p:nvSpPr>
          <p:cNvPr id="22" name="Arrow: Curved Left 21">
            <a:extLst>
              <a:ext uri="{FF2B5EF4-FFF2-40B4-BE49-F238E27FC236}">
                <a16:creationId xmlns:a16="http://schemas.microsoft.com/office/drawing/2014/main" id="{80829BC3-EBA0-476F-8695-914F367D4BCB}"/>
              </a:ext>
            </a:extLst>
          </p:cNvPr>
          <p:cNvSpPr/>
          <p:nvPr/>
        </p:nvSpPr>
        <p:spPr>
          <a:xfrm>
            <a:off x="2845519" y="5533800"/>
            <a:ext cx="235279" cy="40509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033AB7C-5702-486F-8D0D-7EA5EF5815A2}"/>
              </a:ext>
            </a:extLst>
          </p:cNvPr>
          <p:cNvSpPr txBox="1"/>
          <p:nvPr/>
        </p:nvSpPr>
        <p:spPr>
          <a:xfrm>
            <a:off x="3096706" y="5603005"/>
            <a:ext cx="801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Free Queue Resources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101163A-CA86-4CE0-A5E8-5021220EBE83}"/>
              </a:ext>
            </a:extLst>
          </p:cNvPr>
          <p:cNvSpPr txBox="1"/>
          <p:nvPr/>
        </p:nvSpPr>
        <p:spPr>
          <a:xfrm>
            <a:off x="2961881" y="1248808"/>
            <a:ext cx="1054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Program FMAP</a:t>
            </a:r>
          </a:p>
        </p:txBody>
      </p:sp>
      <p:sp>
        <p:nvSpPr>
          <p:cNvPr id="75" name="Arrow: Curved Left 74">
            <a:extLst>
              <a:ext uri="{FF2B5EF4-FFF2-40B4-BE49-F238E27FC236}">
                <a16:creationId xmlns:a16="http://schemas.microsoft.com/office/drawing/2014/main" id="{C5457D8C-5931-46B4-AE71-9C8DC20654E7}"/>
              </a:ext>
            </a:extLst>
          </p:cNvPr>
          <p:cNvSpPr/>
          <p:nvPr/>
        </p:nvSpPr>
        <p:spPr>
          <a:xfrm>
            <a:off x="2845519" y="4125471"/>
            <a:ext cx="235279" cy="40509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9D22CA-C403-4BCD-9C89-B72F6F4F20A6}"/>
              </a:ext>
            </a:extLst>
          </p:cNvPr>
          <p:cNvSpPr txBox="1"/>
          <p:nvPr/>
        </p:nvSpPr>
        <p:spPr>
          <a:xfrm>
            <a:off x="3048000" y="4102869"/>
            <a:ext cx="8012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Process the write back status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663FC93-D928-42B8-AE0F-D584B3C274ED}"/>
              </a:ext>
            </a:extLst>
          </p:cNvPr>
          <p:cNvSpPr txBox="1"/>
          <p:nvPr/>
        </p:nvSpPr>
        <p:spPr>
          <a:xfrm>
            <a:off x="3986360" y="0"/>
            <a:ext cx="1260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MM C2H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58D59A7-ACD1-4EAF-899E-762EB60657EE}"/>
              </a:ext>
            </a:extLst>
          </p:cNvPr>
          <p:cNvSpPr txBox="1"/>
          <p:nvPr/>
        </p:nvSpPr>
        <p:spPr>
          <a:xfrm>
            <a:off x="8551398" y="383526"/>
            <a:ext cx="178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Example Design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E4B7E14-1BF2-400E-A47B-1AC417470CDF}"/>
              </a:ext>
            </a:extLst>
          </p:cNvPr>
          <p:cNvCxnSpPr>
            <a:cxnSpLocks/>
          </p:cNvCxnSpPr>
          <p:nvPr/>
        </p:nvCxnSpPr>
        <p:spPr>
          <a:xfrm flipH="1">
            <a:off x="3986360" y="3735851"/>
            <a:ext cx="3566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Arrow: Curved Left 59">
            <a:extLst>
              <a:ext uri="{FF2B5EF4-FFF2-40B4-BE49-F238E27FC236}">
                <a16:creationId xmlns:a16="http://schemas.microsoft.com/office/drawing/2014/main" id="{1F82D069-81F3-471F-A0C0-F19E4B3A6730}"/>
              </a:ext>
            </a:extLst>
          </p:cNvPr>
          <p:cNvSpPr/>
          <p:nvPr/>
        </p:nvSpPr>
        <p:spPr>
          <a:xfrm>
            <a:off x="2828585" y="1915606"/>
            <a:ext cx="235279" cy="40509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1D681AE-B8B7-4B84-80C7-78514188FDC9}"/>
              </a:ext>
            </a:extLst>
          </p:cNvPr>
          <p:cNvSpPr txBox="1"/>
          <p:nvPr/>
        </p:nvSpPr>
        <p:spPr>
          <a:xfrm>
            <a:off x="3032198" y="1860055"/>
            <a:ext cx="7744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Allocate Queue Resources 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6C74DDC-B12D-4B03-822A-79F3789473B2}"/>
              </a:ext>
            </a:extLst>
          </p:cNvPr>
          <p:cNvCxnSpPr>
            <a:cxnSpLocks/>
          </p:cNvCxnSpPr>
          <p:nvPr/>
        </p:nvCxnSpPr>
        <p:spPr>
          <a:xfrm>
            <a:off x="2810956" y="1434090"/>
            <a:ext cx="1734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DA299083-0B71-44FA-94EB-700EEE3F8EEE}"/>
              </a:ext>
            </a:extLst>
          </p:cNvPr>
          <p:cNvGrpSpPr/>
          <p:nvPr/>
        </p:nvGrpSpPr>
        <p:grpSpPr>
          <a:xfrm>
            <a:off x="1530296" y="2267616"/>
            <a:ext cx="1302470" cy="246221"/>
            <a:chOff x="1530296" y="2326608"/>
            <a:chExt cx="1302470" cy="246221"/>
          </a:xfrm>
        </p:grpSpPr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2B44FF0D-D44C-4E10-B23C-F6E60ED3C2F0}"/>
                </a:ext>
              </a:extLst>
            </p:cNvPr>
            <p:cNvCxnSpPr/>
            <p:nvPr/>
          </p:nvCxnSpPr>
          <p:spPr>
            <a:xfrm>
              <a:off x="1530296" y="2528981"/>
              <a:ext cx="13024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6C0F11D-3089-4BA3-9847-197F2B051BCD}"/>
                </a:ext>
              </a:extLst>
            </p:cNvPr>
            <p:cNvSpPr txBox="1"/>
            <p:nvPr/>
          </p:nvSpPr>
          <p:spPr>
            <a:xfrm>
              <a:off x="1561838" y="2326608"/>
              <a:ext cx="12610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err="1"/>
                <a:t>rte_eth_dev_start</a:t>
              </a:r>
              <a:r>
                <a:rPr lang="en-US" sz="1000" b="1" dirty="0"/>
                <a:t>()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BAF0527-90AD-4231-B35E-BF40C472A947}"/>
              </a:ext>
            </a:extLst>
          </p:cNvPr>
          <p:cNvGrpSpPr/>
          <p:nvPr/>
        </p:nvGrpSpPr>
        <p:grpSpPr>
          <a:xfrm>
            <a:off x="1525383" y="2635414"/>
            <a:ext cx="1385880" cy="400110"/>
            <a:chOff x="1530296" y="2306028"/>
            <a:chExt cx="1385880" cy="400110"/>
          </a:xfrm>
        </p:grpSpPr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2F066368-A11D-4512-BF12-E333D55B979A}"/>
                </a:ext>
              </a:extLst>
            </p:cNvPr>
            <p:cNvCxnSpPr/>
            <p:nvPr/>
          </p:nvCxnSpPr>
          <p:spPr>
            <a:xfrm>
              <a:off x="1530296" y="2528981"/>
              <a:ext cx="13024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18424B7-6952-4548-BA78-2DBD4B977FFC}"/>
                </a:ext>
              </a:extLst>
            </p:cNvPr>
            <p:cNvSpPr txBox="1"/>
            <p:nvPr/>
          </p:nvSpPr>
          <p:spPr>
            <a:xfrm>
              <a:off x="1556765" y="2306028"/>
              <a:ext cx="13594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err="1"/>
                <a:t>rte_pmd_qdma_set_mm_endpoint_addr</a:t>
              </a:r>
              <a:endParaRPr lang="en-US" sz="1000" b="1" dirty="0"/>
            </a:p>
          </p:txBody>
        </p:sp>
      </p:grpSp>
      <p:sp>
        <p:nvSpPr>
          <p:cNvPr id="81" name="Arrow: Curved Left 80">
            <a:extLst>
              <a:ext uri="{FF2B5EF4-FFF2-40B4-BE49-F238E27FC236}">
                <a16:creationId xmlns:a16="http://schemas.microsoft.com/office/drawing/2014/main" id="{D79CE2DD-D54F-4248-8024-30094CAA2B50}"/>
              </a:ext>
            </a:extLst>
          </p:cNvPr>
          <p:cNvSpPr/>
          <p:nvPr/>
        </p:nvSpPr>
        <p:spPr>
          <a:xfrm>
            <a:off x="2844755" y="2804308"/>
            <a:ext cx="169872" cy="22265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919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C663FC93-D928-42B8-AE0F-D584B3C274ED}"/>
              </a:ext>
            </a:extLst>
          </p:cNvPr>
          <p:cNvSpPr txBox="1"/>
          <p:nvPr/>
        </p:nvSpPr>
        <p:spPr>
          <a:xfrm>
            <a:off x="3986360" y="0"/>
            <a:ext cx="2109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MM CMPT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E677F85-5EFF-47BD-B8AE-A6A9F552FDA2}"/>
              </a:ext>
            </a:extLst>
          </p:cNvPr>
          <p:cNvGrpSpPr/>
          <p:nvPr/>
        </p:nvGrpSpPr>
        <p:grpSpPr>
          <a:xfrm>
            <a:off x="763179" y="366326"/>
            <a:ext cx="9571353" cy="6034475"/>
            <a:chOff x="763179" y="366326"/>
            <a:chExt cx="9571353" cy="6034475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0FD6455-D624-4574-9223-A4BF418C099A}"/>
                </a:ext>
              </a:extLst>
            </p:cNvPr>
            <p:cNvSpPr/>
            <p:nvPr/>
          </p:nvSpPr>
          <p:spPr>
            <a:xfrm>
              <a:off x="8781363" y="711723"/>
              <a:ext cx="1343025" cy="5689076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1BEAC5C-D100-418E-AC63-23ED6EB46129}"/>
                </a:ext>
              </a:extLst>
            </p:cNvPr>
            <p:cNvSpPr/>
            <p:nvPr/>
          </p:nvSpPr>
          <p:spPr>
            <a:xfrm>
              <a:off x="830147" y="711723"/>
              <a:ext cx="3156213" cy="5689078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D441625-453B-403B-A071-635CFFDEEB10}"/>
                </a:ext>
              </a:extLst>
            </p:cNvPr>
            <p:cNvSpPr/>
            <p:nvPr/>
          </p:nvSpPr>
          <p:spPr>
            <a:xfrm>
              <a:off x="4545290" y="711723"/>
              <a:ext cx="3836513" cy="5689076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A3E5584-6417-425B-9AF2-A14D2A5C3814}"/>
                </a:ext>
              </a:extLst>
            </p:cNvPr>
            <p:cNvSpPr txBox="1"/>
            <p:nvPr/>
          </p:nvSpPr>
          <p:spPr>
            <a:xfrm>
              <a:off x="1894985" y="389726"/>
              <a:ext cx="801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Host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0B083BD-6FCF-4634-ABBA-1FCE4BDBF9F5}"/>
                </a:ext>
              </a:extLst>
            </p:cNvPr>
            <p:cNvSpPr txBox="1"/>
            <p:nvPr/>
          </p:nvSpPr>
          <p:spPr>
            <a:xfrm>
              <a:off x="4842627" y="711723"/>
              <a:ext cx="15279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Descriptor Engine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FDEA79B-E0C2-4181-8E23-C37CAE6FEA2E}"/>
                </a:ext>
              </a:extLst>
            </p:cNvPr>
            <p:cNvSpPr txBox="1"/>
            <p:nvPr/>
          </p:nvSpPr>
          <p:spPr>
            <a:xfrm>
              <a:off x="5428269" y="366326"/>
              <a:ext cx="15279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DMA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FA85D08-D054-4067-9DEF-E59B59AD5CCC}"/>
                </a:ext>
              </a:extLst>
            </p:cNvPr>
            <p:cNvSpPr txBox="1"/>
            <p:nvPr/>
          </p:nvSpPr>
          <p:spPr>
            <a:xfrm>
              <a:off x="6714547" y="665068"/>
              <a:ext cx="17690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Completion Engine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837C7AE-63BE-4FF0-BE30-0C10C5ECAC95}"/>
                </a:ext>
              </a:extLst>
            </p:cNvPr>
            <p:cNvSpPr txBox="1"/>
            <p:nvPr/>
          </p:nvSpPr>
          <p:spPr>
            <a:xfrm>
              <a:off x="763179" y="711723"/>
              <a:ext cx="15279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Application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4CC049A-5AED-4BF6-9FEC-13F67C453C89}"/>
                </a:ext>
              </a:extLst>
            </p:cNvPr>
            <p:cNvSpPr txBox="1"/>
            <p:nvPr/>
          </p:nvSpPr>
          <p:spPr>
            <a:xfrm>
              <a:off x="2083324" y="716436"/>
              <a:ext cx="15279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Driver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532E958-D2B2-41D7-B093-ACAA80C76211}"/>
                </a:ext>
              </a:extLst>
            </p:cNvPr>
            <p:cNvCxnSpPr/>
            <p:nvPr/>
          </p:nvCxnSpPr>
          <p:spPr>
            <a:xfrm>
              <a:off x="1527143" y="1081055"/>
              <a:ext cx="0" cy="49049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3C4DAB6-D17C-4CE4-A3D4-6EFE06E939FB}"/>
                </a:ext>
              </a:extLst>
            </p:cNvPr>
            <p:cNvCxnSpPr/>
            <p:nvPr/>
          </p:nvCxnSpPr>
          <p:spPr>
            <a:xfrm>
              <a:off x="2829613" y="1081055"/>
              <a:ext cx="0" cy="49049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D5F3239-210E-457C-BF1F-49A83CC292A0}"/>
                </a:ext>
              </a:extLst>
            </p:cNvPr>
            <p:cNvCxnSpPr/>
            <p:nvPr/>
          </p:nvCxnSpPr>
          <p:spPr>
            <a:xfrm>
              <a:off x="5594022" y="1289253"/>
              <a:ext cx="0" cy="49049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F6A99A7-B476-4ABA-B646-983457A5B9C0}"/>
                </a:ext>
              </a:extLst>
            </p:cNvPr>
            <p:cNvCxnSpPr/>
            <p:nvPr/>
          </p:nvCxnSpPr>
          <p:spPr>
            <a:xfrm>
              <a:off x="7580722" y="1254563"/>
              <a:ext cx="0" cy="49049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A490A95-A7B8-4ADB-A1D1-9AD5779EA3E1}"/>
                </a:ext>
              </a:extLst>
            </p:cNvPr>
            <p:cNvCxnSpPr/>
            <p:nvPr/>
          </p:nvCxnSpPr>
          <p:spPr>
            <a:xfrm>
              <a:off x="9385761" y="1073147"/>
              <a:ext cx="0" cy="49049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055E1F8-4D1B-481F-A299-B313EAB7F7A6}"/>
                </a:ext>
              </a:extLst>
            </p:cNvPr>
            <p:cNvCxnSpPr/>
            <p:nvPr/>
          </p:nvCxnSpPr>
          <p:spPr>
            <a:xfrm>
              <a:off x="1527143" y="1404594"/>
              <a:ext cx="13024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20FBFED-C7DB-440B-B43E-E9B0AD4E3D25}"/>
                </a:ext>
              </a:extLst>
            </p:cNvPr>
            <p:cNvSpPr txBox="1"/>
            <p:nvPr/>
          </p:nvSpPr>
          <p:spPr>
            <a:xfrm>
              <a:off x="1416705" y="1205577"/>
              <a:ext cx="152792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err="1"/>
                <a:t>rte_eth_dev_configure</a:t>
              </a:r>
              <a:r>
                <a:rPr lang="en-US" sz="1000" b="1" dirty="0"/>
                <a:t>()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FEB2709-C568-4B36-9844-86537D42605B}"/>
                </a:ext>
              </a:extLst>
            </p:cNvPr>
            <p:cNvCxnSpPr/>
            <p:nvPr/>
          </p:nvCxnSpPr>
          <p:spPr>
            <a:xfrm>
              <a:off x="1525376" y="2129567"/>
              <a:ext cx="13024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AC7DF4A-7421-4EDD-8508-EFE328225EF8}"/>
                </a:ext>
              </a:extLst>
            </p:cNvPr>
            <p:cNvSpPr txBox="1"/>
            <p:nvPr/>
          </p:nvSpPr>
          <p:spPr>
            <a:xfrm>
              <a:off x="1492660" y="1917472"/>
              <a:ext cx="13745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en-US" sz="1000" b="1" dirty="0" err="1"/>
                <a:t>rte_pmd_qdma_dev_cmptq_setup</a:t>
              </a:r>
              <a:r>
                <a:rPr lang="en-US" sz="1000" b="1" dirty="0"/>
                <a:t>()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EA6F7DC-F208-407F-8624-1FEA5363C283}"/>
                </a:ext>
              </a:extLst>
            </p:cNvPr>
            <p:cNvGrpSpPr/>
            <p:nvPr/>
          </p:nvGrpSpPr>
          <p:grpSpPr>
            <a:xfrm>
              <a:off x="2812460" y="2691687"/>
              <a:ext cx="1710858" cy="400110"/>
              <a:chOff x="2810956" y="2532019"/>
              <a:chExt cx="2754657" cy="233226"/>
            </a:xfrm>
          </p:grpSpPr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3E312CB8-2281-47CD-AD71-02FCB24836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0956" y="2651206"/>
                <a:ext cx="274496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6372C06-BCF7-4F7B-A48B-192AD12E22AC}"/>
                  </a:ext>
                </a:extLst>
              </p:cNvPr>
              <p:cNvSpPr txBox="1"/>
              <p:nvPr/>
            </p:nvSpPr>
            <p:spPr>
              <a:xfrm>
                <a:off x="2984570" y="2532019"/>
                <a:ext cx="2581043" cy="233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/>
                  <a:t>Program the Completion queue context</a:t>
                </a:r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043C057-D0A5-4074-91A0-18333DD7479E}"/>
                </a:ext>
              </a:extLst>
            </p:cNvPr>
            <p:cNvCxnSpPr/>
            <p:nvPr/>
          </p:nvCxnSpPr>
          <p:spPr>
            <a:xfrm>
              <a:off x="1527573" y="3953596"/>
              <a:ext cx="13024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2C36FA3-DA69-4544-B93F-6EE6079071BC}"/>
                </a:ext>
              </a:extLst>
            </p:cNvPr>
            <p:cNvSpPr txBox="1"/>
            <p:nvPr/>
          </p:nvSpPr>
          <p:spPr>
            <a:xfrm>
              <a:off x="1524883" y="3729276"/>
              <a:ext cx="13436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en-US" sz="1000" b="1" dirty="0" err="1"/>
                <a:t>rte_pmd_qdma_mm_cmpt_process</a:t>
              </a:r>
              <a:r>
                <a:rPr lang="en-US" altLang="en-US" sz="1000" b="1" dirty="0"/>
                <a:t> </a:t>
              </a:r>
              <a:r>
                <a:rPr lang="en-US" sz="1000" b="1" dirty="0"/>
                <a:t>()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B13A8D5-A2BC-42A6-9490-0E5FD8A0E4E4}"/>
                </a:ext>
              </a:extLst>
            </p:cNvPr>
            <p:cNvSpPr txBox="1"/>
            <p:nvPr/>
          </p:nvSpPr>
          <p:spPr>
            <a:xfrm>
              <a:off x="1614726" y="4372653"/>
              <a:ext cx="11734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Send Completion data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5FCEA6AE-7DF3-44E3-9739-D161E70684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5376" y="4578444"/>
              <a:ext cx="13024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EC40AE2-CEE3-4086-8974-308BAA68C161}"/>
                </a:ext>
              </a:extLst>
            </p:cNvPr>
            <p:cNvCxnSpPr/>
            <p:nvPr/>
          </p:nvCxnSpPr>
          <p:spPr>
            <a:xfrm>
              <a:off x="1508486" y="5006833"/>
              <a:ext cx="13024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AA6D3E5-76F7-43F8-8B41-2162A6A9449C}"/>
                </a:ext>
              </a:extLst>
            </p:cNvPr>
            <p:cNvSpPr txBox="1"/>
            <p:nvPr/>
          </p:nvSpPr>
          <p:spPr>
            <a:xfrm>
              <a:off x="1539486" y="4786902"/>
              <a:ext cx="1294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sz="1000" b="1" dirty="0" err="1"/>
                <a:t>rte_pmd_qdma_dev_cmptq_stop</a:t>
              </a:r>
              <a:r>
                <a:rPr lang="en-US" sz="1000" b="1" dirty="0"/>
                <a:t>()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B6D689C-354C-488F-86F7-A4E124BA36E5}"/>
                </a:ext>
              </a:extLst>
            </p:cNvPr>
            <p:cNvCxnSpPr>
              <a:cxnSpLocks/>
            </p:cNvCxnSpPr>
            <p:nvPr/>
          </p:nvCxnSpPr>
          <p:spPr>
            <a:xfrm>
              <a:off x="2827846" y="5023688"/>
              <a:ext cx="17174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439253-E1E3-4693-991F-62013C8FBD99}"/>
                </a:ext>
              </a:extLst>
            </p:cNvPr>
            <p:cNvSpPr txBox="1"/>
            <p:nvPr/>
          </p:nvSpPr>
          <p:spPr>
            <a:xfrm>
              <a:off x="2963318" y="4821776"/>
              <a:ext cx="15177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Clear the queue context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2D69F79B-2144-44B0-9424-45040253E4D2}"/>
                </a:ext>
              </a:extLst>
            </p:cNvPr>
            <p:cNvCxnSpPr/>
            <p:nvPr/>
          </p:nvCxnSpPr>
          <p:spPr>
            <a:xfrm>
              <a:off x="1498077" y="5449808"/>
              <a:ext cx="13024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965053D-0723-43F5-94C5-314E688FA964}"/>
                </a:ext>
              </a:extLst>
            </p:cNvPr>
            <p:cNvSpPr txBox="1"/>
            <p:nvPr/>
          </p:nvSpPr>
          <p:spPr>
            <a:xfrm>
              <a:off x="1542329" y="5245835"/>
              <a:ext cx="12766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err="1"/>
                <a:t>rte_eth_dev_close</a:t>
              </a:r>
              <a:r>
                <a:rPr lang="en-US" sz="1000" b="1" dirty="0"/>
                <a:t>()</a:t>
              </a:r>
            </a:p>
          </p:txBody>
        </p:sp>
        <p:sp>
          <p:nvSpPr>
            <p:cNvPr id="22" name="Arrow: Curved Left 21">
              <a:extLst>
                <a:ext uri="{FF2B5EF4-FFF2-40B4-BE49-F238E27FC236}">
                  <a16:creationId xmlns:a16="http://schemas.microsoft.com/office/drawing/2014/main" id="{80829BC3-EBA0-476F-8695-914F367D4BCB}"/>
                </a:ext>
              </a:extLst>
            </p:cNvPr>
            <p:cNvSpPr/>
            <p:nvPr/>
          </p:nvSpPr>
          <p:spPr>
            <a:xfrm>
              <a:off x="2845520" y="5449808"/>
              <a:ext cx="184992" cy="298365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033AB7C-5702-486F-8D0D-7EA5EF5815A2}"/>
                </a:ext>
              </a:extLst>
            </p:cNvPr>
            <p:cNvSpPr txBox="1"/>
            <p:nvPr/>
          </p:nvSpPr>
          <p:spPr>
            <a:xfrm>
              <a:off x="3041174" y="5379610"/>
              <a:ext cx="801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Free Queue Resources 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101163A-CA86-4CE0-A5E8-5021220EBE83}"/>
                </a:ext>
              </a:extLst>
            </p:cNvPr>
            <p:cNvSpPr txBox="1"/>
            <p:nvPr/>
          </p:nvSpPr>
          <p:spPr>
            <a:xfrm>
              <a:off x="2961881" y="1248808"/>
              <a:ext cx="10543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Program FMAP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58D59A7-ACD1-4EAF-899E-762EB60657EE}"/>
                </a:ext>
              </a:extLst>
            </p:cNvPr>
            <p:cNvSpPr txBox="1"/>
            <p:nvPr/>
          </p:nvSpPr>
          <p:spPr>
            <a:xfrm>
              <a:off x="8551398" y="383526"/>
              <a:ext cx="1783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Example Design</a:t>
              </a:r>
            </a:p>
          </p:txBody>
        </p:sp>
        <p:sp>
          <p:nvSpPr>
            <p:cNvPr id="60" name="Arrow: Curved Left 59">
              <a:extLst>
                <a:ext uri="{FF2B5EF4-FFF2-40B4-BE49-F238E27FC236}">
                  <a16:creationId xmlns:a16="http://schemas.microsoft.com/office/drawing/2014/main" id="{1F82D069-81F3-471F-A0C0-F19E4B3A6730}"/>
                </a:ext>
              </a:extLst>
            </p:cNvPr>
            <p:cNvSpPr/>
            <p:nvPr/>
          </p:nvSpPr>
          <p:spPr>
            <a:xfrm>
              <a:off x="2828585" y="2120875"/>
              <a:ext cx="235279" cy="405092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1D681AE-B8B7-4B84-80C7-78514188FDC9}"/>
                </a:ext>
              </a:extLst>
            </p:cNvPr>
            <p:cNvSpPr txBox="1"/>
            <p:nvPr/>
          </p:nvSpPr>
          <p:spPr>
            <a:xfrm>
              <a:off x="3032198" y="2065324"/>
              <a:ext cx="77446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Allocate Queue Resources 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E6C74DDC-B12D-4B03-822A-79F3789473B2}"/>
                </a:ext>
              </a:extLst>
            </p:cNvPr>
            <p:cNvCxnSpPr>
              <a:cxnSpLocks/>
            </p:cNvCxnSpPr>
            <p:nvPr/>
          </p:nvCxnSpPr>
          <p:spPr>
            <a:xfrm>
              <a:off x="2810956" y="1434090"/>
              <a:ext cx="17343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A299083-0B71-44FA-94EB-700EEE3F8EEE}"/>
                </a:ext>
              </a:extLst>
            </p:cNvPr>
            <p:cNvGrpSpPr/>
            <p:nvPr/>
          </p:nvGrpSpPr>
          <p:grpSpPr>
            <a:xfrm>
              <a:off x="1530296" y="2472885"/>
              <a:ext cx="1302470" cy="400110"/>
              <a:chOff x="1530296" y="2326608"/>
              <a:chExt cx="1302470" cy="400110"/>
            </a:xfrm>
          </p:grpSpPr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2B44FF0D-D44C-4E10-B23C-F6E60ED3C2F0}"/>
                  </a:ext>
                </a:extLst>
              </p:cNvPr>
              <p:cNvCxnSpPr/>
              <p:nvPr/>
            </p:nvCxnSpPr>
            <p:spPr>
              <a:xfrm>
                <a:off x="1530296" y="2528981"/>
                <a:ext cx="130247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6C0F11D-3089-4BA3-9847-197F2B051BCD}"/>
                  </a:ext>
                </a:extLst>
              </p:cNvPr>
              <p:cNvSpPr txBox="1"/>
              <p:nvPr/>
            </p:nvSpPr>
            <p:spPr>
              <a:xfrm>
                <a:off x="1561838" y="2326608"/>
                <a:ext cx="126105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en-US" sz="1000" b="1" dirty="0" err="1"/>
                  <a:t>rte_pmd_qdma_dev_cmptq_start</a:t>
                </a:r>
                <a:r>
                  <a:rPr lang="en-US" sz="1000" b="1" dirty="0"/>
                  <a:t>()</a:t>
                </a:r>
              </a:p>
            </p:txBody>
          </p:sp>
        </p:grpSp>
        <p:sp>
          <p:nvSpPr>
            <p:cNvPr id="81" name="Arrow: Curved Left 80">
              <a:extLst>
                <a:ext uri="{FF2B5EF4-FFF2-40B4-BE49-F238E27FC236}">
                  <a16:creationId xmlns:a16="http://schemas.microsoft.com/office/drawing/2014/main" id="{D79CE2DD-D54F-4248-8024-30094CAA2B50}"/>
                </a:ext>
              </a:extLst>
            </p:cNvPr>
            <p:cNvSpPr/>
            <p:nvPr/>
          </p:nvSpPr>
          <p:spPr>
            <a:xfrm>
              <a:off x="2844755" y="3009577"/>
              <a:ext cx="169872" cy="222650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2601148-4B57-453D-8BBF-318E5B2FF667}"/>
                </a:ext>
              </a:extLst>
            </p:cNvPr>
            <p:cNvSpPr txBox="1"/>
            <p:nvPr/>
          </p:nvSpPr>
          <p:spPr>
            <a:xfrm>
              <a:off x="1540328" y="1515142"/>
              <a:ext cx="12451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en-US" sz="1000" b="1" dirty="0" err="1"/>
                <a:t>rte_pmd_qdma_set_queue_mode</a:t>
              </a:r>
              <a:r>
                <a:rPr lang="en-US" sz="1000" b="1" dirty="0"/>
                <a:t>()</a:t>
              </a: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3E9525A2-1967-44E2-9A94-8FD925F00443}"/>
                </a:ext>
              </a:extLst>
            </p:cNvPr>
            <p:cNvCxnSpPr/>
            <p:nvPr/>
          </p:nvCxnSpPr>
          <p:spPr>
            <a:xfrm>
              <a:off x="1541132" y="1715640"/>
              <a:ext cx="13024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Arrow: Curved Left 82">
              <a:extLst>
                <a:ext uri="{FF2B5EF4-FFF2-40B4-BE49-F238E27FC236}">
                  <a16:creationId xmlns:a16="http://schemas.microsoft.com/office/drawing/2014/main" id="{41210A70-2F14-42C4-863E-7BC113DEB4FC}"/>
                </a:ext>
              </a:extLst>
            </p:cNvPr>
            <p:cNvSpPr/>
            <p:nvPr/>
          </p:nvSpPr>
          <p:spPr>
            <a:xfrm>
              <a:off x="2841025" y="1666787"/>
              <a:ext cx="154940" cy="232972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86021F9-9694-49E7-837C-EAFEFB557C58}"/>
                </a:ext>
              </a:extLst>
            </p:cNvPr>
            <p:cNvSpPr txBox="1"/>
            <p:nvPr/>
          </p:nvSpPr>
          <p:spPr>
            <a:xfrm>
              <a:off x="2909003" y="1625147"/>
              <a:ext cx="10543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Set queue in MM mode</a:t>
              </a:r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51EA858A-C9AE-4DCA-8AEB-CAC417D591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41524" y="3672649"/>
              <a:ext cx="47391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A2D41D3-46BB-4B8E-8A3D-2099B2BA3C34}"/>
                </a:ext>
              </a:extLst>
            </p:cNvPr>
            <p:cNvSpPr txBox="1"/>
            <p:nvPr/>
          </p:nvSpPr>
          <p:spPr>
            <a:xfrm>
              <a:off x="3205518" y="3466239"/>
              <a:ext cx="387755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Update  Completion queue PIDX in Completion status descriptor</a:t>
              </a: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FA53E155-A5FE-462C-9D18-1C371154D4B8}"/>
                </a:ext>
              </a:extLst>
            </p:cNvPr>
            <p:cNvCxnSpPr>
              <a:cxnSpLocks/>
            </p:cNvCxnSpPr>
            <p:nvPr/>
          </p:nvCxnSpPr>
          <p:spPr>
            <a:xfrm>
              <a:off x="1535393" y="3342689"/>
              <a:ext cx="7850368" cy="2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A439827-BFC9-4A0F-8510-98BA326D320D}"/>
                </a:ext>
              </a:extLst>
            </p:cNvPr>
            <p:cNvSpPr txBox="1"/>
            <p:nvPr/>
          </p:nvSpPr>
          <p:spPr>
            <a:xfrm>
              <a:off x="3115365" y="3141708"/>
              <a:ext cx="36621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Configure the user logic to generate completions</a:t>
              </a:r>
            </a:p>
          </p:txBody>
        </p:sp>
        <p:sp>
          <p:nvSpPr>
            <p:cNvPr id="89" name="Arrow: Curved Left 88">
              <a:extLst>
                <a:ext uri="{FF2B5EF4-FFF2-40B4-BE49-F238E27FC236}">
                  <a16:creationId xmlns:a16="http://schemas.microsoft.com/office/drawing/2014/main" id="{99C4D56B-A410-4978-80C9-552FBE332DBA}"/>
                </a:ext>
              </a:extLst>
            </p:cNvPr>
            <p:cNvSpPr/>
            <p:nvPr/>
          </p:nvSpPr>
          <p:spPr>
            <a:xfrm>
              <a:off x="2839629" y="3979768"/>
              <a:ext cx="241170" cy="313341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CD15D209-54CC-4A85-A7DF-2C8BDD0B97D2}"/>
                </a:ext>
              </a:extLst>
            </p:cNvPr>
            <p:cNvSpPr txBox="1"/>
            <p:nvPr/>
          </p:nvSpPr>
          <p:spPr>
            <a:xfrm>
              <a:off x="2929473" y="3937034"/>
              <a:ext cx="15177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Process Completion Status descriptor</a:t>
              </a: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34B76F50-4705-495B-BC7C-CCEF902BE4EA}"/>
                </a:ext>
              </a:extLst>
            </p:cNvPr>
            <p:cNvCxnSpPr>
              <a:cxnSpLocks/>
            </p:cNvCxnSpPr>
            <p:nvPr/>
          </p:nvCxnSpPr>
          <p:spPr>
            <a:xfrm>
              <a:off x="2844180" y="4343505"/>
              <a:ext cx="17256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F8D7BF8-D279-4F75-849E-225EB056CA8C}"/>
                </a:ext>
              </a:extLst>
            </p:cNvPr>
            <p:cNvSpPr txBox="1"/>
            <p:nvPr/>
          </p:nvSpPr>
          <p:spPr>
            <a:xfrm>
              <a:off x="2976017" y="4362315"/>
              <a:ext cx="15300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Update CMPT CIDX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4202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BEAC5C-D100-418E-AC63-23ED6EB46129}"/>
              </a:ext>
            </a:extLst>
          </p:cNvPr>
          <p:cNvSpPr/>
          <p:nvPr/>
        </p:nvSpPr>
        <p:spPr>
          <a:xfrm>
            <a:off x="830147" y="711723"/>
            <a:ext cx="3156213" cy="568907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D441625-453B-403B-A071-635CFFDEEB10}"/>
              </a:ext>
            </a:extLst>
          </p:cNvPr>
          <p:cNvSpPr/>
          <p:nvPr/>
        </p:nvSpPr>
        <p:spPr>
          <a:xfrm>
            <a:off x="4545290" y="711723"/>
            <a:ext cx="3836513" cy="5689076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3E5584-6417-425B-9AF2-A14D2A5C3814}"/>
              </a:ext>
            </a:extLst>
          </p:cNvPr>
          <p:cNvSpPr txBox="1"/>
          <p:nvPr/>
        </p:nvSpPr>
        <p:spPr>
          <a:xfrm>
            <a:off x="1894985" y="389726"/>
            <a:ext cx="80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Host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0B083BD-6FCF-4634-ABBA-1FCE4BDBF9F5}"/>
              </a:ext>
            </a:extLst>
          </p:cNvPr>
          <p:cNvSpPr txBox="1"/>
          <p:nvPr/>
        </p:nvSpPr>
        <p:spPr>
          <a:xfrm>
            <a:off x="4842627" y="711723"/>
            <a:ext cx="1527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Descriptor Engine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DEA79B-E0C2-4181-8E23-C37CAE6FEA2E}"/>
              </a:ext>
            </a:extLst>
          </p:cNvPr>
          <p:cNvSpPr txBox="1"/>
          <p:nvPr/>
        </p:nvSpPr>
        <p:spPr>
          <a:xfrm>
            <a:off x="5428269" y="366326"/>
            <a:ext cx="152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DMA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A85D08-D054-4067-9DEF-E59B59AD5CCC}"/>
              </a:ext>
            </a:extLst>
          </p:cNvPr>
          <p:cNvSpPr txBox="1"/>
          <p:nvPr/>
        </p:nvSpPr>
        <p:spPr>
          <a:xfrm>
            <a:off x="6667892" y="711723"/>
            <a:ext cx="1769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H2C </a:t>
            </a:r>
          </a:p>
          <a:p>
            <a:pPr algn="ctr"/>
            <a:r>
              <a:rPr lang="en-US" b="1" dirty="0"/>
              <a:t>MM Engine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37C7AE-63BE-4FF0-BE30-0C10C5ECAC95}"/>
              </a:ext>
            </a:extLst>
          </p:cNvPr>
          <p:cNvSpPr txBox="1"/>
          <p:nvPr/>
        </p:nvSpPr>
        <p:spPr>
          <a:xfrm>
            <a:off x="763179" y="711723"/>
            <a:ext cx="152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Application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CC049A-5AED-4BF6-9FEC-13F67C453C89}"/>
              </a:ext>
            </a:extLst>
          </p:cNvPr>
          <p:cNvSpPr txBox="1"/>
          <p:nvPr/>
        </p:nvSpPr>
        <p:spPr>
          <a:xfrm>
            <a:off x="2083324" y="716436"/>
            <a:ext cx="152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Driver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532E958-D2B2-41D7-B093-ACAA80C76211}"/>
              </a:ext>
            </a:extLst>
          </p:cNvPr>
          <p:cNvCxnSpPr/>
          <p:nvPr/>
        </p:nvCxnSpPr>
        <p:spPr>
          <a:xfrm>
            <a:off x="1527143" y="1081055"/>
            <a:ext cx="0" cy="49049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3C4DAB6-D17C-4CE4-A3D4-6EFE06E939FB}"/>
              </a:ext>
            </a:extLst>
          </p:cNvPr>
          <p:cNvCxnSpPr/>
          <p:nvPr/>
        </p:nvCxnSpPr>
        <p:spPr>
          <a:xfrm>
            <a:off x="2829613" y="1081055"/>
            <a:ext cx="0" cy="49049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D5F3239-210E-457C-BF1F-49A83CC292A0}"/>
              </a:ext>
            </a:extLst>
          </p:cNvPr>
          <p:cNvCxnSpPr/>
          <p:nvPr/>
        </p:nvCxnSpPr>
        <p:spPr>
          <a:xfrm>
            <a:off x="5594022" y="1289253"/>
            <a:ext cx="0" cy="49049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F6A99A7-B476-4ABA-B646-983457A5B9C0}"/>
              </a:ext>
            </a:extLst>
          </p:cNvPr>
          <p:cNvCxnSpPr/>
          <p:nvPr/>
        </p:nvCxnSpPr>
        <p:spPr>
          <a:xfrm>
            <a:off x="7580722" y="1245232"/>
            <a:ext cx="0" cy="49049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055E1F8-4D1B-481F-A299-B313EAB7F7A6}"/>
              </a:ext>
            </a:extLst>
          </p:cNvPr>
          <p:cNvCxnSpPr/>
          <p:nvPr/>
        </p:nvCxnSpPr>
        <p:spPr>
          <a:xfrm>
            <a:off x="1527143" y="1404594"/>
            <a:ext cx="1302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20FBFED-C7DB-440B-B43E-E9B0AD4E3D25}"/>
              </a:ext>
            </a:extLst>
          </p:cNvPr>
          <p:cNvSpPr txBox="1"/>
          <p:nvPr/>
        </p:nvSpPr>
        <p:spPr>
          <a:xfrm>
            <a:off x="1433955" y="1207673"/>
            <a:ext cx="15279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/>
              <a:t>rte_eth_dev_configure</a:t>
            </a:r>
            <a:r>
              <a:rPr lang="en-US" sz="1000" b="1" dirty="0"/>
              <a:t>()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FEB2709-C568-4B36-9844-86537D42605B}"/>
              </a:ext>
            </a:extLst>
          </p:cNvPr>
          <p:cNvCxnSpPr/>
          <p:nvPr/>
        </p:nvCxnSpPr>
        <p:spPr>
          <a:xfrm>
            <a:off x="1525376" y="1963626"/>
            <a:ext cx="1302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AC7DF4A-7421-4EDD-8508-EFE328225EF8}"/>
              </a:ext>
            </a:extLst>
          </p:cNvPr>
          <p:cNvSpPr txBox="1"/>
          <p:nvPr/>
        </p:nvSpPr>
        <p:spPr>
          <a:xfrm>
            <a:off x="1454798" y="1741675"/>
            <a:ext cx="16726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/>
              <a:t>rte_eth_tx_queue_setup</a:t>
            </a:r>
            <a:r>
              <a:rPr lang="en-US" sz="1000" b="1" dirty="0"/>
              <a:t>()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EA6F7DC-F208-407F-8624-1FEA5363C283}"/>
              </a:ext>
            </a:extLst>
          </p:cNvPr>
          <p:cNvGrpSpPr/>
          <p:nvPr/>
        </p:nvGrpSpPr>
        <p:grpSpPr>
          <a:xfrm>
            <a:off x="2840453" y="2574901"/>
            <a:ext cx="1704836" cy="422403"/>
            <a:chOff x="2810956" y="2532019"/>
            <a:chExt cx="2744967" cy="246221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E312CB8-2281-47CD-AD71-02FCB248366A}"/>
                </a:ext>
              </a:extLst>
            </p:cNvPr>
            <p:cNvCxnSpPr>
              <a:cxnSpLocks/>
            </p:cNvCxnSpPr>
            <p:nvPr/>
          </p:nvCxnSpPr>
          <p:spPr>
            <a:xfrm>
              <a:off x="2810956" y="2651206"/>
              <a:ext cx="27449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6372C06-BCF7-4F7B-A48B-192AD12E22AC}"/>
                </a:ext>
              </a:extLst>
            </p:cNvPr>
            <p:cNvSpPr txBox="1"/>
            <p:nvPr/>
          </p:nvSpPr>
          <p:spPr>
            <a:xfrm>
              <a:off x="3345146" y="2532019"/>
              <a:ext cx="1883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Program the queue context</a:t>
              </a:r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043C057-D0A5-4074-91A0-18333DD7479E}"/>
              </a:ext>
            </a:extLst>
          </p:cNvPr>
          <p:cNvCxnSpPr/>
          <p:nvPr/>
        </p:nvCxnSpPr>
        <p:spPr>
          <a:xfrm>
            <a:off x="1527573" y="3329445"/>
            <a:ext cx="1302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2C36FA3-DA69-4544-B93F-6EE6079071BC}"/>
              </a:ext>
            </a:extLst>
          </p:cNvPr>
          <p:cNvSpPr txBox="1"/>
          <p:nvPr/>
        </p:nvSpPr>
        <p:spPr>
          <a:xfrm>
            <a:off x="1618193" y="3113463"/>
            <a:ext cx="12161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/>
              <a:t>rte_eth_tx_burst</a:t>
            </a:r>
            <a:r>
              <a:rPr lang="en-US" sz="1000" b="1" dirty="0"/>
              <a:t>()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CA74A2B-CDDF-47CA-85FF-65A3565A9E1B}"/>
              </a:ext>
            </a:extLst>
          </p:cNvPr>
          <p:cNvCxnSpPr>
            <a:cxnSpLocks/>
          </p:cNvCxnSpPr>
          <p:nvPr/>
        </p:nvCxnSpPr>
        <p:spPr>
          <a:xfrm>
            <a:off x="2837677" y="3309465"/>
            <a:ext cx="27449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B497E69-1D8C-4DBB-AA89-BF35B45D776B}"/>
              </a:ext>
            </a:extLst>
          </p:cNvPr>
          <p:cNvSpPr txBox="1"/>
          <p:nvPr/>
        </p:nvSpPr>
        <p:spPr>
          <a:xfrm>
            <a:off x="2891478" y="3121227"/>
            <a:ext cx="24568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Prepare the descriptors and update PIDX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9117BE8-4254-4D1D-BDA3-CA6ED344576B}"/>
              </a:ext>
            </a:extLst>
          </p:cNvPr>
          <p:cNvCxnSpPr>
            <a:cxnSpLocks/>
          </p:cNvCxnSpPr>
          <p:nvPr/>
        </p:nvCxnSpPr>
        <p:spPr>
          <a:xfrm>
            <a:off x="5583023" y="3467022"/>
            <a:ext cx="19976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4F0EBED-305E-4AFF-B2BB-E146F366C3D6}"/>
              </a:ext>
            </a:extLst>
          </p:cNvPr>
          <p:cNvSpPr txBox="1"/>
          <p:nvPr/>
        </p:nvSpPr>
        <p:spPr>
          <a:xfrm>
            <a:off x="5566800" y="3250297"/>
            <a:ext cx="19666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Fetch and send the Descriptors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28E7354-E6E7-461F-81AC-80AA6B4B6BF5}"/>
              </a:ext>
            </a:extLst>
          </p:cNvPr>
          <p:cNvSpPr txBox="1"/>
          <p:nvPr/>
        </p:nvSpPr>
        <p:spPr>
          <a:xfrm>
            <a:off x="4231836" y="3558542"/>
            <a:ext cx="24360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Read the buffer from Host memory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47F8992-A2AA-4BA8-A947-2C617F492FBD}"/>
              </a:ext>
            </a:extLst>
          </p:cNvPr>
          <p:cNvCxnSpPr>
            <a:cxnSpLocks/>
          </p:cNvCxnSpPr>
          <p:nvPr/>
        </p:nvCxnSpPr>
        <p:spPr>
          <a:xfrm flipH="1">
            <a:off x="3986360" y="4073708"/>
            <a:ext cx="1586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AD1D85B-F2AC-47FD-877D-A7B348749AFF}"/>
              </a:ext>
            </a:extLst>
          </p:cNvPr>
          <p:cNvSpPr txBox="1"/>
          <p:nvPr/>
        </p:nvSpPr>
        <p:spPr>
          <a:xfrm>
            <a:off x="3974782" y="3881194"/>
            <a:ext cx="1364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Update the CIDX in writeback status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B13A8D5-A2BC-42A6-9490-0E5FD8A0E4E4}"/>
              </a:ext>
            </a:extLst>
          </p:cNvPr>
          <p:cNvSpPr txBox="1"/>
          <p:nvPr/>
        </p:nvSpPr>
        <p:spPr>
          <a:xfrm>
            <a:off x="1671340" y="3329129"/>
            <a:ext cx="1029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Send</a:t>
            </a:r>
          </a:p>
          <a:p>
            <a:pPr algn="ctr"/>
            <a:r>
              <a:rPr lang="en-US" sz="1000" b="1" dirty="0"/>
              <a:t> Tx Response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FCEA6AE-7DF3-44E3-9739-D161E706847A}"/>
              </a:ext>
            </a:extLst>
          </p:cNvPr>
          <p:cNvCxnSpPr>
            <a:cxnSpLocks/>
          </p:cNvCxnSpPr>
          <p:nvPr/>
        </p:nvCxnSpPr>
        <p:spPr>
          <a:xfrm flipH="1">
            <a:off x="1531876" y="3516182"/>
            <a:ext cx="1302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EC40AE2-CEE3-4086-8974-308BAA68C161}"/>
              </a:ext>
            </a:extLst>
          </p:cNvPr>
          <p:cNvCxnSpPr/>
          <p:nvPr/>
        </p:nvCxnSpPr>
        <p:spPr>
          <a:xfrm>
            <a:off x="1508486" y="4771374"/>
            <a:ext cx="1302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6AA6D3E5-76F7-43F8-8B41-2162A6A9449C}"/>
              </a:ext>
            </a:extLst>
          </p:cNvPr>
          <p:cNvSpPr txBox="1"/>
          <p:nvPr/>
        </p:nvSpPr>
        <p:spPr>
          <a:xfrm>
            <a:off x="1545625" y="4541731"/>
            <a:ext cx="1302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/>
              <a:t>rte_eth_dev_stop</a:t>
            </a:r>
            <a:r>
              <a:rPr lang="en-US" sz="1000" b="1" dirty="0"/>
              <a:t>()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B6D689C-354C-488F-86F7-A4E124BA36E5}"/>
              </a:ext>
            </a:extLst>
          </p:cNvPr>
          <p:cNvCxnSpPr>
            <a:cxnSpLocks/>
          </p:cNvCxnSpPr>
          <p:nvPr/>
        </p:nvCxnSpPr>
        <p:spPr>
          <a:xfrm>
            <a:off x="2827846" y="4788229"/>
            <a:ext cx="1717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3439253-E1E3-4693-991F-62013C8FBD99}"/>
              </a:ext>
            </a:extLst>
          </p:cNvPr>
          <p:cNvSpPr txBox="1"/>
          <p:nvPr/>
        </p:nvSpPr>
        <p:spPr>
          <a:xfrm>
            <a:off x="2963318" y="4586317"/>
            <a:ext cx="1517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Clear the queue context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D69F79B-2144-44B0-9424-45040253E4D2}"/>
              </a:ext>
            </a:extLst>
          </p:cNvPr>
          <p:cNvCxnSpPr/>
          <p:nvPr/>
        </p:nvCxnSpPr>
        <p:spPr>
          <a:xfrm>
            <a:off x="1498077" y="5307659"/>
            <a:ext cx="1302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965053D-0723-43F5-94C5-314E688FA964}"/>
              </a:ext>
            </a:extLst>
          </p:cNvPr>
          <p:cNvSpPr txBox="1"/>
          <p:nvPr/>
        </p:nvSpPr>
        <p:spPr>
          <a:xfrm>
            <a:off x="1543443" y="5093372"/>
            <a:ext cx="1308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/>
              <a:t>rte_eth_dev_close</a:t>
            </a:r>
            <a:r>
              <a:rPr lang="en-US" sz="1000" b="1" dirty="0"/>
              <a:t>()</a:t>
            </a:r>
          </a:p>
        </p:txBody>
      </p:sp>
      <p:sp>
        <p:nvSpPr>
          <p:cNvPr id="22" name="Arrow: Curved Left 21">
            <a:extLst>
              <a:ext uri="{FF2B5EF4-FFF2-40B4-BE49-F238E27FC236}">
                <a16:creationId xmlns:a16="http://schemas.microsoft.com/office/drawing/2014/main" id="{80829BC3-EBA0-476F-8695-914F367D4BCB}"/>
              </a:ext>
            </a:extLst>
          </p:cNvPr>
          <p:cNvSpPr/>
          <p:nvPr/>
        </p:nvSpPr>
        <p:spPr>
          <a:xfrm>
            <a:off x="2845519" y="5307659"/>
            <a:ext cx="235279" cy="40509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033AB7C-5702-486F-8D0D-7EA5EF5815A2}"/>
              </a:ext>
            </a:extLst>
          </p:cNvPr>
          <p:cNvSpPr txBox="1"/>
          <p:nvPr/>
        </p:nvSpPr>
        <p:spPr>
          <a:xfrm>
            <a:off x="3096706" y="5376864"/>
            <a:ext cx="801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Free Queue Resources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101163A-CA86-4CE0-A5E8-5021220EBE83}"/>
              </a:ext>
            </a:extLst>
          </p:cNvPr>
          <p:cNvSpPr txBox="1"/>
          <p:nvPr/>
        </p:nvSpPr>
        <p:spPr>
          <a:xfrm>
            <a:off x="2961881" y="1248808"/>
            <a:ext cx="1054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Program FMAP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663FC93-D928-42B8-AE0F-D584B3C274ED}"/>
              </a:ext>
            </a:extLst>
          </p:cNvPr>
          <p:cNvSpPr txBox="1"/>
          <p:nvPr/>
        </p:nvSpPr>
        <p:spPr>
          <a:xfrm>
            <a:off x="3986360" y="0"/>
            <a:ext cx="1260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 H2C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E4B7E14-1BF2-400E-A47B-1AC417470CDF}"/>
              </a:ext>
            </a:extLst>
          </p:cNvPr>
          <p:cNvCxnSpPr>
            <a:cxnSpLocks/>
          </p:cNvCxnSpPr>
          <p:nvPr/>
        </p:nvCxnSpPr>
        <p:spPr>
          <a:xfrm flipH="1">
            <a:off x="3986360" y="3735851"/>
            <a:ext cx="3566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Arrow: Curved Left 59">
            <a:extLst>
              <a:ext uri="{FF2B5EF4-FFF2-40B4-BE49-F238E27FC236}">
                <a16:creationId xmlns:a16="http://schemas.microsoft.com/office/drawing/2014/main" id="{1F82D069-81F3-471F-A0C0-F19E4B3A6730}"/>
              </a:ext>
            </a:extLst>
          </p:cNvPr>
          <p:cNvSpPr/>
          <p:nvPr/>
        </p:nvSpPr>
        <p:spPr>
          <a:xfrm>
            <a:off x="2828585" y="1954934"/>
            <a:ext cx="235279" cy="40509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1D681AE-B8B7-4B84-80C7-78514188FDC9}"/>
              </a:ext>
            </a:extLst>
          </p:cNvPr>
          <p:cNvSpPr txBox="1"/>
          <p:nvPr/>
        </p:nvSpPr>
        <p:spPr>
          <a:xfrm>
            <a:off x="3032198" y="1899383"/>
            <a:ext cx="7744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Allocate Queue Resources 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6C74DDC-B12D-4B03-822A-79F3789473B2}"/>
              </a:ext>
            </a:extLst>
          </p:cNvPr>
          <p:cNvCxnSpPr>
            <a:cxnSpLocks/>
          </p:cNvCxnSpPr>
          <p:nvPr/>
        </p:nvCxnSpPr>
        <p:spPr>
          <a:xfrm>
            <a:off x="2810956" y="1434090"/>
            <a:ext cx="1734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DA299083-0B71-44FA-94EB-700EEE3F8EEE}"/>
              </a:ext>
            </a:extLst>
          </p:cNvPr>
          <p:cNvGrpSpPr/>
          <p:nvPr/>
        </p:nvGrpSpPr>
        <p:grpSpPr>
          <a:xfrm>
            <a:off x="1530296" y="2433229"/>
            <a:ext cx="1302470" cy="246221"/>
            <a:chOff x="1530296" y="2305413"/>
            <a:chExt cx="1302470" cy="246221"/>
          </a:xfrm>
        </p:grpSpPr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2B44FF0D-D44C-4E10-B23C-F6E60ED3C2F0}"/>
                </a:ext>
              </a:extLst>
            </p:cNvPr>
            <p:cNvCxnSpPr/>
            <p:nvPr/>
          </p:nvCxnSpPr>
          <p:spPr>
            <a:xfrm>
              <a:off x="1530296" y="2528981"/>
              <a:ext cx="13024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6C0F11D-3089-4BA3-9847-197F2B051BCD}"/>
                </a:ext>
              </a:extLst>
            </p:cNvPr>
            <p:cNvSpPr txBox="1"/>
            <p:nvPr/>
          </p:nvSpPr>
          <p:spPr>
            <a:xfrm>
              <a:off x="1562665" y="2305413"/>
              <a:ext cx="126171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err="1"/>
                <a:t>rte_eth_dev_start</a:t>
              </a:r>
              <a:r>
                <a:rPr lang="en-US" sz="1000" b="1" dirty="0"/>
                <a:t>()</a:t>
              </a:r>
            </a:p>
          </p:txBody>
        </p:sp>
      </p:grpSp>
      <p:sp>
        <p:nvSpPr>
          <p:cNvPr id="73" name="Arrow: Curved Left 72">
            <a:extLst>
              <a:ext uri="{FF2B5EF4-FFF2-40B4-BE49-F238E27FC236}">
                <a16:creationId xmlns:a16="http://schemas.microsoft.com/office/drawing/2014/main" id="{71A90E19-C22B-4991-B348-B620F26FEE8E}"/>
              </a:ext>
            </a:extLst>
          </p:cNvPr>
          <p:cNvSpPr/>
          <p:nvPr/>
        </p:nvSpPr>
        <p:spPr>
          <a:xfrm>
            <a:off x="7609004" y="3714448"/>
            <a:ext cx="235279" cy="40509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666FB51-32A3-4D10-A056-0E7603C19522}"/>
              </a:ext>
            </a:extLst>
          </p:cNvPr>
          <p:cNvSpPr txBox="1"/>
          <p:nvPr/>
        </p:nvSpPr>
        <p:spPr>
          <a:xfrm>
            <a:off x="7788545" y="3739662"/>
            <a:ext cx="774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Buffer </a:t>
            </a:r>
          </a:p>
          <a:p>
            <a:pPr algn="ctr"/>
            <a:r>
              <a:rPr lang="en-US" sz="1000" b="1" dirty="0"/>
              <a:t>the data</a:t>
            </a:r>
          </a:p>
        </p:txBody>
      </p:sp>
    </p:spTree>
    <p:extLst>
      <p:ext uri="{BB962C8B-B14F-4D97-AF65-F5344CB8AC3E}">
        <p14:creationId xmlns:p14="http://schemas.microsoft.com/office/powerpoint/2010/main" val="2841231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BEAC5C-D100-418E-AC63-23ED6EB46129}"/>
              </a:ext>
            </a:extLst>
          </p:cNvPr>
          <p:cNvSpPr/>
          <p:nvPr/>
        </p:nvSpPr>
        <p:spPr>
          <a:xfrm>
            <a:off x="830147" y="711723"/>
            <a:ext cx="3156213" cy="568907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D441625-453B-403B-A071-635CFFDEEB10}"/>
              </a:ext>
            </a:extLst>
          </p:cNvPr>
          <p:cNvSpPr/>
          <p:nvPr/>
        </p:nvSpPr>
        <p:spPr>
          <a:xfrm>
            <a:off x="4545290" y="711723"/>
            <a:ext cx="4701766" cy="5689076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3E5584-6417-425B-9AF2-A14D2A5C3814}"/>
              </a:ext>
            </a:extLst>
          </p:cNvPr>
          <p:cNvSpPr txBox="1"/>
          <p:nvPr/>
        </p:nvSpPr>
        <p:spPr>
          <a:xfrm>
            <a:off x="1894985" y="389726"/>
            <a:ext cx="80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Host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0B083BD-6FCF-4634-ABBA-1FCE4BDBF9F5}"/>
              </a:ext>
            </a:extLst>
          </p:cNvPr>
          <p:cNvSpPr txBox="1"/>
          <p:nvPr/>
        </p:nvSpPr>
        <p:spPr>
          <a:xfrm>
            <a:off x="4343988" y="692856"/>
            <a:ext cx="1527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Descriptor Engine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DEA79B-E0C2-4181-8E23-C37CAE6FEA2E}"/>
              </a:ext>
            </a:extLst>
          </p:cNvPr>
          <p:cNvSpPr txBox="1"/>
          <p:nvPr/>
        </p:nvSpPr>
        <p:spPr>
          <a:xfrm>
            <a:off x="5134465" y="386906"/>
            <a:ext cx="152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DMA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A85D08-D054-4067-9DEF-E59B59AD5CCC}"/>
              </a:ext>
            </a:extLst>
          </p:cNvPr>
          <p:cNvSpPr txBox="1"/>
          <p:nvPr/>
        </p:nvSpPr>
        <p:spPr>
          <a:xfrm>
            <a:off x="5823570" y="701122"/>
            <a:ext cx="1501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C2H </a:t>
            </a:r>
          </a:p>
          <a:p>
            <a:pPr algn="ctr"/>
            <a:r>
              <a:rPr lang="en-US" sz="1600" b="1" dirty="0"/>
              <a:t>Stream Engine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37C7AE-63BE-4FF0-BE30-0C10C5ECAC95}"/>
              </a:ext>
            </a:extLst>
          </p:cNvPr>
          <p:cNvSpPr txBox="1"/>
          <p:nvPr/>
        </p:nvSpPr>
        <p:spPr>
          <a:xfrm>
            <a:off x="763179" y="711723"/>
            <a:ext cx="152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Application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CC049A-5AED-4BF6-9FEC-13F67C453C89}"/>
              </a:ext>
            </a:extLst>
          </p:cNvPr>
          <p:cNvSpPr txBox="1"/>
          <p:nvPr/>
        </p:nvSpPr>
        <p:spPr>
          <a:xfrm>
            <a:off x="2083324" y="716436"/>
            <a:ext cx="152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Driver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532E958-D2B2-41D7-B093-ACAA80C76211}"/>
              </a:ext>
            </a:extLst>
          </p:cNvPr>
          <p:cNvCxnSpPr>
            <a:cxnSpLocks/>
          </p:cNvCxnSpPr>
          <p:nvPr/>
        </p:nvCxnSpPr>
        <p:spPr>
          <a:xfrm flipH="1">
            <a:off x="1508486" y="1081055"/>
            <a:ext cx="18657" cy="51468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3C4DAB6-D17C-4CE4-A3D4-6EFE06E939FB}"/>
              </a:ext>
            </a:extLst>
          </p:cNvPr>
          <p:cNvCxnSpPr>
            <a:cxnSpLocks/>
          </p:cNvCxnSpPr>
          <p:nvPr/>
        </p:nvCxnSpPr>
        <p:spPr>
          <a:xfrm flipH="1">
            <a:off x="2810956" y="1081055"/>
            <a:ext cx="18657" cy="52142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D5F3239-210E-457C-BF1F-49A83CC292A0}"/>
              </a:ext>
            </a:extLst>
          </p:cNvPr>
          <p:cNvCxnSpPr/>
          <p:nvPr/>
        </p:nvCxnSpPr>
        <p:spPr>
          <a:xfrm>
            <a:off x="5015846" y="1288908"/>
            <a:ext cx="0" cy="49049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F6A99A7-B476-4ABA-B646-983457A5B9C0}"/>
              </a:ext>
            </a:extLst>
          </p:cNvPr>
          <p:cNvCxnSpPr/>
          <p:nvPr/>
        </p:nvCxnSpPr>
        <p:spPr>
          <a:xfrm>
            <a:off x="6569108" y="1288908"/>
            <a:ext cx="0" cy="49049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055E1F8-4D1B-481F-A299-B313EAB7F7A6}"/>
              </a:ext>
            </a:extLst>
          </p:cNvPr>
          <p:cNvCxnSpPr/>
          <p:nvPr/>
        </p:nvCxnSpPr>
        <p:spPr>
          <a:xfrm>
            <a:off x="1525376" y="1329760"/>
            <a:ext cx="1302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20FBFED-C7DB-440B-B43E-E9B0AD4E3D25}"/>
              </a:ext>
            </a:extLst>
          </p:cNvPr>
          <p:cNvSpPr txBox="1"/>
          <p:nvPr/>
        </p:nvSpPr>
        <p:spPr>
          <a:xfrm>
            <a:off x="1407802" y="1123238"/>
            <a:ext cx="1583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/>
              <a:t>rte_eth_dev_configure</a:t>
            </a:r>
            <a:r>
              <a:rPr lang="en-US" sz="1000" b="1" dirty="0"/>
              <a:t>()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FEB2709-C568-4B36-9844-86537D42605B}"/>
              </a:ext>
            </a:extLst>
          </p:cNvPr>
          <p:cNvCxnSpPr/>
          <p:nvPr/>
        </p:nvCxnSpPr>
        <p:spPr>
          <a:xfrm>
            <a:off x="1543050" y="1719863"/>
            <a:ext cx="1302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E312CB8-2281-47CD-AD71-02FCB248366A}"/>
              </a:ext>
            </a:extLst>
          </p:cNvPr>
          <p:cNvCxnSpPr>
            <a:cxnSpLocks/>
          </p:cNvCxnSpPr>
          <p:nvPr/>
        </p:nvCxnSpPr>
        <p:spPr>
          <a:xfrm>
            <a:off x="2827846" y="2363194"/>
            <a:ext cx="17174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6372C06-BCF7-4F7B-A48B-192AD12E22AC}"/>
              </a:ext>
            </a:extLst>
          </p:cNvPr>
          <p:cNvSpPr txBox="1"/>
          <p:nvPr/>
        </p:nvSpPr>
        <p:spPr>
          <a:xfrm>
            <a:off x="2954548" y="2172975"/>
            <a:ext cx="16930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Program the queue context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043C057-D0A5-4074-91A0-18333DD7479E}"/>
              </a:ext>
            </a:extLst>
          </p:cNvPr>
          <p:cNvCxnSpPr/>
          <p:nvPr/>
        </p:nvCxnSpPr>
        <p:spPr>
          <a:xfrm>
            <a:off x="1517126" y="4072770"/>
            <a:ext cx="1302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2C36FA3-DA69-4544-B93F-6EE6079071BC}"/>
              </a:ext>
            </a:extLst>
          </p:cNvPr>
          <p:cNvSpPr txBox="1"/>
          <p:nvPr/>
        </p:nvSpPr>
        <p:spPr>
          <a:xfrm>
            <a:off x="1549794" y="3869269"/>
            <a:ext cx="12161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/>
              <a:t>rte_eth_rx_burst</a:t>
            </a:r>
            <a:r>
              <a:rPr lang="en-US" sz="1000" b="1" dirty="0"/>
              <a:t>()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CA74A2B-CDDF-47CA-85FF-65A3565A9E1B}"/>
              </a:ext>
            </a:extLst>
          </p:cNvPr>
          <p:cNvCxnSpPr>
            <a:cxnSpLocks/>
          </p:cNvCxnSpPr>
          <p:nvPr/>
        </p:nvCxnSpPr>
        <p:spPr>
          <a:xfrm>
            <a:off x="2819596" y="2586744"/>
            <a:ext cx="1725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B497E69-1D8C-4DBB-AA89-BF35B45D776B}"/>
              </a:ext>
            </a:extLst>
          </p:cNvPr>
          <p:cNvSpPr txBox="1"/>
          <p:nvPr/>
        </p:nvSpPr>
        <p:spPr>
          <a:xfrm>
            <a:off x="2923440" y="2370275"/>
            <a:ext cx="1530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Prepare the descriptors and update PIDX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9117BE8-4254-4D1D-BDA3-CA6ED344576B}"/>
              </a:ext>
            </a:extLst>
          </p:cNvPr>
          <p:cNvCxnSpPr>
            <a:cxnSpLocks/>
          </p:cNvCxnSpPr>
          <p:nvPr/>
        </p:nvCxnSpPr>
        <p:spPr>
          <a:xfrm>
            <a:off x="4997386" y="3435812"/>
            <a:ext cx="15717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4F0EBED-305E-4AFF-B2BB-E146F366C3D6}"/>
              </a:ext>
            </a:extLst>
          </p:cNvPr>
          <p:cNvSpPr txBox="1"/>
          <p:nvPr/>
        </p:nvSpPr>
        <p:spPr>
          <a:xfrm>
            <a:off x="4921968" y="3230036"/>
            <a:ext cx="18555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Fetch and send the Descriptors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47F8992-A2AA-4BA8-A947-2C617F492FBD}"/>
              </a:ext>
            </a:extLst>
          </p:cNvPr>
          <p:cNvCxnSpPr>
            <a:cxnSpLocks/>
          </p:cNvCxnSpPr>
          <p:nvPr/>
        </p:nvCxnSpPr>
        <p:spPr>
          <a:xfrm flipH="1">
            <a:off x="2841523" y="3951665"/>
            <a:ext cx="5457957" cy="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AD1D85B-F2AC-47FD-877D-A7B348749AFF}"/>
              </a:ext>
            </a:extLst>
          </p:cNvPr>
          <p:cNvSpPr txBox="1"/>
          <p:nvPr/>
        </p:nvSpPr>
        <p:spPr>
          <a:xfrm>
            <a:off x="3205518" y="3746159"/>
            <a:ext cx="38775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Update  Completion queue PIDX in Completion status descriptor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B13A8D5-A2BC-42A6-9490-0E5FD8A0E4E4}"/>
              </a:ext>
            </a:extLst>
          </p:cNvPr>
          <p:cNvSpPr txBox="1"/>
          <p:nvPr/>
        </p:nvSpPr>
        <p:spPr>
          <a:xfrm>
            <a:off x="1436183" y="5079410"/>
            <a:ext cx="144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Send received packets to application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FCEA6AE-7DF3-44E3-9739-D161E706847A}"/>
              </a:ext>
            </a:extLst>
          </p:cNvPr>
          <p:cNvCxnSpPr>
            <a:cxnSpLocks/>
          </p:cNvCxnSpPr>
          <p:nvPr/>
        </p:nvCxnSpPr>
        <p:spPr>
          <a:xfrm flipH="1">
            <a:off x="1491598" y="5293984"/>
            <a:ext cx="1302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EC40AE2-CEE3-4086-8974-308BAA68C161}"/>
              </a:ext>
            </a:extLst>
          </p:cNvPr>
          <p:cNvCxnSpPr/>
          <p:nvPr/>
        </p:nvCxnSpPr>
        <p:spPr>
          <a:xfrm>
            <a:off x="1508486" y="5653542"/>
            <a:ext cx="1302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6AA6D3E5-76F7-43F8-8B41-2162A6A9449C}"/>
              </a:ext>
            </a:extLst>
          </p:cNvPr>
          <p:cNvSpPr txBox="1"/>
          <p:nvPr/>
        </p:nvSpPr>
        <p:spPr>
          <a:xfrm>
            <a:off x="1565639" y="5451314"/>
            <a:ext cx="12294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/>
              <a:t>rte_eth_dev_stop</a:t>
            </a:r>
            <a:r>
              <a:rPr lang="en-US" sz="1000" b="1" dirty="0"/>
              <a:t>()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B6D689C-354C-488F-86F7-A4E124BA36E5}"/>
              </a:ext>
            </a:extLst>
          </p:cNvPr>
          <p:cNvCxnSpPr>
            <a:cxnSpLocks/>
          </p:cNvCxnSpPr>
          <p:nvPr/>
        </p:nvCxnSpPr>
        <p:spPr>
          <a:xfrm>
            <a:off x="2798350" y="5690061"/>
            <a:ext cx="218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3439253-E1E3-4693-991F-62013C8FBD99}"/>
              </a:ext>
            </a:extLst>
          </p:cNvPr>
          <p:cNvSpPr txBox="1"/>
          <p:nvPr/>
        </p:nvSpPr>
        <p:spPr>
          <a:xfrm>
            <a:off x="3376822" y="5476844"/>
            <a:ext cx="1517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Clear the queue context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D69F79B-2144-44B0-9424-45040253E4D2}"/>
              </a:ext>
            </a:extLst>
          </p:cNvPr>
          <p:cNvCxnSpPr/>
          <p:nvPr/>
        </p:nvCxnSpPr>
        <p:spPr>
          <a:xfrm>
            <a:off x="1498077" y="5904688"/>
            <a:ext cx="1302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965053D-0723-43F5-94C5-314E688FA964}"/>
              </a:ext>
            </a:extLst>
          </p:cNvPr>
          <p:cNvSpPr txBox="1"/>
          <p:nvPr/>
        </p:nvSpPr>
        <p:spPr>
          <a:xfrm>
            <a:off x="1525376" y="5713931"/>
            <a:ext cx="1262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/>
              <a:t>rte_eth_dev_close</a:t>
            </a:r>
            <a:r>
              <a:rPr lang="en-US" sz="1000" b="1" dirty="0"/>
              <a:t>()</a:t>
            </a:r>
          </a:p>
        </p:txBody>
      </p:sp>
      <p:sp>
        <p:nvSpPr>
          <p:cNvPr id="22" name="Arrow: Curved Left 21">
            <a:extLst>
              <a:ext uri="{FF2B5EF4-FFF2-40B4-BE49-F238E27FC236}">
                <a16:creationId xmlns:a16="http://schemas.microsoft.com/office/drawing/2014/main" id="{80829BC3-EBA0-476F-8695-914F367D4BCB}"/>
              </a:ext>
            </a:extLst>
          </p:cNvPr>
          <p:cNvSpPr/>
          <p:nvPr/>
        </p:nvSpPr>
        <p:spPr>
          <a:xfrm>
            <a:off x="2836202" y="5904688"/>
            <a:ext cx="215100" cy="28824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033AB7C-5702-486F-8D0D-7EA5EF5815A2}"/>
              </a:ext>
            </a:extLst>
          </p:cNvPr>
          <p:cNvSpPr txBox="1"/>
          <p:nvPr/>
        </p:nvSpPr>
        <p:spPr>
          <a:xfrm>
            <a:off x="3086898" y="5857356"/>
            <a:ext cx="801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Free Queue Resources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101163A-CA86-4CE0-A5E8-5021220EBE83}"/>
              </a:ext>
            </a:extLst>
          </p:cNvPr>
          <p:cNvSpPr txBox="1"/>
          <p:nvPr/>
        </p:nvSpPr>
        <p:spPr>
          <a:xfrm>
            <a:off x="2936538" y="1636387"/>
            <a:ext cx="1206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Allocate Queue Resources </a:t>
            </a:r>
          </a:p>
        </p:txBody>
      </p:sp>
      <p:sp>
        <p:nvSpPr>
          <p:cNvPr id="75" name="Arrow: Curved Left 74">
            <a:extLst>
              <a:ext uri="{FF2B5EF4-FFF2-40B4-BE49-F238E27FC236}">
                <a16:creationId xmlns:a16="http://schemas.microsoft.com/office/drawing/2014/main" id="{C5457D8C-5931-46B4-AE71-9C8DC20654E7}"/>
              </a:ext>
            </a:extLst>
          </p:cNvPr>
          <p:cNvSpPr/>
          <p:nvPr/>
        </p:nvSpPr>
        <p:spPr>
          <a:xfrm>
            <a:off x="2839629" y="4063747"/>
            <a:ext cx="241170" cy="31334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9D22CA-C403-4BCD-9C89-B72F6F4F20A6}"/>
              </a:ext>
            </a:extLst>
          </p:cNvPr>
          <p:cNvSpPr txBox="1"/>
          <p:nvPr/>
        </p:nvSpPr>
        <p:spPr>
          <a:xfrm>
            <a:off x="2929473" y="4021013"/>
            <a:ext cx="1517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Process Completion Status descriptor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C1A6E5C-C1AC-48D6-A7C2-22780172ED71}"/>
              </a:ext>
            </a:extLst>
          </p:cNvPr>
          <p:cNvSpPr txBox="1"/>
          <p:nvPr/>
        </p:nvSpPr>
        <p:spPr>
          <a:xfrm>
            <a:off x="3755352" y="-30814"/>
            <a:ext cx="1260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 C2H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6C6C76A-0B1D-4BE0-B918-4E0F0DBE31EF}"/>
              </a:ext>
            </a:extLst>
          </p:cNvPr>
          <p:cNvSpPr/>
          <p:nvPr/>
        </p:nvSpPr>
        <p:spPr>
          <a:xfrm>
            <a:off x="9478064" y="711723"/>
            <a:ext cx="1617089" cy="5689076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FCC8B73-5DFE-4572-BE6B-A062E38D425A}"/>
              </a:ext>
            </a:extLst>
          </p:cNvPr>
          <p:cNvSpPr txBox="1"/>
          <p:nvPr/>
        </p:nvSpPr>
        <p:spPr>
          <a:xfrm>
            <a:off x="9405401" y="387313"/>
            <a:ext cx="1698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Example Design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8CD11C5-E717-4761-BEC1-401096892679}"/>
              </a:ext>
            </a:extLst>
          </p:cNvPr>
          <p:cNvCxnSpPr>
            <a:cxnSpLocks/>
            <a:stCxn id="89" idx="2"/>
          </p:cNvCxnSpPr>
          <p:nvPr/>
        </p:nvCxnSpPr>
        <p:spPr>
          <a:xfrm>
            <a:off x="10252039" y="1296178"/>
            <a:ext cx="2363" cy="49317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518B814-B026-4A4D-9BE2-BD4DE8876C80}"/>
              </a:ext>
            </a:extLst>
          </p:cNvPr>
          <p:cNvCxnSpPr>
            <a:cxnSpLocks/>
          </p:cNvCxnSpPr>
          <p:nvPr/>
        </p:nvCxnSpPr>
        <p:spPr>
          <a:xfrm flipV="1">
            <a:off x="1535393" y="2913277"/>
            <a:ext cx="8708396" cy="18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BBB2CCC-4E92-4206-9DF1-E5CC47AE3D60}"/>
              </a:ext>
            </a:extLst>
          </p:cNvPr>
          <p:cNvSpPr txBox="1"/>
          <p:nvPr/>
        </p:nvSpPr>
        <p:spPr>
          <a:xfrm>
            <a:off x="3115365" y="2731158"/>
            <a:ext cx="36621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Configure the hw_qid, num_packets and pkt_size in user BAR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DFE474F-5604-4E19-87FC-49BE739F2654}"/>
              </a:ext>
            </a:extLst>
          </p:cNvPr>
          <p:cNvCxnSpPr>
            <a:cxnSpLocks/>
          </p:cNvCxnSpPr>
          <p:nvPr/>
        </p:nvCxnSpPr>
        <p:spPr>
          <a:xfrm flipV="1">
            <a:off x="1517814" y="3162945"/>
            <a:ext cx="8725975" cy="44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395E6F39-82ED-4702-BF54-AC3B2D65979B}"/>
              </a:ext>
            </a:extLst>
          </p:cNvPr>
          <p:cNvSpPr txBox="1"/>
          <p:nvPr/>
        </p:nvSpPr>
        <p:spPr>
          <a:xfrm>
            <a:off x="3273312" y="2999947"/>
            <a:ext cx="16344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Start the packet generator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7798AD0-2117-438B-90CF-016E2779B5A6}"/>
              </a:ext>
            </a:extLst>
          </p:cNvPr>
          <p:cNvSpPr txBox="1"/>
          <p:nvPr/>
        </p:nvSpPr>
        <p:spPr>
          <a:xfrm>
            <a:off x="7557680" y="735197"/>
            <a:ext cx="1501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C2H </a:t>
            </a:r>
          </a:p>
          <a:p>
            <a:pPr algn="ctr"/>
            <a:r>
              <a:rPr lang="en-US" sz="1600" b="1" dirty="0"/>
              <a:t>Cmpl Engine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C79BB66-E4D9-409A-B6CE-DF169B405D78}"/>
              </a:ext>
            </a:extLst>
          </p:cNvPr>
          <p:cNvCxnSpPr/>
          <p:nvPr/>
        </p:nvCxnSpPr>
        <p:spPr>
          <a:xfrm>
            <a:off x="8303218" y="1322983"/>
            <a:ext cx="0" cy="49049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7F871A9-22F9-4281-8FEB-71C83D089633}"/>
              </a:ext>
            </a:extLst>
          </p:cNvPr>
          <p:cNvCxnSpPr>
            <a:cxnSpLocks/>
          </p:cNvCxnSpPr>
          <p:nvPr/>
        </p:nvCxnSpPr>
        <p:spPr>
          <a:xfrm flipH="1">
            <a:off x="3986360" y="3716915"/>
            <a:ext cx="25827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6C16E05-2571-400F-BFCA-18B33D5B60DB}"/>
              </a:ext>
            </a:extLst>
          </p:cNvPr>
          <p:cNvSpPr txBox="1"/>
          <p:nvPr/>
        </p:nvSpPr>
        <p:spPr>
          <a:xfrm>
            <a:off x="4098370" y="3484529"/>
            <a:ext cx="2350167" cy="244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Fill the c2h queue with the received data</a:t>
            </a:r>
          </a:p>
        </p:txBody>
      </p:sp>
      <p:sp>
        <p:nvSpPr>
          <p:cNvPr id="84" name="Arrow: Curved Left 83">
            <a:extLst>
              <a:ext uri="{FF2B5EF4-FFF2-40B4-BE49-F238E27FC236}">
                <a16:creationId xmlns:a16="http://schemas.microsoft.com/office/drawing/2014/main" id="{E24C4824-425A-4D34-91E5-E6FD4FE783F0}"/>
              </a:ext>
            </a:extLst>
          </p:cNvPr>
          <p:cNvSpPr/>
          <p:nvPr/>
        </p:nvSpPr>
        <p:spPr>
          <a:xfrm>
            <a:off x="2869819" y="1708455"/>
            <a:ext cx="201577" cy="29055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DF0B280-EF48-41BA-8631-3C9188FD77D6}"/>
              </a:ext>
            </a:extLst>
          </p:cNvPr>
          <p:cNvSpPr txBox="1"/>
          <p:nvPr/>
        </p:nvSpPr>
        <p:spPr>
          <a:xfrm>
            <a:off x="3023800" y="1170036"/>
            <a:ext cx="1054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Program FMAP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AE64538-607A-4319-9D2C-46A8822384C2}"/>
              </a:ext>
            </a:extLst>
          </p:cNvPr>
          <p:cNvCxnSpPr>
            <a:cxnSpLocks/>
          </p:cNvCxnSpPr>
          <p:nvPr/>
        </p:nvCxnSpPr>
        <p:spPr>
          <a:xfrm>
            <a:off x="2802932" y="1364990"/>
            <a:ext cx="1734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133789B-5CD3-4E57-8E01-EC66552D3ACB}"/>
              </a:ext>
            </a:extLst>
          </p:cNvPr>
          <p:cNvSpPr txBox="1"/>
          <p:nvPr/>
        </p:nvSpPr>
        <p:spPr>
          <a:xfrm>
            <a:off x="1460505" y="1515629"/>
            <a:ext cx="15984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/>
              <a:t>rte_eth_rx_queue_setup</a:t>
            </a:r>
            <a:r>
              <a:rPr lang="en-US" sz="1000" b="1" dirty="0"/>
              <a:t>()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18E5CB6-23B7-4A8A-9391-43364BBAE630}"/>
              </a:ext>
            </a:extLst>
          </p:cNvPr>
          <p:cNvGrpSpPr/>
          <p:nvPr/>
        </p:nvGrpSpPr>
        <p:grpSpPr>
          <a:xfrm>
            <a:off x="1530296" y="2012995"/>
            <a:ext cx="1333083" cy="246221"/>
            <a:chOff x="1530296" y="2317796"/>
            <a:chExt cx="1333083" cy="246221"/>
          </a:xfrm>
        </p:grpSpPr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47D5C472-3531-4C6C-A5A4-E747DFD832AF}"/>
                </a:ext>
              </a:extLst>
            </p:cNvPr>
            <p:cNvCxnSpPr/>
            <p:nvPr/>
          </p:nvCxnSpPr>
          <p:spPr>
            <a:xfrm>
              <a:off x="1530296" y="2528981"/>
              <a:ext cx="13024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FCE99DD-93C1-4BFB-AA9A-C449F7AE4001}"/>
                </a:ext>
              </a:extLst>
            </p:cNvPr>
            <p:cNvSpPr txBox="1"/>
            <p:nvPr/>
          </p:nvSpPr>
          <p:spPr>
            <a:xfrm>
              <a:off x="1600657" y="2317796"/>
              <a:ext cx="12627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err="1"/>
                <a:t>rte_eth_dev_start</a:t>
              </a:r>
              <a:r>
                <a:rPr lang="en-US" sz="1000" b="1" dirty="0"/>
                <a:t>()</a:t>
              </a:r>
            </a:p>
          </p:txBody>
        </p:sp>
      </p:grp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EEFCD53-24BD-4CDD-AFEE-8B459E079381}"/>
              </a:ext>
            </a:extLst>
          </p:cNvPr>
          <p:cNvCxnSpPr>
            <a:cxnSpLocks/>
          </p:cNvCxnSpPr>
          <p:nvPr/>
        </p:nvCxnSpPr>
        <p:spPr>
          <a:xfrm>
            <a:off x="2844180" y="4558118"/>
            <a:ext cx="1725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FE03E6D-20AB-45D6-B9E5-C9935042F390}"/>
              </a:ext>
            </a:extLst>
          </p:cNvPr>
          <p:cNvSpPr txBox="1"/>
          <p:nvPr/>
        </p:nvSpPr>
        <p:spPr>
          <a:xfrm>
            <a:off x="2948024" y="4380977"/>
            <a:ext cx="15300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Update CMPT CIDX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4A6BD33-401E-4E06-87CC-7C10B687D5F0}"/>
              </a:ext>
            </a:extLst>
          </p:cNvPr>
          <p:cNvSpPr txBox="1"/>
          <p:nvPr/>
        </p:nvSpPr>
        <p:spPr>
          <a:xfrm>
            <a:off x="9501261" y="711403"/>
            <a:ext cx="1501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Packet Generator</a:t>
            </a:r>
          </a:p>
        </p:txBody>
      </p:sp>
      <p:sp>
        <p:nvSpPr>
          <p:cNvPr id="90" name="Arrow: Curved Left 89">
            <a:extLst>
              <a:ext uri="{FF2B5EF4-FFF2-40B4-BE49-F238E27FC236}">
                <a16:creationId xmlns:a16="http://schemas.microsoft.com/office/drawing/2014/main" id="{6A71C610-7054-4CA3-BB29-4066C7314287}"/>
              </a:ext>
            </a:extLst>
          </p:cNvPr>
          <p:cNvSpPr/>
          <p:nvPr/>
        </p:nvSpPr>
        <p:spPr>
          <a:xfrm>
            <a:off x="2824882" y="4658599"/>
            <a:ext cx="241170" cy="31334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781CBFE-9FF1-4B93-9CFB-EA18B6B2FD47}"/>
              </a:ext>
            </a:extLst>
          </p:cNvPr>
          <p:cNvSpPr txBox="1"/>
          <p:nvPr/>
        </p:nvSpPr>
        <p:spPr>
          <a:xfrm>
            <a:off x="2914725" y="4615865"/>
            <a:ext cx="2219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Process C2H ring</a:t>
            </a:r>
          </a:p>
          <a:p>
            <a:pPr algn="ctr"/>
            <a:r>
              <a:rPr lang="en-US" sz="1000" b="1" dirty="0"/>
              <a:t>Add new buffers to C2H descriptors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D803DDC-D958-4821-88CB-BB257B0BD8B3}"/>
              </a:ext>
            </a:extLst>
          </p:cNvPr>
          <p:cNvCxnSpPr>
            <a:cxnSpLocks/>
          </p:cNvCxnSpPr>
          <p:nvPr/>
        </p:nvCxnSpPr>
        <p:spPr>
          <a:xfrm>
            <a:off x="2809764" y="5152969"/>
            <a:ext cx="1725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CC8E0605-D861-4CF0-A7DB-6D61EEE7799A}"/>
              </a:ext>
            </a:extLst>
          </p:cNvPr>
          <p:cNvSpPr txBox="1"/>
          <p:nvPr/>
        </p:nvSpPr>
        <p:spPr>
          <a:xfrm>
            <a:off x="3031592" y="4965996"/>
            <a:ext cx="15300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Update C2H PIDX</a:t>
            </a:r>
          </a:p>
        </p:txBody>
      </p:sp>
    </p:spTree>
    <p:extLst>
      <p:ext uri="{BB962C8B-B14F-4D97-AF65-F5344CB8AC3E}">
        <p14:creationId xmlns:p14="http://schemas.microsoft.com/office/powerpoint/2010/main" val="3192908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DD71C3B-E88C-4E37-BBC5-AB29E3D469A5}"/>
              </a:ext>
            </a:extLst>
          </p:cNvPr>
          <p:cNvGrpSpPr/>
          <p:nvPr/>
        </p:nvGrpSpPr>
        <p:grpSpPr>
          <a:xfrm>
            <a:off x="2910188" y="2273443"/>
            <a:ext cx="5583363" cy="3366476"/>
            <a:chOff x="2910188" y="2273443"/>
            <a:chExt cx="5583363" cy="336647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C9F97D2-0B3A-4D00-A535-C00631366F80}"/>
                </a:ext>
              </a:extLst>
            </p:cNvPr>
            <p:cNvGrpSpPr/>
            <p:nvPr/>
          </p:nvGrpSpPr>
          <p:grpSpPr>
            <a:xfrm>
              <a:off x="2910188" y="2273443"/>
              <a:ext cx="5583363" cy="3118782"/>
              <a:chOff x="2910188" y="2273443"/>
              <a:chExt cx="5583363" cy="3118782"/>
            </a:xfrm>
          </p:grpSpPr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A4A50ABD-192B-4C2B-9B20-FC690FECF7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21614" y="4223208"/>
                <a:ext cx="5571937" cy="18761"/>
              </a:xfrm>
              <a:prstGeom prst="line">
                <a:avLst/>
              </a:prstGeom>
              <a:ln w="28575">
                <a:prstDash val="dashDot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CEAD09E3-128D-4710-B47F-14C316F47589}"/>
                  </a:ext>
                </a:extLst>
              </p:cNvPr>
              <p:cNvSpPr txBox="1"/>
              <p:nvPr/>
            </p:nvSpPr>
            <p:spPr>
              <a:xfrm>
                <a:off x="2921614" y="4300992"/>
                <a:ext cx="11736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Hardware</a:t>
                </a:r>
              </a:p>
            </p:txBody>
          </p: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548A88F8-60B1-4AAB-8327-7D568B06F92B}"/>
                  </a:ext>
                </a:extLst>
              </p:cNvPr>
              <p:cNvSpPr txBox="1"/>
              <p:nvPr/>
            </p:nvSpPr>
            <p:spPr>
              <a:xfrm>
                <a:off x="2910188" y="3930870"/>
                <a:ext cx="1540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User/Kernel</a:t>
                </a: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9A86A46C-9F1E-4FFD-A40C-B7F8D44663B7}"/>
                  </a:ext>
                </a:extLst>
              </p:cNvPr>
              <p:cNvGrpSpPr/>
              <p:nvPr/>
            </p:nvGrpSpPr>
            <p:grpSpPr>
              <a:xfrm>
                <a:off x="4943276" y="4529172"/>
                <a:ext cx="2978870" cy="863053"/>
                <a:chOff x="6504495" y="4543720"/>
                <a:chExt cx="2978870" cy="1638641"/>
              </a:xfrm>
            </p:grpSpPr>
            <p:sp>
              <p:nvSpPr>
                <p:cNvPr id="201" name="Rectangle 200">
                  <a:extLst>
                    <a:ext uri="{FF2B5EF4-FFF2-40B4-BE49-F238E27FC236}">
                      <a16:creationId xmlns:a16="http://schemas.microsoft.com/office/drawing/2014/main" id="{14DBDBE7-6139-43C4-98CF-A7090CB4849C}"/>
                    </a:ext>
                  </a:extLst>
                </p:cNvPr>
                <p:cNvSpPr/>
                <p:nvPr/>
              </p:nvSpPr>
              <p:spPr>
                <a:xfrm>
                  <a:off x="6504495" y="4543720"/>
                  <a:ext cx="2978870" cy="1638641"/>
                </a:xfrm>
                <a:prstGeom prst="rect">
                  <a:avLst/>
                </a:prstGeom>
                <a:solidFill>
                  <a:schemeClr val="bg1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</a:rPr>
                    <a:t>Device A on Bus 1</a:t>
                  </a:r>
                </a:p>
              </p:txBody>
            </p:sp>
            <p:sp>
              <p:nvSpPr>
                <p:cNvPr id="203" name="Rectangle: Rounded Corners 202">
                  <a:extLst>
                    <a:ext uri="{FF2B5EF4-FFF2-40B4-BE49-F238E27FC236}">
                      <a16:creationId xmlns:a16="http://schemas.microsoft.com/office/drawing/2014/main" id="{F3BE233E-9D30-4AFB-9BBF-9823872A03D1}"/>
                    </a:ext>
                  </a:extLst>
                </p:cNvPr>
                <p:cNvSpPr/>
                <p:nvPr/>
              </p:nvSpPr>
              <p:spPr>
                <a:xfrm>
                  <a:off x="6636549" y="5099791"/>
                  <a:ext cx="560894" cy="41708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func1</a:t>
                  </a:r>
                </a:p>
              </p:txBody>
            </p:sp>
            <p:sp>
              <p:nvSpPr>
                <p:cNvPr id="204" name="Rectangle: Rounded Corners 203">
                  <a:extLst>
                    <a:ext uri="{FF2B5EF4-FFF2-40B4-BE49-F238E27FC236}">
                      <a16:creationId xmlns:a16="http://schemas.microsoft.com/office/drawing/2014/main" id="{2F3BD830-E95D-4121-A965-7B330FCB384F}"/>
                    </a:ext>
                  </a:extLst>
                </p:cNvPr>
                <p:cNvSpPr/>
                <p:nvPr/>
              </p:nvSpPr>
              <p:spPr>
                <a:xfrm>
                  <a:off x="7360567" y="5087186"/>
                  <a:ext cx="560894" cy="40933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func2</a:t>
                  </a:r>
                </a:p>
              </p:txBody>
            </p:sp>
            <p:sp>
              <p:nvSpPr>
                <p:cNvPr id="205" name="Rectangle: Rounded Corners 204">
                  <a:extLst>
                    <a:ext uri="{FF2B5EF4-FFF2-40B4-BE49-F238E27FC236}">
                      <a16:creationId xmlns:a16="http://schemas.microsoft.com/office/drawing/2014/main" id="{82CAC07C-D00D-4445-B360-3DF22D4A0914}"/>
                    </a:ext>
                  </a:extLst>
                </p:cNvPr>
                <p:cNvSpPr/>
                <p:nvPr/>
              </p:nvSpPr>
              <p:spPr>
                <a:xfrm>
                  <a:off x="8060158" y="5076036"/>
                  <a:ext cx="560894" cy="41645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func3</a:t>
                  </a:r>
                </a:p>
              </p:txBody>
            </p:sp>
            <p:sp>
              <p:nvSpPr>
                <p:cNvPr id="206" name="Rectangle: Rounded Corners 205">
                  <a:extLst>
                    <a:ext uri="{FF2B5EF4-FFF2-40B4-BE49-F238E27FC236}">
                      <a16:creationId xmlns:a16="http://schemas.microsoft.com/office/drawing/2014/main" id="{3974D5AE-A7A4-4CBE-91AB-FB774AFAB17F}"/>
                    </a:ext>
                  </a:extLst>
                </p:cNvPr>
                <p:cNvSpPr/>
                <p:nvPr/>
              </p:nvSpPr>
              <p:spPr>
                <a:xfrm>
                  <a:off x="8821423" y="5048338"/>
                  <a:ext cx="560894" cy="41793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func4</a:t>
                  </a: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56C28BA3-DD82-43E1-8153-FE34BAC784B3}"/>
                  </a:ext>
                </a:extLst>
              </p:cNvPr>
              <p:cNvGrpSpPr/>
              <p:nvPr/>
            </p:nvGrpSpPr>
            <p:grpSpPr>
              <a:xfrm>
                <a:off x="4300929" y="2273443"/>
                <a:ext cx="3882349" cy="1690999"/>
                <a:chOff x="5646656" y="2187512"/>
                <a:chExt cx="3882349" cy="1690999"/>
              </a:xfrm>
            </p:grpSpPr>
            <p:sp>
              <p:nvSpPr>
                <p:cNvPr id="207" name="Rectangle 206">
                  <a:extLst>
                    <a:ext uri="{FF2B5EF4-FFF2-40B4-BE49-F238E27FC236}">
                      <a16:creationId xmlns:a16="http://schemas.microsoft.com/office/drawing/2014/main" id="{D9CFC1A0-B428-4F17-A8C1-5BD83CBF76B6}"/>
                    </a:ext>
                  </a:extLst>
                </p:cNvPr>
                <p:cNvSpPr/>
                <p:nvPr/>
              </p:nvSpPr>
              <p:spPr>
                <a:xfrm>
                  <a:off x="5646656" y="2187512"/>
                  <a:ext cx="3770721" cy="1638641"/>
                </a:xfrm>
                <a:prstGeom prst="rect">
                  <a:avLst/>
                </a:prstGeom>
                <a:solidFill>
                  <a:schemeClr val="bg1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7909D7FE-E94C-4D3B-A276-9FC452AEA532}"/>
                    </a:ext>
                  </a:extLst>
                </p:cNvPr>
                <p:cNvSpPr txBox="1"/>
                <p:nvPr/>
              </p:nvSpPr>
              <p:spPr>
                <a:xfrm>
                  <a:off x="8475138" y="3509179"/>
                  <a:ext cx="1053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Driver</a:t>
                  </a:r>
                </a:p>
              </p:txBody>
            </p:sp>
            <p:sp>
              <p:nvSpPr>
                <p:cNvPr id="209" name="Rectangle: Rounded Corners 208">
                  <a:extLst>
                    <a:ext uri="{FF2B5EF4-FFF2-40B4-BE49-F238E27FC236}">
                      <a16:creationId xmlns:a16="http://schemas.microsoft.com/office/drawing/2014/main" id="{D2513BFB-5887-48B3-9DCB-2C70FE3989B0}"/>
                    </a:ext>
                  </a:extLst>
                </p:cNvPr>
                <p:cNvSpPr/>
                <p:nvPr/>
              </p:nvSpPr>
              <p:spPr>
                <a:xfrm>
                  <a:off x="6096000" y="3260640"/>
                  <a:ext cx="1749640" cy="38142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Resource Manager Node for Bus 1 (Device A)</a:t>
                  </a:r>
                </a:p>
              </p:txBody>
            </p:sp>
            <p:sp>
              <p:nvSpPr>
                <p:cNvPr id="213" name="Rectangle: Rounded Corners 212">
                  <a:extLst>
                    <a:ext uri="{FF2B5EF4-FFF2-40B4-BE49-F238E27FC236}">
                      <a16:creationId xmlns:a16="http://schemas.microsoft.com/office/drawing/2014/main" id="{2ADB17E1-212E-47AC-913A-CDDFE49C9D74}"/>
                    </a:ext>
                  </a:extLst>
                </p:cNvPr>
                <p:cNvSpPr/>
                <p:nvPr/>
              </p:nvSpPr>
              <p:spPr>
                <a:xfrm>
                  <a:off x="5879285" y="2672933"/>
                  <a:ext cx="819436" cy="41645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Free List</a:t>
                  </a:r>
                </a:p>
              </p:txBody>
            </p:sp>
            <p:sp>
              <p:nvSpPr>
                <p:cNvPr id="214" name="Rectangle: Rounded Corners 213">
                  <a:extLst>
                    <a:ext uri="{FF2B5EF4-FFF2-40B4-BE49-F238E27FC236}">
                      <a16:creationId xmlns:a16="http://schemas.microsoft.com/office/drawing/2014/main" id="{3F6F6CE5-C0B7-4B0B-BE2B-4276ED7B62AF}"/>
                    </a:ext>
                  </a:extLst>
                </p:cNvPr>
                <p:cNvSpPr/>
                <p:nvPr/>
              </p:nvSpPr>
              <p:spPr>
                <a:xfrm>
                  <a:off x="7022669" y="2704096"/>
                  <a:ext cx="898792" cy="39812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Device List</a:t>
                  </a: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A750CD5B-67BF-4AC2-9079-A9C579D8F390}"/>
                    </a:ext>
                  </a:extLst>
                </p:cNvPr>
                <p:cNvSpPr/>
                <p:nvPr/>
              </p:nvSpPr>
              <p:spPr>
                <a:xfrm>
                  <a:off x="6943241" y="2348243"/>
                  <a:ext cx="478030" cy="17957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func1</a:t>
                  </a:r>
                </a:p>
              </p:txBody>
            </p:sp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4CCF1FC7-F3FF-4B44-9D09-9D83E0EBE272}"/>
                    </a:ext>
                  </a:extLst>
                </p:cNvPr>
                <p:cNvSpPr/>
                <p:nvPr/>
              </p:nvSpPr>
              <p:spPr>
                <a:xfrm>
                  <a:off x="7582128" y="2351534"/>
                  <a:ext cx="478030" cy="17957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func2</a:t>
                  </a:r>
                </a:p>
              </p:txBody>
            </p:sp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C28F0887-DDCD-4B15-A8BD-EC8BEA73E638}"/>
                    </a:ext>
                  </a:extLst>
                </p:cNvPr>
                <p:cNvSpPr/>
                <p:nvPr/>
              </p:nvSpPr>
              <p:spPr>
                <a:xfrm>
                  <a:off x="8200712" y="2359312"/>
                  <a:ext cx="478030" cy="17957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func3</a:t>
                  </a:r>
                </a:p>
              </p:txBody>
            </p:sp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D516F7E4-FA03-43D1-88FF-DE6D65705E24}"/>
                    </a:ext>
                  </a:extLst>
                </p:cNvPr>
                <p:cNvSpPr/>
                <p:nvPr/>
              </p:nvSpPr>
              <p:spPr>
                <a:xfrm>
                  <a:off x="8836596" y="2359312"/>
                  <a:ext cx="478030" cy="17957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func4</a:t>
                  </a:r>
                </a:p>
              </p:txBody>
            </p: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BC83702B-432F-45F6-AD0D-3FBB340EA8B1}"/>
                    </a:ext>
                  </a:extLst>
                </p:cNvPr>
                <p:cNvCxnSpPr>
                  <a:stCxn id="214" idx="0"/>
                  <a:endCxn id="18" idx="2"/>
                </p:cNvCxnSpPr>
                <p:nvPr/>
              </p:nvCxnSpPr>
              <p:spPr>
                <a:xfrm flipH="1" flipV="1">
                  <a:off x="7182256" y="2527815"/>
                  <a:ext cx="289809" cy="17628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B720865D-03D5-4197-8419-A5DFBDD27D3D}"/>
                    </a:ext>
                  </a:extLst>
                </p:cNvPr>
                <p:cNvCxnSpPr>
                  <a:endCxn id="215" idx="1"/>
                </p:cNvCxnSpPr>
                <p:nvPr/>
              </p:nvCxnSpPr>
              <p:spPr>
                <a:xfrm flipV="1">
                  <a:off x="7443930" y="2441320"/>
                  <a:ext cx="138198" cy="777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5281E010-43E8-4330-9F9D-82C3E692BE76}"/>
                    </a:ext>
                  </a:extLst>
                </p:cNvPr>
                <p:cNvCxnSpPr>
                  <a:endCxn id="216" idx="1"/>
                </p:cNvCxnSpPr>
                <p:nvPr/>
              </p:nvCxnSpPr>
              <p:spPr>
                <a:xfrm flipV="1">
                  <a:off x="8060158" y="2449098"/>
                  <a:ext cx="140554" cy="2006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5ECE36C3-FB33-454E-95A4-31016EF60431}"/>
                    </a:ext>
                  </a:extLst>
                </p:cNvPr>
                <p:cNvCxnSpPr>
                  <a:stCxn id="216" idx="3"/>
                  <a:endCxn id="217" idx="1"/>
                </p:cNvCxnSpPr>
                <p:nvPr/>
              </p:nvCxnSpPr>
              <p:spPr>
                <a:xfrm>
                  <a:off x="8678742" y="2449098"/>
                  <a:ext cx="15785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35CDC910-F92E-4335-9AF7-CE87C0E64914}"/>
                    </a:ext>
                  </a:extLst>
                </p:cNvPr>
                <p:cNvCxnSpPr/>
                <p:nvPr/>
              </p:nvCxnSpPr>
              <p:spPr>
                <a:xfrm flipV="1">
                  <a:off x="6970820" y="3102222"/>
                  <a:ext cx="542209" cy="15841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Arrow Connector 218">
                  <a:extLst>
                    <a:ext uri="{FF2B5EF4-FFF2-40B4-BE49-F238E27FC236}">
                      <a16:creationId xmlns:a16="http://schemas.microsoft.com/office/drawing/2014/main" id="{FD3E6C5A-53BF-4FA6-BD8C-12BE0D736CC5}"/>
                    </a:ext>
                  </a:extLst>
                </p:cNvPr>
                <p:cNvCxnSpPr>
                  <a:cxnSpLocks/>
                  <a:endCxn id="213" idx="2"/>
                </p:cNvCxnSpPr>
                <p:nvPr/>
              </p:nvCxnSpPr>
              <p:spPr>
                <a:xfrm flipH="1" flipV="1">
                  <a:off x="6289003" y="3089389"/>
                  <a:ext cx="660624" cy="15841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" name="Straight Arrow Connector 2">
                <a:extLst>
                  <a:ext uri="{FF2B5EF4-FFF2-40B4-BE49-F238E27FC236}">
                    <a16:creationId xmlns:a16="http://schemas.microsoft.com/office/drawing/2014/main" id="{6FD5659D-DDD5-4FA1-81A3-74FC7AD68C84}"/>
                  </a:ext>
                </a:extLst>
              </p:cNvPr>
              <p:cNvCxnSpPr>
                <a:cxnSpLocks/>
                <a:stCxn id="207" idx="2"/>
              </p:cNvCxnSpPr>
              <p:nvPr/>
            </p:nvCxnSpPr>
            <p:spPr>
              <a:xfrm>
                <a:off x="6186290" y="3912084"/>
                <a:ext cx="0" cy="61708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6A56DED-A62B-4AE3-AB56-19168B3C03AA}"/>
                </a:ext>
              </a:extLst>
            </p:cNvPr>
            <p:cNvSpPr/>
            <p:nvPr/>
          </p:nvSpPr>
          <p:spPr>
            <a:xfrm>
              <a:off x="4943276" y="5410273"/>
              <a:ext cx="1010721" cy="229646"/>
            </a:xfrm>
            <a:prstGeom prst="rect">
              <a:avLst/>
            </a:prstGeom>
            <a:pattFill prst="ltVert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64435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23740</TotalTime>
  <Words>1442</Words>
  <Application>Microsoft Office PowerPoint</Application>
  <PresentationFormat>Widescreen</PresentationFormat>
  <Paragraphs>342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Microsoft Sans Serif</vt:lpstr>
      <vt:lpstr>Office Theme</vt:lpstr>
      <vt:lpstr>QDMA DPDK Driver Figures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Darak</dc:creator>
  <cp:keywords>Internal, None, , , , , , , None,</cp:keywords>
  <cp:lastModifiedBy>Pankaj Darak</cp:lastModifiedBy>
  <cp:revision>193</cp:revision>
  <dcterms:created xsi:type="dcterms:W3CDTF">2019-03-20T11:21:49Z</dcterms:created>
  <dcterms:modified xsi:type="dcterms:W3CDTF">2020-05-08T11:49:19Z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78fd211d-0f27-469f-854f-c984d1d3ed52</vt:lpwstr>
  </property>
  <property fmtid="{D5CDD505-2E9C-101B-9397-08002B2CF9AE}" pid="3" name="XilinxPublication Year">
    <vt:lpwstr/>
  </property>
  <property fmtid="{D5CDD505-2E9C-101B-9397-08002B2CF9AE}" pid="4" name="XilinxVisual Markings">
    <vt:lpwstr>No</vt:lpwstr>
  </property>
  <property fmtid="{D5CDD505-2E9C-101B-9397-08002B2CF9AE}" pid="5" name="XilinxAdditional Classifications">
    <vt:lpwstr>None</vt:lpwstr>
  </property>
  <property fmtid="{D5CDD505-2E9C-101B-9397-08002B2CF9AE}" pid="6" name="XilinxDevelopment Projects">
    <vt:lpwstr/>
  </property>
  <property fmtid="{D5CDD505-2E9C-101B-9397-08002B2CF9AE}" pid="7" name="XilinxThird Party">
    <vt:lpwstr/>
  </property>
  <property fmtid="{D5CDD505-2E9C-101B-9397-08002B2CF9AE}" pid="8" name="XilinxExport Control">
    <vt:lpwstr>None</vt:lpwstr>
  </property>
  <property fmtid="{D5CDD505-2E9C-101B-9397-08002B2CF9AE}" pid="9" name="XilinxNote (Line 2)">
    <vt:lpwstr/>
  </property>
  <property fmtid="{D5CDD505-2E9C-101B-9397-08002B2CF9AE}" pid="10" name="ExportControl">
    <vt:lpwstr>None</vt:lpwstr>
  </property>
  <property fmtid="{D5CDD505-2E9C-101B-9397-08002B2CF9AE}" pid="11" name="AdditionalClassifications">
    <vt:lpwstr>None</vt:lpwstr>
  </property>
  <property fmtid="{D5CDD505-2E9C-101B-9397-08002B2CF9AE}" pid="12" name="XilinxClassification">
    <vt:lpwstr>Internal</vt:lpwstr>
  </property>
  <property fmtid="{D5CDD505-2E9C-101B-9397-08002B2CF9AE}" pid="13" name="VisualMarkings">
    <vt:lpwstr>No</vt:lpwstr>
  </property>
  <property fmtid="{D5CDD505-2E9C-101B-9397-08002B2CF9AE}" pid="14" name="XilinxNote">
    <vt:lpwstr/>
  </property>
  <property fmtid="{D5CDD505-2E9C-101B-9397-08002B2CF9AE}" pid="15" name="NoteLine2">
    <vt:lpwstr/>
  </property>
</Properties>
</file>