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97" r:id="rId10"/>
    <p:sldId id="296" r:id="rId11"/>
    <p:sldId id="275" r:id="rId12"/>
    <p:sldId id="265" r:id="rId13"/>
    <p:sldId id="263" r:id="rId14"/>
    <p:sldId id="266" r:id="rId15"/>
    <p:sldId id="267" r:id="rId16"/>
    <p:sldId id="270" r:id="rId17"/>
    <p:sldId id="268" r:id="rId18"/>
    <p:sldId id="271" r:id="rId19"/>
    <p:sldId id="272" r:id="rId20"/>
    <p:sldId id="273" r:id="rId21"/>
    <p:sldId id="274" r:id="rId22"/>
    <p:sldId id="269" r:id="rId23"/>
    <p:sldId id="276" r:id="rId24"/>
    <p:sldId id="277" r:id="rId25"/>
    <p:sldId id="278" r:id="rId26"/>
    <p:sldId id="298" r:id="rId27"/>
    <p:sldId id="279" r:id="rId28"/>
    <p:sldId id="280" r:id="rId29"/>
    <p:sldId id="284" r:id="rId30"/>
    <p:sldId id="281" r:id="rId31"/>
    <p:sldId id="282" r:id="rId32"/>
    <p:sldId id="283" r:id="rId33"/>
    <p:sldId id="287" r:id="rId34"/>
    <p:sldId id="285" r:id="rId35"/>
    <p:sldId id="286" r:id="rId36"/>
    <p:sldId id="288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nice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nice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nice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23.10.2012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layers.org/dev/examples/" TargetMode="External"/><Relationship Id="rId2" Type="http://schemas.openxmlformats.org/officeDocument/2006/relationships/hyperlink" Target="http://www.openlayer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openlayers.org/docs/files/OpenLayers-j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igeo.mostar.cz/tut/2/_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eoportal.cuzk.cz/WMS_ORTOFOTO_PUB/service.svc/get?request=getcapabilities&amp;service=wm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eoportal.cuzk.cz/WMS_ORTOFOTO_PUB/service.svc/get?LAYERS=GR_ORTFOTORGB&amp;SERVICE=WMS&amp;VERSION=1.1.1&amp;REQUEST=GetMap&amp;STYLES=&amp;FORMAT=image%2Fjpeg&amp;SRS=EPSG%3A4326&amp;BBOX=18.12744140625,49.7900390625,18.1494140625,49.81201171875&amp;WIDTH=256&amp;HEIGHT=25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eoportal.cuzk.cz/(S(r5mejorhey5znj45ipc5ep2k))/Default.aspx?mode=TextMeta&amp;side=sit.trans&amp;text=souradsystem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igeo.mostar.cz/tut/2/2zip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6600" dirty="0" err="1" smtClean="0"/>
              <a:t>This</a:t>
            </a:r>
            <a:r>
              <a:rPr lang="cs-CZ" sz="6600" dirty="0" smtClean="0"/>
              <a:t> </a:t>
            </a:r>
            <a:r>
              <a:rPr lang="cs-CZ" sz="6600" dirty="0" err="1" smtClean="0"/>
              <a:t>is</a:t>
            </a:r>
            <a:r>
              <a:rPr lang="cs-CZ" sz="6600" dirty="0" smtClean="0"/>
              <a:t> GIS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8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Konec keců</a:t>
            </a:r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10690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cs-CZ" dirty="0" smtClean="0">
                <a:hlinkClick r:id="rId2"/>
              </a:rPr>
              <a:t>o</a:t>
            </a:r>
            <a:r>
              <a:rPr lang="cs-CZ" dirty="0" smtClean="0">
                <a:hlinkClick r:id="rId2"/>
              </a:rPr>
              <a:t>penlayers.org</a:t>
            </a:r>
            <a:endParaRPr lang="cs-CZ" dirty="0" smtClean="0"/>
          </a:p>
          <a:p>
            <a:pPr marL="109728" indent="0">
              <a:buNone/>
            </a:pPr>
            <a:endParaRPr lang="cs-CZ" dirty="0" smtClean="0"/>
          </a:p>
          <a:p>
            <a:pPr marL="109728" indent="0">
              <a:buNone/>
            </a:pPr>
            <a:r>
              <a:rPr lang="cs-CZ" dirty="0">
                <a:hlinkClick r:id="rId3"/>
              </a:rPr>
              <a:t>http://openlayers.org/dev/examples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pPr marL="109728" indent="0">
              <a:buNone/>
            </a:pPr>
            <a:endParaRPr lang="cs-CZ" dirty="0"/>
          </a:p>
          <a:p>
            <a:pPr marL="109728" indent="0">
              <a:buNone/>
            </a:pPr>
            <a:r>
              <a:rPr lang="cs-CZ" sz="2000" dirty="0">
                <a:hlinkClick r:id="rId4"/>
              </a:rPr>
              <a:t>http://dev.openlayers.org/docs/files/OpenLayers-js.html</a:t>
            </a:r>
            <a:endParaRPr lang="cs-CZ" sz="2000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56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Vždy stejné</a:t>
            </a:r>
          </a:p>
          <a:p>
            <a:r>
              <a:rPr lang="cs-CZ" sz="3600" dirty="0" smtClean="0"/>
              <a:t>OpenLayers.js </a:t>
            </a:r>
            <a:r>
              <a:rPr lang="cs-CZ" sz="2400" dirty="0" smtClean="0"/>
              <a:t>(mobile, </a:t>
            </a:r>
            <a:r>
              <a:rPr lang="cs-CZ" sz="2400" dirty="0" err="1" smtClean="0"/>
              <a:t>compress</a:t>
            </a:r>
            <a:r>
              <a:rPr lang="cs-CZ" sz="2400" dirty="0" smtClean="0"/>
              <a:t>, </a:t>
            </a:r>
            <a:r>
              <a:rPr lang="cs-CZ" sz="2400" dirty="0" err="1" smtClean="0"/>
              <a:t>debug</a:t>
            </a:r>
            <a:r>
              <a:rPr lang="cs-CZ" sz="2400" dirty="0" smtClean="0"/>
              <a:t>)</a:t>
            </a:r>
          </a:p>
          <a:p>
            <a:r>
              <a:rPr lang="cs-CZ" sz="3600" dirty="0" err="1" smtClean="0"/>
              <a:t>Theme</a:t>
            </a:r>
            <a:endParaRPr lang="cs-CZ" sz="3600" dirty="0" smtClean="0"/>
          </a:p>
          <a:p>
            <a:r>
              <a:rPr lang="cs-CZ" sz="3600" dirty="0" err="1" smtClean="0"/>
              <a:t>Img</a:t>
            </a:r>
            <a:endParaRPr lang="cs-CZ" sz="3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44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hlinkClick r:id="rId2"/>
              </a:rPr>
              <a:t>http://ligeo.mostar.cz/tut/2/_1</a:t>
            </a:r>
            <a:r>
              <a:rPr lang="cs-CZ" sz="3600" dirty="0" smtClean="0">
                <a:hlinkClick r:id="rId2"/>
              </a:rPr>
              <a:t>/</a:t>
            </a:r>
            <a:endParaRPr lang="cs-CZ" sz="3600" dirty="0" smtClean="0"/>
          </a:p>
          <a:p>
            <a:endParaRPr lang="cs-CZ" sz="3600" dirty="0" smtClean="0"/>
          </a:p>
          <a:p>
            <a:r>
              <a:rPr lang="cs-CZ" sz="3600" dirty="0" smtClean="0"/>
              <a:t>Reálná ukázka na webu</a:t>
            </a:r>
            <a:endParaRPr lang="cs-CZ" sz="3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Nejjednodušší možná mapa</a:t>
            </a:r>
          </a:p>
          <a:p>
            <a:r>
              <a:rPr lang="cs-CZ" sz="3600" dirty="0" smtClean="0"/>
              <a:t>Index.html</a:t>
            </a:r>
          </a:p>
          <a:p>
            <a:r>
              <a:rPr lang="cs-CZ" sz="3600" dirty="0" smtClean="0"/>
              <a:t>Map.js</a:t>
            </a:r>
          </a:p>
          <a:p>
            <a:r>
              <a:rPr lang="cs-CZ" sz="3600" dirty="0" smtClean="0"/>
              <a:t>vymazat</a:t>
            </a:r>
            <a:endParaRPr lang="cs-CZ" sz="3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_1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15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1400" dirty="0">
                <a:solidFill>
                  <a:srgbClr val="0000FF"/>
                </a:solidFill>
              </a:rPr>
              <a:t> &lt;</a:t>
            </a:r>
            <a:r>
              <a:rPr lang="cs-CZ" sz="1400" dirty="0" err="1">
                <a:solidFill>
                  <a:srgbClr val="0000FF"/>
                </a:solidFill>
              </a:rPr>
              <a:t>head</a:t>
            </a:r>
            <a:r>
              <a:rPr lang="cs-CZ" sz="1400" dirty="0">
                <a:solidFill>
                  <a:srgbClr val="0000FF"/>
                </a:solidFill>
              </a:rPr>
              <a:t>&gt;</a:t>
            </a:r>
          </a:p>
          <a:p>
            <a:pPr marL="109728" indent="0">
              <a:buNone/>
            </a:pPr>
            <a:r>
              <a:rPr lang="cs-CZ" sz="1400" dirty="0">
                <a:solidFill>
                  <a:srgbClr val="0000FF"/>
                </a:solidFill>
              </a:rPr>
              <a:t>        &lt;link </a:t>
            </a:r>
            <a:r>
              <a:rPr lang="cs-CZ" sz="1400" dirty="0" err="1">
                <a:solidFill>
                  <a:srgbClr val="0000FF"/>
                </a:solidFill>
              </a:rPr>
              <a:t>rel</a:t>
            </a:r>
            <a:r>
              <a:rPr lang="cs-CZ" sz="1400" dirty="0">
                <a:solidFill>
                  <a:srgbClr val="0000FF"/>
                </a:solidFill>
              </a:rPr>
              <a:t>="</a:t>
            </a:r>
            <a:r>
              <a:rPr lang="cs-CZ" sz="1400" dirty="0" err="1">
                <a:solidFill>
                  <a:srgbClr val="0000FF"/>
                </a:solidFill>
              </a:rPr>
              <a:t>stylesheet</a:t>
            </a:r>
            <a:r>
              <a:rPr lang="cs-CZ" sz="1400" dirty="0">
                <a:solidFill>
                  <a:srgbClr val="0000FF"/>
                </a:solidFill>
              </a:rPr>
              <a:t>" </a:t>
            </a:r>
            <a:r>
              <a:rPr lang="cs-CZ" sz="1400" dirty="0" err="1">
                <a:solidFill>
                  <a:srgbClr val="0000FF"/>
                </a:solidFill>
              </a:rPr>
              <a:t>href</a:t>
            </a:r>
            <a:r>
              <a:rPr lang="cs-CZ" sz="1400" dirty="0">
                <a:solidFill>
                  <a:srgbClr val="0000FF"/>
                </a:solidFill>
              </a:rPr>
              <a:t>="</a:t>
            </a:r>
            <a:r>
              <a:rPr lang="cs-CZ" sz="1400" dirty="0" err="1">
                <a:solidFill>
                  <a:srgbClr val="0000FF"/>
                </a:solidFill>
              </a:rPr>
              <a:t>js</a:t>
            </a:r>
            <a:r>
              <a:rPr lang="cs-CZ" sz="1400" dirty="0">
                <a:solidFill>
                  <a:srgbClr val="0000FF"/>
                </a:solidFill>
              </a:rPr>
              <a:t>/</a:t>
            </a:r>
            <a:r>
              <a:rPr lang="cs-CZ" sz="1400" dirty="0" err="1">
                <a:solidFill>
                  <a:srgbClr val="0000FF"/>
                </a:solidFill>
              </a:rPr>
              <a:t>theme</a:t>
            </a:r>
            <a:r>
              <a:rPr lang="cs-CZ" sz="1400" dirty="0">
                <a:solidFill>
                  <a:srgbClr val="0000FF"/>
                </a:solidFill>
              </a:rPr>
              <a:t>/default/style.css" type="text/</a:t>
            </a:r>
            <a:r>
              <a:rPr lang="cs-CZ" sz="1400" dirty="0" err="1">
                <a:solidFill>
                  <a:srgbClr val="0000FF"/>
                </a:solidFill>
              </a:rPr>
              <a:t>css</a:t>
            </a:r>
            <a:r>
              <a:rPr lang="cs-CZ" sz="1400" dirty="0">
                <a:solidFill>
                  <a:srgbClr val="0000FF"/>
                </a:solidFill>
              </a:rPr>
              <a:t>"&gt;</a:t>
            </a:r>
          </a:p>
          <a:p>
            <a:pPr marL="109728" indent="0">
              <a:buNone/>
            </a:pPr>
            <a:r>
              <a:rPr lang="cs-CZ" sz="1400" dirty="0">
                <a:solidFill>
                  <a:srgbClr val="0000FF"/>
                </a:solidFill>
              </a:rPr>
              <a:t>        &lt;</a:t>
            </a:r>
            <a:r>
              <a:rPr lang="cs-CZ" sz="1400" dirty="0" err="1">
                <a:solidFill>
                  <a:srgbClr val="0000FF"/>
                </a:solidFill>
              </a:rPr>
              <a:t>script</a:t>
            </a:r>
            <a:r>
              <a:rPr lang="cs-CZ" sz="1400" dirty="0">
                <a:solidFill>
                  <a:srgbClr val="0000FF"/>
                </a:solidFill>
              </a:rPr>
              <a:t> </a:t>
            </a:r>
            <a:r>
              <a:rPr lang="cs-CZ" sz="1400" dirty="0" err="1">
                <a:solidFill>
                  <a:srgbClr val="0000FF"/>
                </a:solidFill>
              </a:rPr>
              <a:t>src</a:t>
            </a:r>
            <a:r>
              <a:rPr lang="cs-CZ" sz="1400" dirty="0">
                <a:solidFill>
                  <a:srgbClr val="0000FF"/>
                </a:solidFill>
              </a:rPr>
              <a:t>="</a:t>
            </a:r>
            <a:r>
              <a:rPr lang="cs-CZ" sz="1400" dirty="0" err="1">
                <a:solidFill>
                  <a:srgbClr val="0000FF"/>
                </a:solidFill>
              </a:rPr>
              <a:t>js</a:t>
            </a:r>
            <a:r>
              <a:rPr lang="cs-CZ" sz="1400" dirty="0">
                <a:solidFill>
                  <a:srgbClr val="0000FF"/>
                </a:solidFill>
              </a:rPr>
              <a:t>/OpenLayers.js"&gt;&lt;/</a:t>
            </a:r>
            <a:r>
              <a:rPr lang="cs-CZ" sz="1400" dirty="0" err="1">
                <a:solidFill>
                  <a:srgbClr val="0000FF"/>
                </a:solidFill>
              </a:rPr>
              <a:t>script</a:t>
            </a:r>
            <a:r>
              <a:rPr lang="cs-CZ" sz="1400" dirty="0">
                <a:solidFill>
                  <a:srgbClr val="0000FF"/>
                </a:solidFill>
              </a:rPr>
              <a:t>&gt;</a:t>
            </a:r>
          </a:p>
          <a:p>
            <a:pPr marL="109728" indent="0">
              <a:buNone/>
            </a:pPr>
            <a:endParaRPr lang="cs-CZ" sz="14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1400" dirty="0">
                <a:solidFill>
                  <a:srgbClr val="0000FF"/>
                </a:solidFill>
              </a:rPr>
              <a:t>        &lt;</a:t>
            </a:r>
            <a:r>
              <a:rPr lang="cs-CZ" sz="1400" dirty="0" err="1">
                <a:solidFill>
                  <a:srgbClr val="0000FF"/>
                </a:solidFill>
              </a:rPr>
              <a:t>script</a:t>
            </a:r>
            <a:r>
              <a:rPr lang="cs-CZ" sz="1400" dirty="0">
                <a:solidFill>
                  <a:srgbClr val="0000FF"/>
                </a:solidFill>
              </a:rPr>
              <a:t> </a:t>
            </a:r>
            <a:r>
              <a:rPr lang="cs-CZ" sz="1400" dirty="0" err="1">
                <a:solidFill>
                  <a:srgbClr val="0000FF"/>
                </a:solidFill>
              </a:rPr>
              <a:t>src</a:t>
            </a:r>
            <a:r>
              <a:rPr lang="cs-CZ" sz="1400" dirty="0">
                <a:solidFill>
                  <a:srgbClr val="0000FF"/>
                </a:solidFill>
              </a:rPr>
              <a:t>="map.js"&gt;&lt;/</a:t>
            </a:r>
            <a:r>
              <a:rPr lang="cs-CZ" sz="1400" dirty="0" err="1">
                <a:solidFill>
                  <a:srgbClr val="0000FF"/>
                </a:solidFill>
              </a:rPr>
              <a:t>script</a:t>
            </a:r>
            <a:r>
              <a:rPr lang="cs-CZ" sz="1400" dirty="0">
                <a:solidFill>
                  <a:srgbClr val="0000FF"/>
                </a:solidFill>
              </a:rPr>
              <a:t>&gt;</a:t>
            </a:r>
          </a:p>
          <a:p>
            <a:pPr marL="109728" indent="0">
              <a:buNone/>
            </a:pPr>
            <a:endParaRPr lang="cs-CZ" sz="14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1400" dirty="0">
                <a:solidFill>
                  <a:srgbClr val="0000FF"/>
                </a:solidFill>
              </a:rPr>
              <a:t>    &lt;/</a:t>
            </a:r>
            <a:r>
              <a:rPr lang="cs-CZ" sz="1400" dirty="0" err="1">
                <a:solidFill>
                  <a:srgbClr val="0000FF"/>
                </a:solidFill>
              </a:rPr>
              <a:t>head</a:t>
            </a:r>
            <a:r>
              <a:rPr lang="cs-CZ" sz="1400" dirty="0" smtClean="0">
                <a:solidFill>
                  <a:srgbClr val="0000FF"/>
                </a:solidFill>
              </a:rPr>
              <a:t>&gt;</a:t>
            </a:r>
          </a:p>
          <a:p>
            <a:pPr marL="109728" indent="0">
              <a:buNone/>
            </a:pPr>
            <a:endParaRPr lang="cs-CZ" sz="1400" dirty="0" smtClean="0">
              <a:solidFill>
                <a:srgbClr val="0000FF"/>
              </a:solidFill>
            </a:endParaRPr>
          </a:p>
          <a:p>
            <a:endParaRPr lang="cs-CZ" sz="1600" dirty="0" smtClean="0"/>
          </a:p>
          <a:p>
            <a:endParaRPr lang="cs-CZ" sz="1600" dirty="0"/>
          </a:p>
          <a:p>
            <a:endParaRPr lang="cs-CZ" sz="1600" dirty="0" smtClean="0"/>
          </a:p>
          <a:p>
            <a:r>
              <a:rPr lang="cs-CZ" sz="1600" dirty="0" smtClean="0"/>
              <a:t>Připojení JS a CSS knihoven</a:t>
            </a:r>
            <a:endParaRPr lang="cs-CZ" sz="1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Index.html		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15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&lt;body </a:t>
            </a:r>
            <a:r>
              <a:rPr lang="en-US" sz="1400" dirty="0" err="1">
                <a:solidFill>
                  <a:srgbClr val="0000FF"/>
                </a:solidFill>
              </a:rPr>
              <a:t>onload</a:t>
            </a:r>
            <a:r>
              <a:rPr lang="en-US" sz="1400" dirty="0">
                <a:solidFill>
                  <a:srgbClr val="0000FF"/>
                </a:solidFill>
              </a:rPr>
              <a:t>="</a:t>
            </a:r>
            <a:r>
              <a:rPr lang="en-US" sz="1400" dirty="0" err="1">
                <a:solidFill>
                  <a:srgbClr val="0000FF"/>
                </a:solidFill>
              </a:rPr>
              <a:t>init</a:t>
            </a:r>
            <a:r>
              <a:rPr lang="en-US" sz="1400" dirty="0">
                <a:solidFill>
                  <a:srgbClr val="0000FF"/>
                </a:solidFill>
              </a:rPr>
              <a:t>()"&gt;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    &lt;h1&gt;Map&lt;/h1</a:t>
            </a:r>
            <a:r>
              <a:rPr lang="en-US" sz="1400" dirty="0" smtClean="0">
                <a:solidFill>
                  <a:srgbClr val="0000FF"/>
                </a:solidFill>
              </a:rPr>
              <a:t>&gt;</a:t>
            </a:r>
            <a:endParaRPr lang="cs-CZ" sz="1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    &lt;!--comment-</a:t>
            </a:r>
            <a:r>
              <a:rPr lang="en-US" sz="1400" dirty="0" smtClean="0">
                <a:solidFill>
                  <a:srgbClr val="0000FF"/>
                </a:solidFill>
              </a:rPr>
              <a:t>-&gt;</a:t>
            </a:r>
            <a:endParaRPr lang="cs-CZ" sz="1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    &lt;div id="map" style="width:500px;height:400px"&gt;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    &lt;/div</a:t>
            </a:r>
            <a:r>
              <a:rPr lang="en-US" sz="1400" dirty="0" smtClean="0">
                <a:solidFill>
                  <a:srgbClr val="0000FF"/>
                </a:solidFill>
              </a:rPr>
              <a:t>&gt;</a:t>
            </a:r>
            <a:endParaRPr lang="cs-CZ" sz="1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&lt;/body&gt;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Index.html		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01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3600" dirty="0" err="1">
                <a:solidFill>
                  <a:srgbClr val="0000FF"/>
                </a:solidFill>
              </a:rPr>
              <a:t>function</a:t>
            </a:r>
            <a:r>
              <a:rPr lang="cs-CZ" sz="3600" dirty="0">
                <a:solidFill>
                  <a:srgbClr val="0000FF"/>
                </a:solidFill>
              </a:rPr>
              <a:t> </a:t>
            </a:r>
            <a:r>
              <a:rPr lang="cs-CZ" sz="3600" dirty="0" err="1">
                <a:solidFill>
                  <a:srgbClr val="0000FF"/>
                </a:solidFill>
              </a:rPr>
              <a:t>init</a:t>
            </a:r>
            <a:r>
              <a:rPr lang="cs-CZ" sz="3600" dirty="0" smtClean="0">
                <a:solidFill>
                  <a:srgbClr val="0000FF"/>
                </a:solidFill>
              </a:rPr>
              <a:t>(){</a:t>
            </a:r>
          </a:p>
          <a:p>
            <a:pPr marL="109728" indent="0">
              <a:buNone/>
            </a:pPr>
            <a:endParaRPr lang="cs-CZ" sz="36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3600" dirty="0" smtClean="0">
                <a:solidFill>
                  <a:srgbClr val="0000FF"/>
                </a:solidFill>
              </a:rPr>
              <a:t>}</a:t>
            </a:r>
            <a:endParaRPr lang="cs-CZ" sz="3600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15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cs-CZ" sz="3600" dirty="0" err="1">
                <a:solidFill>
                  <a:srgbClr val="0000FF"/>
                </a:solidFill>
              </a:rPr>
              <a:t>function</a:t>
            </a:r>
            <a:r>
              <a:rPr lang="cs-CZ" sz="3600" dirty="0">
                <a:solidFill>
                  <a:srgbClr val="0000FF"/>
                </a:solidFill>
              </a:rPr>
              <a:t> </a:t>
            </a:r>
            <a:r>
              <a:rPr lang="cs-CZ" sz="3600" dirty="0" err="1">
                <a:solidFill>
                  <a:srgbClr val="0000FF"/>
                </a:solidFill>
              </a:rPr>
              <a:t>init</a:t>
            </a:r>
            <a:r>
              <a:rPr lang="cs-CZ" sz="3600" dirty="0" smtClean="0">
                <a:solidFill>
                  <a:srgbClr val="0000FF"/>
                </a:solidFill>
              </a:rPr>
              <a:t>(){</a:t>
            </a:r>
          </a:p>
          <a:p>
            <a:pPr marL="109728" indent="0">
              <a:buNone/>
            </a:pPr>
            <a:r>
              <a:rPr lang="cs-CZ" sz="3600" dirty="0">
                <a:solidFill>
                  <a:srgbClr val="0000FF"/>
                </a:solidFill>
              </a:rPr>
              <a:t>//comment</a:t>
            </a:r>
          </a:p>
          <a:p>
            <a:pPr marL="109728" indent="0">
              <a:buNone/>
            </a:pPr>
            <a:endParaRPr lang="cs-CZ" sz="36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3600" dirty="0" smtClean="0">
                <a:solidFill>
                  <a:srgbClr val="0000FF"/>
                </a:solidFill>
              </a:rPr>
              <a:t>/*</a:t>
            </a:r>
            <a:endParaRPr lang="cs-CZ" sz="36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3600" dirty="0">
                <a:solidFill>
                  <a:srgbClr val="0000FF"/>
                </a:solidFill>
              </a:rPr>
              <a:t>comment</a:t>
            </a:r>
          </a:p>
          <a:p>
            <a:pPr marL="109728" indent="0">
              <a:buNone/>
            </a:pPr>
            <a:r>
              <a:rPr lang="cs-CZ" sz="3600" dirty="0" smtClean="0">
                <a:solidFill>
                  <a:srgbClr val="0000FF"/>
                </a:solidFill>
              </a:rPr>
              <a:t>*/</a:t>
            </a:r>
          </a:p>
          <a:p>
            <a:pPr marL="109728" indent="0">
              <a:buNone/>
            </a:pPr>
            <a:endParaRPr lang="cs-CZ" sz="36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3600" dirty="0" smtClean="0">
                <a:solidFill>
                  <a:srgbClr val="0000FF"/>
                </a:solidFill>
              </a:rPr>
              <a:t>}</a:t>
            </a:r>
            <a:endParaRPr lang="cs-CZ" sz="3600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84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2400" dirty="0" smtClean="0"/>
              <a:t>Inicializace nového objektu mapa</a:t>
            </a:r>
          </a:p>
          <a:p>
            <a:pPr marL="109728" indent="0">
              <a:buNone/>
            </a:pPr>
            <a:r>
              <a:rPr lang="cs-CZ" sz="2400" dirty="0" smtClean="0"/>
              <a:t>Mapa se vykresluje do „div“ s ID=map</a:t>
            </a:r>
          </a:p>
          <a:p>
            <a:pPr marL="109728" indent="0">
              <a:buNone/>
            </a:pPr>
            <a:r>
              <a:rPr lang="cs-CZ" sz="2400" dirty="0" smtClean="0"/>
              <a:t>Mapa je </a:t>
            </a:r>
            <a:r>
              <a:rPr lang="cs-CZ" sz="2400" dirty="0" err="1" smtClean="0"/>
              <a:t>poviná</a:t>
            </a:r>
            <a:endParaRPr lang="cs-CZ" sz="2400" dirty="0" smtClean="0"/>
          </a:p>
          <a:p>
            <a:pPr marL="109728" indent="0">
              <a:buNone/>
            </a:pPr>
            <a:r>
              <a:rPr lang="cs-CZ" sz="2400" dirty="0" smtClean="0"/>
              <a:t>Zde příklad bez dalšího nastavení</a:t>
            </a:r>
          </a:p>
          <a:p>
            <a:pPr marL="109728" indent="0">
              <a:buNone/>
            </a:pPr>
            <a:endParaRPr lang="cs-CZ" sz="3200" dirty="0"/>
          </a:p>
          <a:p>
            <a:pPr marL="109728" indent="0">
              <a:buNone/>
            </a:pPr>
            <a:r>
              <a:rPr lang="cs-CZ" sz="3200" dirty="0" smtClean="0">
                <a:solidFill>
                  <a:srgbClr val="0000FF"/>
                </a:solidFill>
              </a:rPr>
              <a:t>map </a:t>
            </a:r>
            <a:r>
              <a:rPr lang="cs-CZ" sz="3200" dirty="0">
                <a:solidFill>
                  <a:srgbClr val="0000FF"/>
                </a:solidFill>
              </a:rPr>
              <a:t>= </a:t>
            </a:r>
            <a:r>
              <a:rPr lang="cs-CZ" sz="3200" dirty="0" err="1">
                <a:solidFill>
                  <a:srgbClr val="0000FF"/>
                </a:solidFill>
              </a:rPr>
              <a:t>new</a:t>
            </a:r>
            <a:r>
              <a:rPr lang="cs-CZ" sz="3200" dirty="0">
                <a:solidFill>
                  <a:srgbClr val="0000FF"/>
                </a:solidFill>
              </a:rPr>
              <a:t> </a:t>
            </a:r>
            <a:r>
              <a:rPr lang="cs-CZ" sz="3200" dirty="0" err="1">
                <a:solidFill>
                  <a:srgbClr val="0000FF"/>
                </a:solidFill>
              </a:rPr>
              <a:t>OpenLayers.Map</a:t>
            </a:r>
            <a:r>
              <a:rPr lang="cs-CZ" sz="3200" dirty="0">
                <a:solidFill>
                  <a:srgbClr val="0000FF"/>
                </a:solidFill>
              </a:rPr>
              <a:t>( 'map');</a:t>
            </a:r>
            <a:endParaRPr lang="cs-CZ" sz="3200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87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Dnes práce na </a:t>
            </a:r>
            <a:r>
              <a:rPr lang="cs-CZ" dirty="0" err="1" smtClean="0"/>
              <a:t>localhost</a:t>
            </a:r>
            <a:endParaRPr lang="cs-CZ" dirty="0" smtClean="0"/>
          </a:p>
          <a:p>
            <a:r>
              <a:rPr lang="cs-CZ" dirty="0" smtClean="0"/>
              <a:t>Postačí notepad, </a:t>
            </a:r>
            <a:r>
              <a:rPr lang="cs-CZ" dirty="0" err="1" smtClean="0"/>
              <a:t>netbeans</a:t>
            </a:r>
            <a:r>
              <a:rPr lang="cs-CZ" dirty="0" smtClean="0"/>
              <a:t> …</a:t>
            </a:r>
          </a:p>
          <a:p>
            <a:endParaRPr lang="cs-CZ" dirty="0"/>
          </a:p>
          <a:p>
            <a:r>
              <a:rPr lang="cs-CZ" dirty="0" smtClean="0"/>
              <a:t>Nažhavit stroje</a:t>
            </a:r>
          </a:p>
          <a:p>
            <a:pPr marL="109728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00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cs-CZ" sz="1800" dirty="0" smtClean="0"/>
              <a:t>Inicializace objektu vrstva (</a:t>
            </a:r>
            <a:r>
              <a:rPr lang="cs-CZ" sz="1800" dirty="0" err="1" smtClean="0"/>
              <a:t>Layer</a:t>
            </a:r>
            <a:r>
              <a:rPr lang="cs-CZ" sz="1800" dirty="0" smtClean="0"/>
              <a:t>)</a:t>
            </a:r>
          </a:p>
          <a:p>
            <a:pPr marL="109728" indent="0">
              <a:buNone/>
            </a:pPr>
            <a:r>
              <a:rPr lang="cs-CZ" sz="1800" dirty="0" smtClean="0"/>
              <a:t>V doc jsou všechny uvedeny druhy vrstev, které je možno vložit</a:t>
            </a:r>
          </a:p>
          <a:p>
            <a:pPr marL="109728" indent="0">
              <a:buNone/>
            </a:pPr>
            <a:r>
              <a:rPr lang="cs-CZ" sz="1800" dirty="0" smtClean="0"/>
              <a:t>U WMS je povinné – název, </a:t>
            </a:r>
            <a:r>
              <a:rPr lang="cs-CZ" sz="1800" dirty="0" err="1" smtClean="0"/>
              <a:t>url</a:t>
            </a:r>
            <a:r>
              <a:rPr lang="cs-CZ" sz="1800" dirty="0" smtClean="0"/>
              <a:t>, </a:t>
            </a:r>
            <a:r>
              <a:rPr lang="cs-CZ" sz="1800" dirty="0" err="1" smtClean="0"/>
              <a:t>layers</a:t>
            </a:r>
            <a:endParaRPr lang="cs-CZ" sz="1800" dirty="0"/>
          </a:p>
          <a:p>
            <a:pPr marL="109728" indent="0">
              <a:buNone/>
            </a:pPr>
            <a:endParaRPr lang="cs-CZ" sz="1800" dirty="0" smtClean="0"/>
          </a:p>
          <a:p>
            <a:pPr marL="109728" indent="0">
              <a:buNone/>
            </a:pPr>
            <a:endParaRPr lang="cs-CZ" sz="1800" dirty="0"/>
          </a:p>
          <a:p>
            <a:pPr marL="109728" indent="0">
              <a:buNone/>
            </a:pPr>
            <a:r>
              <a:rPr lang="cs-CZ" sz="1800" dirty="0" err="1" smtClean="0">
                <a:solidFill>
                  <a:srgbClr val="0000FF"/>
                </a:solidFill>
              </a:rPr>
              <a:t>orto</a:t>
            </a:r>
            <a:r>
              <a:rPr lang="cs-CZ" sz="1800" dirty="0" smtClean="0">
                <a:solidFill>
                  <a:srgbClr val="0000FF"/>
                </a:solidFill>
              </a:rPr>
              <a:t> </a:t>
            </a:r>
            <a:r>
              <a:rPr lang="cs-CZ" sz="1800" dirty="0">
                <a:solidFill>
                  <a:srgbClr val="0000FF"/>
                </a:solidFill>
              </a:rPr>
              <a:t>= </a:t>
            </a:r>
            <a:r>
              <a:rPr lang="cs-CZ" sz="1800" dirty="0" err="1">
                <a:solidFill>
                  <a:srgbClr val="0000FF"/>
                </a:solidFill>
              </a:rPr>
              <a:t>new</a:t>
            </a:r>
            <a:r>
              <a:rPr lang="cs-CZ" sz="1800" dirty="0">
                <a:solidFill>
                  <a:srgbClr val="0000FF"/>
                </a:solidFill>
              </a:rPr>
              <a:t> </a:t>
            </a:r>
            <a:r>
              <a:rPr lang="cs-CZ" sz="1800" dirty="0" err="1">
                <a:solidFill>
                  <a:srgbClr val="0000FF"/>
                </a:solidFill>
              </a:rPr>
              <a:t>OpenLayers.Layer.WMS</a:t>
            </a:r>
            <a:r>
              <a:rPr lang="cs-CZ" sz="1800" dirty="0" smtClean="0">
                <a:solidFill>
                  <a:srgbClr val="0000FF"/>
                </a:solidFill>
              </a:rPr>
              <a:t>(</a:t>
            </a:r>
          </a:p>
          <a:p>
            <a:pPr marL="109728" indent="0">
              <a:buNone/>
            </a:pPr>
            <a:r>
              <a:rPr lang="cs-CZ" sz="1800" dirty="0" smtClean="0">
                <a:solidFill>
                  <a:srgbClr val="0000FF"/>
                </a:solidFill>
              </a:rPr>
              <a:t>"</a:t>
            </a:r>
            <a:r>
              <a:rPr lang="cs-CZ" sz="1800" dirty="0" err="1">
                <a:solidFill>
                  <a:srgbClr val="0000FF"/>
                </a:solidFill>
              </a:rPr>
              <a:t>Ortofotomapa</a:t>
            </a:r>
            <a:r>
              <a:rPr lang="cs-CZ" sz="1800" dirty="0">
                <a:solidFill>
                  <a:srgbClr val="0000FF"/>
                </a:solidFill>
              </a:rPr>
              <a:t> ČÚZK", </a:t>
            </a:r>
          </a:p>
          <a:p>
            <a:pPr marL="109728" indent="0">
              <a:buNone/>
            </a:pPr>
            <a:r>
              <a:rPr lang="cs-CZ" sz="1800" dirty="0">
                <a:solidFill>
                  <a:srgbClr val="0000FF"/>
                </a:solidFill>
              </a:rPr>
              <a:t> </a:t>
            </a:r>
            <a:r>
              <a:rPr lang="cs-CZ" sz="1800" dirty="0" smtClean="0">
                <a:solidFill>
                  <a:srgbClr val="0000FF"/>
                </a:solidFill>
              </a:rPr>
              <a:t>"</a:t>
            </a:r>
            <a:r>
              <a:rPr lang="cs-CZ" sz="1800" dirty="0">
                <a:solidFill>
                  <a:srgbClr val="0000FF"/>
                </a:solidFill>
              </a:rPr>
              <a:t>http://geoportal.cuzk.cz/WMS_ORTOFOTO_PUB/</a:t>
            </a:r>
            <a:r>
              <a:rPr lang="cs-CZ" sz="1800" dirty="0" err="1">
                <a:solidFill>
                  <a:srgbClr val="0000FF"/>
                </a:solidFill>
              </a:rPr>
              <a:t>service.svc</a:t>
            </a:r>
            <a:r>
              <a:rPr lang="cs-CZ" sz="1800" dirty="0">
                <a:solidFill>
                  <a:srgbClr val="0000FF"/>
                </a:solidFill>
              </a:rPr>
              <a:t>/</a:t>
            </a:r>
            <a:r>
              <a:rPr lang="cs-CZ" sz="1800" dirty="0" err="1">
                <a:solidFill>
                  <a:srgbClr val="0000FF"/>
                </a:solidFill>
              </a:rPr>
              <a:t>get</a:t>
            </a:r>
            <a:r>
              <a:rPr lang="cs-CZ" sz="1800" dirty="0">
                <a:solidFill>
                  <a:srgbClr val="0000FF"/>
                </a:solidFill>
              </a:rPr>
              <a:t>?", </a:t>
            </a:r>
            <a:endParaRPr lang="cs-CZ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1800" dirty="0" smtClean="0">
                <a:solidFill>
                  <a:srgbClr val="0000FF"/>
                </a:solidFill>
              </a:rPr>
              <a:t>  {</a:t>
            </a:r>
            <a:endParaRPr lang="cs-CZ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1800" dirty="0">
                <a:solidFill>
                  <a:srgbClr val="0000FF"/>
                </a:solidFill>
              </a:rPr>
              <a:t>  </a:t>
            </a:r>
            <a:r>
              <a:rPr lang="cs-CZ" sz="1800" dirty="0" smtClean="0">
                <a:solidFill>
                  <a:srgbClr val="0000FF"/>
                </a:solidFill>
              </a:rPr>
              <a:t>       </a:t>
            </a:r>
            <a:r>
              <a:rPr lang="cs-CZ" sz="1800" dirty="0" err="1">
                <a:solidFill>
                  <a:srgbClr val="0000FF"/>
                </a:solidFill>
              </a:rPr>
              <a:t>layers</a:t>
            </a:r>
            <a:r>
              <a:rPr lang="cs-CZ" sz="1800" dirty="0">
                <a:solidFill>
                  <a:srgbClr val="0000FF"/>
                </a:solidFill>
              </a:rPr>
              <a:t>:"GR_ORTFOTORGB"</a:t>
            </a:r>
          </a:p>
          <a:p>
            <a:pPr marL="109728" indent="0">
              <a:buNone/>
            </a:pPr>
            <a:r>
              <a:rPr lang="cs-CZ" sz="1800" dirty="0">
                <a:solidFill>
                  <a:srgbClr val="0000FF"/>
                </a:solidFill>
              </a:rPr>
              <a:t> </a:t>
            </a:r>
            <a:r>
              <a:rPr lang="cs-CZ" sz="1800" dirty="0" smtClean="0">
                <a:solidFill>
                  <a:srgbClr val="0000FF"/>
                </a:solidFill>
              </a:rPr>
              <a:t> }</a:t>
            </a:r>
          </a:p>
          <a:p>
            <a:pPr marL="109728" indent="0">
              <a:buNone/>
            </a:pPr>
            <a:r>
              <a:rPr lang="cs-CZ" sz="1800" dirty="0" smtClean="0">
                <a:solidFill>
                  <a:srgbClr val="0000FF"/>
                </a:solidFill>
              </a:rPr>
              <a:t>); </a:t>
            </a:r>
            <a:endParaRPr lang="cs-CZ" sz="1800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56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cs-CZ" sz="1800" dirty="0" smtClean="0"/>
              <a:t>Vrstva byla inicializované, ale není přidána v mapě</a:t>
            </a:r>
          </a:p>
          <a:p>
            <a:pPr marL="109728" indent="0">
              <a:buNone/>
            </a:pPr>
            <a:endParaRPr lang="cs-CZ" sz="1800" dirty="0" smtClean="0"/>
          </a:p>
          <a:p>
            <a:pPr marL="109728" indent="0">
              <a:buNone/>
            </a:pPr>
            <a:r>
              <a:rPr lang="cs-CZ" sz="1800" dirty="0" smtClean="0">
                <a:solidFill>
                  <a:srgbClr val="0000FF"/>
                </a:solidFill>
              </a:rPr>
              <a:t>	</a:t>
            </a:r>
            <a:r>
              <a:rPr lang="cs-CZ" sz="1800" dirty="0" err="1" smtClean="0">
                <a:solidFill>
                  <a:srgbClr val="0000FF"/>
                </a:solidFill>
              </a:rPr>
              <a:t>map.addLayer</a:t>
            </a:r>
            <a:r>
              <a:rPr lang="cs-CZ" sz="1800" dirty="0" smtClean="0">
                <a:solidFill>
                  <a:srgbClr val="0000FF"/>
                </a:solidFill>
              </a:rPr>
              <a:t>(</a:t>
            </a:r>
            <a:r>
              <a:rPr lang="cs-CZ" sz="1800" dirty="0" err="1" smtClean="0">
                <a:solidFill>
                  <a:srgbClr val="0000FF"/>
                </a:solidFill>
              </a:rPr>
              <a:t>orto</a:t>
            </a:r>
            <a:r>
              <a:rPr lang="cs-CZ" sz="1800" dirty="0">
                <a:solidFill>
                  <a:srgbClr val="0000FF"/>
                </a:solidFill>
              </a:rPr>
              <a:t>); </a:t>
            </a:r>
            <a:endParaRPr lang="cs-CZ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cs-CZ" sz="1800" dirty="0" smtClean="0"/>
          </a:p>
          <a:p>
            <a:pPr marL="109728" indent="0">
              <a:buNone/>
            </a:pPr>
            <a:r>
              <a:rPr lang="cs-CZ" sz="1800" dirty="0" smtClean="0"/>
              <a:t>Mapa musí mít nastaveno pozici načtení. Více způsobů. Například </a:t>
            </a:r>
            <a:r>
              <a:rPr lang="cs-CZ" sz="1800" dirty="0" err="1" smtClean="0"/>
              <a:t>zoomToExtend</a:t>
            </a:r>
            <a:r>
              <a:rPr lang="cs-CZ" sz="1800" dirty="0" smtClean="0"/>
              <a:t>(</a:t>
            </a:r>
            <a:r>
              <a:rPr lang="cs-CZ" sz="1800" dirty="0" err="1" smtClean="0"/>
              <a:t>extend</a:t>
            </a:r>
            <a:r>
              <a:rPr lang="cs-CZ" sz="1800" dirty="0" smtClean="0"/>
              <a:t>);…</a:t>
            </a:r>
            <a:endParaRPr lang="cs-CZ" sz="1800" dirty="0"/>
          </a:p>
          <a:p>
            <a:pPr marL="109728" indent="0">
              <a:buNone/>
            </a:pPr>
            <a:endParaRPr lang="cs-CZ" sz="1800" dirty="0" smtClean="0"/>
          </a:p>
          <a:p>
            <a:pPr marL="109728" indent="0">
              <a:buNone/>
            </a:pPr>
            <a:r>
              <a:rPr lang="cs-CZ" sz="1800" dirty="0" smtClean="0"/>
              <a:t>	</a:t>
            </a:r>
            <a:r>
              <a:rPr lang="cs-CZ" sz="1800" dirty="0" err="1" smtClean="0">
                <a:solidFill>
                  <a:srgbClr val="0000FF"/>
                </a:solidFill>
              </a:rPr>
              <a:t>map.setCenter</a:t>
            </a:r>
            <a:r>
              <a:rPr lang="cs-CZ" sz="1800" dirty="0">
                <a:solidFill>
                  <a:srgbClr val="0000FF"/>
                </a:solidFill>
              </a:rPr>
              <a:t>( </a:t>
            </a:r>
            <a:r>
              <a:rPr lang="cs-CZ" sz="1800" dirty="0" err="1">
                <a:solidFill>
                  <a:srgbClr val="0000FF"/>
                </a:solidFill>
              </a:rPr>
              <a:t>new</a:t>
            </a:r>
            <a:r>
              <a:rPr lang="cs-CZ" sz="1800" dirty="0">
                <a:solidFill>
                  <a:srgbClr val="0000FF"/>
                </a:solidFill>
              </a:rPr>
              <a:t> </a:t>
            </a:r>
            <a:r>
              <a:rPr lang="cs-CZ" sz="1800" dirty="0" err="1">
                <a:solidFill>
                  <a:srgbClr val="0000FF"/>
                </a:solidFill>
              </a:rPr>
              <a:t>OpenLayers.LonLat</a:t>
            </a:r>
            <a:r>
              <a:rPr lang="cs-CZ" sz="1800" dirty="0">
                <a:solidFill>
                  <a:srgbClr val="0000FF"/>
                </a:solidFill>
              </a:rPr>
              <a:t>(18.164,49.834),15); </a:t>
            </a:r>
          </a:p>
          <a:p>
            <a:pPr marL="109728" indent="0">
              <a:buNone/>
            </a:pP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40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Chrome</a:t>
            </a:r>
          </a:p>
          <a:p>
            <a:r>
              <a:rPr lang="cs-CZ" sz="3600" dirty="0" err="1" smtClean="0"/>
              <a:t>Firefox</a:t>
            </a:r>
            <a:endParaRPr lang="cs-CZ" sz="3600" dirty="0" smtClean="0"/>
          </a:p>
          <a:p>
            <a:r>
              <a:rPr lang="cs-CZ" sz="3600" dirty="0" err="1" smtClean="0"/>
              <a:t>console</a:t>
            </a:r>
            <a:endParaRPr lang="cs-CZ" sz="3600" dirty="0" smtClean="0"/>
          </a:p>
          <a:p>
            <a:r>
              <a:rPr lang="cs-CZ" sz="3600" dirty="0" smtClean="0">
                <a:solidFill>
                  <a:srgbClr val="0000FF"/>
                </a:solidFill>
              </a:rPr>
              <a:t>console.log(map)</a:t>
            </a:r>
          </a:p>
          <a:p>
            <a:r>
              <a:rPr lang="cs-CZ" sz="3600" dirty="0" err="1" smtClean="0">
                <a:solidFill>
                  <a:srgbClr val="0000FF"/>
                </a:solidFill>
              </a:rPr>
              <a:t>alert</a:t>
            </a:r>
            <a:r>
              <a:rPr lang="cs-CZ" sz="3600" dirty="0" smtClean="0">
                <a:solidFill>
                  <a:srgbClr val="0000FF"/>
                </a:solidFill>
              </a:rPr>
              <a:t>()</a:t>
            </a:r>
            <a:endParaRPr lang="cs-CZ" sz="3600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Debugování</a:t>
            </a:r>
            <a:r>
              <a:rPr lang="cs-CZ" dirty="0" smtClean="0"/>
              <a:t>	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15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cs-CZ" sz="1800" dirty="0"/>
              <a:t>Od roku 2000</a:t>
            </a:r>
          </a:p>
          <a:p>
            <a:pPr marL="109728" indent="0">
              <a:buNone/>
            </a:pPr>
            <a:endParaRPr lang="cs-CZ" sz="1800" dirty="0"/>
          </a:p>
          <a:p>
            <a:pPr marL="109728" indent="0">
              <a:buNone/>
            </a:pPr>
            <a:r>
              <a:rPr lang="cs-CZ" sz="1800" dirty="0" smtClean="0"/>
              <a:t>Základní </a:t>
            </a:r>
            <a:r>
              <a:rPr lang="cs-CZ" sz="1800" dirty="0"/>
              <a:t>typy dotazů (dle OGC</a:t>
            </a:r>
            <a:r>
              <a:rPr lang="cs-CZ" sz="1800" dirty="0" smtClean="0"/>
              <a:t>)</a:t>
            </a:r>
          </a:p>
          <a:p>
            <a:pPr marL="109728" indent="0">
              <a:buNone/>
            </a:pPr>
            <a:endParaRPr lang="cs-CZ" sz="1800" dirty="0"/>
          </a:p>
          <a:p>
            <a:pPr marL="109728" indent="0">
              <a:buNone/>
            </a:pPr>
            <a:r>
              <a:rPr lang="cs-CZ" sz="1800" dirty="0" err="1" smtClean="0"/>
              <a:t>GetCapabilities</a:t>
            </a:r>
            <a:endParaRPr lang="cs-CZ" sz="1800" dirty="0" smtClean="0"/>
          </a:p>
          <a:p>
            <a:pPr marL="109728" indent="0">
              <a:buNone/>
            </a:pPr>
            <a:r>
              <a:rPr lang="cs-CZ" sz="1800" dirty="0" err="1" smtClean="0"/>
              <a:t>GetMap</a:t>
            </a:r>
            <a:endParaRPr lang="cs-CZ" sz="1800" dirty="0" smtClean="0"/>
          </a:p>
          <a:p>
            <a:pPr marL="109728" indent="0">
              <a:buNone/>
            </a:pPr>
            <a:r>
              <a:rPr lang="cs-CZ" sz="1800" dirty="0" err="1" smtClean="0"/>
              <a:t>GetFeatureInfo</a:t>
            </a: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6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75711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cs-CZ" sz="1800" dirty="0" smtClean="0">
              <a:hlinkClick r:id="rId2"/>
            </a:endParaRPr>
          </a:p>
          <a:p>
            <a:pPr marL="109728" indent="0">
              <a:buNone/>
            </a:pPr>
            <a:r>
              <a:rPr lang="cs-CZ" sz="1800" dirty="0" smtClean="0">
                <a:hlinkClick r:id="rId2"/>
              </a:rPr>
              <a:t>http</a:t>
            </a:r>
            <a:r>
              <a:rPr lang="cs-CZ" sz="1800" dirty="0">
                <a:hlinkClick r:id="rId2"/>
              </a:rPr>
              <a:t>://</a:t>
            </a:r>
            <a:r>
              <a:rPr lang="cs-CZ" sz="1800" dirty="0" smtClean="0">
                <a:hlinkClick r:id="rId2"/>
              </a:rPr>
              <a:t>geoportal.cuzk.cz/WMS_ORTOFOTO_PUB/service.svc/get?request=getcapabilities&amp;service=wms</a:t>
            </a:r>
            <a:endParaRPr lang="cs-CZ" sz="1800" dirty="0" smtClean="0"/>
          </a:p>
          <a:p>
            <a:pPr marL="109728" indent="0">
              <a:buNone/>
            </a:pP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WMS - </a:t>
            </a:r>
            <a:r>
              <a:rPr lang="cs-CZ" dirty="0" err="1" smtClean="0"/>
              <a:t>GetCapabilities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2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75711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cs-CZ" sz="1800" dirty="0">
                <a:hlinkClick r:id="rId2"/>
              </a:rPr>
              <a:t>http://geoportal.cuzk.cz/WMS_ORTOFOTO_PUB/service.svc/get?LAYERS=GR_ORTFOTORGB&amp;SERVICE=WMS&amp;VERSION=1.1.1&amp;REQUEST=GetMap&amp;STYLES=&amp;</a:t>
            </a:r>
            <a:r>
              <a:rPr lang="cs-CZ" sz="1800" dirty="0" smtClean="0">
                <a:hlinkClick r:id="rId2"/>
              </a:rPr>
              <a:t>FORMAT=image%2Fjpeg&amp;SRS=EPSG%3A4326&amp;BBOX=18.12744140625,49.7900390625,18.1494140625,49.81201171875&amp;WIDTH=256&amp;HEIGHT=256</a:t>
            </a:r>
            <a:endParaRPr lang="cs-CZ" sz="1800" dirty="0" smtClean="0"/>
          </a:p>
          <a:p>
            <a:pPr marL="109728" indent="0">
              <a:buNone/>
            </a:pPr>
            <a:endParaRPr lang="cs-CZ" sz="1800" dirty="0"/>
          </a:p>
          <a:p>
            <a:pPr marL="109728" indent="0">
              <a:buNone/>
            </a:pPr>
            <a:r>
              <a:rPr lang="cs-CZ" sz="1800" dirty="0" smtClean="0"/>
              <a:t>Záleží na mapovém serveru, co má a může vše obsahovat.</a:t>
            </a: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WMS - </a:t>
            </a:r>
            <a:r>
              <a:rPr lang="cs-CZ" dirty="0" err="1" smtClean="0"/>
              <a:t>GetMap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4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176" y="1484784"/>
            <a:ext cx="9073008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cs-CZ" sz="1800" dirty="0" smtClean="0"/>
              <a:t>LAYERS=GR_ORTFOTORGB&amp;</a:t>
            </a:r>
          </a:p>
          <a:p>
            <a:pPr marL="109728" indent="0">
              <a:buNone/>
            </a:pPr>
            <a:r>
              <a:rPr lang="cs-CZ" sz="1800" dirty="0" smtClean="0"/>
              <a:t>SERVICE=WMS&amp;</a:t>
            </a:r>
          </a:p>
          <a:p>
            <a:pPr marL="109728" indent="0">
              <a:buNone/>
            </a:pPr>
            <a:r>
              <a:rPr lang="cs-CZ" sz="1800" dirty="0" smtClean="0"/>
              <a:t>VERSION=1.1.1&amp;</a:t>
            </a:r>
          </a:p>
          <a:p>
            <a:pPr marL="109728" indent="0">
              <a:buNone/>
            </a:pPr>
            <a:r>
              <a:rPr lang="cs-CZ" sz="1800" dirty="0" smtClean="0"/>
              <a:t>REQUEST=</a:t>
            </a:r>
            <a:r>
              <a:rPr lang="cs-CZ" sz="1800" dirty="0" err="1" smtClean="0"/>
              <a:t>GetMap</a:t>
            </a:r>
            <a:r>
              <a:rPr lang="cs-CZ" sz="1800" dirty="0" smtClean="0"/>
              <a:t>&amp;</a:t>
            </a:r>
          </a:p>
          <a:p>
            <a:pPr marL="109728" indent="0">
              <a:buNone/>
            </a:pPr>
            <a:r>
              <a:rPr lang="cs-CZ" sz="1800" dirty="0" smtClean="0"/>
              <a:t>STYLES=&amp;</a:t>
            </a:r>
          </a:p>
          <a:p>
            <a:pPr marL="109728" indent="0">
              <a:buNone/>
            </a:pPr>
            <a:r>
              <a:rPr lang="cs-CZ" sz="1800" dirty="0" smtClean="0"/>
              <a:t>FORMAT=image%2Fjpeg&amp;</a:t>
            </a:r>
          </a:p>
          <a:p>
            <a:pPr marL="109728" indent="0">
              <a:buNone/>
            </a:pPr>
            <a:r>
              <a:rPr lang="cs-CZ" sz="1800" dirty="0" smtClean="0"/>
              <a:t>SRS=EPSG%3A4326&amp;</a:t>
            </a:r>
          </a:p>
          <a:p>
            <a:pPr marL="109728" indent="0">
              <a:buNone/>
            </a:pPr>
            <a:r>
              <a:rPr lang="cs-CZ" sz="1800" dirty="0" smtClean="0"/>
              <a:t>BBOX=18.12744140625,49.7900390625,18.1494140625,49.81201171875&amp;WIDTH=256&amp;</a:t>
            </a:r>
          </a:p>
          <a:p>
            <a:pPr marL="109728" indent="0">
              <a:buNone/>
            </a:pPr>
            <a:r>
              <a:rPr lang="cs-CZ" sz="1800" dirty="0" smtClean="0"/>
              <a:t>HEIGHT=256</a:t>
            </a: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WMS - </a:t>
            </a:r>
            <a:r>
              <a:rPr lang="cs-CZ" dirty="0" err="1" smtClean="0"/>
              <a:t>GetMap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67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75711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cs-CZ" sz="1800" dirty="0" smtClean="0"/>
              <a:t>Musí podporovat vrstva</a:t>
            </a:r>
          </a:p>
          <a:p>
            <a:pPr marL="109728" indent="0">
              <a:buNone/>
            </a:pPr>
            <a:r>
              <a:rPr lang="cs-CZ" sz="1800" dirty="0" smtClean="0"/>
              <a:t>Podobný princip jako </a:t>
            </a:r>
            <a:r>
              <a:rPr lang="cs-CZ" sz="1800" dirty="0" err="1" smtClean="0"/>
              <a:t>GetMap</a:t>
            </a:r>
            <a:endParaRPr lang="cs-CZ" sz="1800" dirty="0" smtClean="0"/>
          </a:p>
          <a:p>
            <a:pPr marL="109728" indent="0">
              <a:buNone/>
            </a:pPr>
            <a:r>
              <a:rPr lang="cs-CZ" sz="1800" dirty="0" smtClean="0"/>
              <a:t>Je možné požádat o formát odpovědi</a:t>
            </a:r>
          </a:p>
          <a:p>
            <a:pPr marL="109728" indent="0">
              <a:buNone/>
            </a:pPr>
            <a:endParaRPr lang="cs-CZ" sz="1800" dirty="0"/>
          </a:p>
          <a:p>
            <a:pPr marL="109728" indent="0">
              <a:buNone/>
            </a:pPr>
            <a:r>
              <a:rPr lang="cs-CZ" sz="1800" dirty="0" smtClean="0"/>
              <a:t>Ukážeme si na </a:t>
            </a:r>
            <a:r>
              <a:rPr lang="cs-CZ" sz="1800" dirty="0" err="1" smtClean="0"/>
              <a:t>Geoserveru</a:t>
            </a:r>
            <a:r>
              <a:rPr lang="cs-CZ" sz="1800" dirty="0" smtClean="0"/>
              <a:t>. </a:t>
            </a: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WMS - </a:t>
            </a:r>
            <a:r>
              <a:rPr lang="cs-CZ" dirty="0" err="1" smtClean="0"/>
              <a:t>GetFeatureInfo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7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Rozšíření _1</a:t>
            </a:r>
          </a:p>
          <a:p>
            <a:r>
              <a:rPr lang="cs-CZ" dirty="0" smtClean="0"/>
              <a:t>Větší mapové pole</a:t>
            </a:r>
          </a:p>
          <a:p>
            <a:r>
              <a:rPr lang="cs-CZ" dirty="0" smtClean="0"/>
              <a:t>Vložení ovládacích prvků</a:t>
            </a:r>
          </a:p>
          <a:p>
            <a:r>
              <a:rPr lang="cs-CZ" dirty="0" smtClean="0"/>
              <a:t>Nová vrstva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_2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2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07504" y="1481328"/>
            <a:ext cx="9036496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&lt;div id="map" style="width:100%;height:400px"&gt;</a:t>
            </a:r>
            <a:endParaRPr lang="cs-CZ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Index.html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24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C:\Users\Vojta\Desktop\mc_open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8" y="2204864"/>
            <a:ext cx="8568952" cy="178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options</a:t>
            </a:r>
            <a:r>
              <a:rPr lang="cs-CZ" sz="2000" dirty="0">
                <a:solidFill>
                  <a:srgbClr val="0000FF"/>
                </a:solidFill>
              </a:rPr>
              <a:t> = {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maxExtent:new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 smtClean="0">
                <a:solidFill>
                  <a:srgbClr val="0000FF"/>
                </a:solidFill>
              </a:rPr>
              <a:t>OpenLayers.Bounds</a:t>
            </a:r>
            <a:r>
              <a:rPr lang="cs-CZ" sz="2000" dirty="0" smtClean="0">
                <a:solidFill>
                  <a:srgbClr val="0000FF"/>
                </a:solidFill>
              </a:rPr>
              <a:t>(10,48,19,50</a:t>
            </a:r>
            <a:r>
              <a:rPr lang="cs-CZ" sz="2000" dirty="0">
                <a:solidFill>
                  <a:srgbClr val="0000FF"/>
                </a:solidFill>
              </a:rPr>
              <a:t>),      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controls</a:t>
            </a:r>
            <a:r>
              <a:rPr lang="cs-CZ" sz="2000" dirty="0">
                <a:solidFill>
                  <a:srgbClr val="0000FF"/>
                </a:solidFill>
              </a:rPr>
              <a:t>:[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OpenLayers.Control.LayerSwitcher</a:t>
            </a:r>
            <a:r>
              <a:rPr lang="cs-CZ" sz="2000" dirty="0">
                <a:solidFill>
                  <a:srgbClr val="0000FF"/>
                </a:solidFill>
              </a:rPr>
              <a:t>(),     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OpenLayers.Control.PanZoomBar</a:t>
            </a:r>
            <a:r>
              <a:rPr lang="cs-CZ" sz="2000" dirty="0">
                <a:solidFill>
                  <a:srgbClr val="0000FF"/>
                </a:solidFill>
              </a:rPr>
              <a:t>(),        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OpenLayers.Control.MousePosition</a:t>
            </a:r>
            <a:r>
              <a:rPr lang="cs-CZ" sz="2000" dirty="0">
                <a:solidFill>
                  <a:srgbClr val="0000FF"/>
                </a:solidFill>
              </a:rPr>
              <a:t>(),     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OpenLayers.Control.KeyboardDefaults</a:t>
            </a:r>
            <a:r>
              <a:rPr lang="cs-CZ" sz="2000" dirty="0">
                <a:solidFill>
                  <a:srgbClr val="0000FF"/>
                </a:solidFill>
              </a:rPr>
              <a:t>(),    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OpenLayers.Control.Navigation</a:t>
            </a:r>
            <a:r>
              <a:rPr lang="cs-CZ" sz="2000" dirty="0">
                <a:solidFill>
                  <a:srgbClr val="0000FF"/>
                </a:solidFill>
              </a:rPr>
              <a:t>() </a:t>
            </a:r>
            <a:endParaRPr lang="cs-CZ" sz="20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 smtClean="0">
                <a:solidFill>
                  <a:srgbClr val="0000FF"/>
                </a:solidFill>
              </a:rPr>
              <a:t>        ],</a:t>
            </a:r>
            <a:endParaRPr lang="cs-CZ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</a:t>
            </a:r>
            <a:r>
              <a:rPr lang="cs-CZ" sz="2000" dirty="0" err="1">
                <a:solidFill>
                  <a:srgbClr val="0000FF"/>
                </a:solidFill>
              </a:rPr>
              <a:t>allOverlays:true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smtClean="0">
                <a:solidFill>
                  <a:srgbClr val="0000FF"/>
                </a:solidFill>
              </a:rPr>
              <a:t>}</a:t>
            </a:r>
            <a:endParaRPr lang="cs-CZ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cs-CZ" sz="20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 smtClean="0">
                <a:solidFill>
                  <a:srgbClr val="0000FF"/>
                </a:solidFill>
              </a:rPr>
              <a:t>    </a:t>
            </a:r>
            <a:r>
              <a:rPr lang="cs-CZ" sz="2000" dirty="0">
                <a:solidFill>
                  <a:srgbClr val="0000FF"/>
                </a:solidFill>
              </a:rPr>
              <a:t>map =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OpenLayers.Map</a:t>
            </a:r>
            <a:r>
              <a:rPr lang="cs-CZ" sz="2000" dirty="0">
                <a:solidFill>
                  <a:srgbClr val="0000FF"/>
                </a:solidFill>
              </a:rPr>
              <a:t>( 'map',</a:t>
            </a:r>
            <a:r>
              <a:rPr lang="cs-CZ" sz="2000" dirty="0" err="1">
                <a:solidFill>
                  <a:srgbClr val="0000FF"/>
                </a:solidFill>
              </a:rPr>
              <a:t>options</a:t>
            </a:r>
            <a:r>
              <a:rPr lang="cs-CZ" sz="2000" dirty="0">
                <a:solidFill>
                  <a:srgbClr val="0000FF"/>
                </a:solidFill>
              </a:rPr>
              <a:t>);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76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0" y="1481328"/>
            <a:ext cx="93245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1600" dirty="0">
                <a:solidFill>
                  <a:srgbClr val="0000FF"/>
                </a:solidFill>
              </a:rPr>
              <a:t>katastr = </a:t>
            </a:r>
            <a:r>
              <a:rPr lang="cs-CZ" sz="1600" dirty="0" err="1">
                <a:solidFill>
                  <a:srgbClr val="0000FF"/>
                </a:solidFill>
              </a:rPr>
              <a:t>new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OpenLayers.Layer.WMS</a:t>
            </a:r>
            <a:r>
              <a:rPr lang="cs-CZ" sz="1600" dirty="0">
                <a:solidFill>
                  <a:srgbClr val="0000FF"/>
                </a:solidFill>
              </a:rPr>
              <a:t>( </a:t>
            </a:r>
          </a:p>
          <a:p>
            <a:pPr marL="109728" indent="0">
              <a:buNone/>
            </a:pPr>
            <a:r>
              <a:rPr lang="cs-CZ" sz="1600" dirty="0">
                <a:solidFill>
                  <a:srgbClr val="0000FF"/>
                </a:solidFill>
              </a:rPr>
              <a:t>        "Katastr ČÚZK",</a:t>
            </a:r>
          </a:p>
          <a:p>
            <a:pPr marL="109728" indent="0">
              <a:buNone/>
            </a:pPr>
            <a:r>
              <a:rPr lang="cs-CZ" sz="1600" dirty="0">
                <a:solidFill>
                  <a:srgbClr val="0000FF"/>
                </a:solidFill>
              </a:rPr>
              <a:t>        "http://services.cuzk.cz/</a:t>
            </a:r>
            <a:r>
              <a:rPr lang="cs-CZ" sz="1600" dirty="0" err="1">
                <a:solidFill>
                  <a:srgbClr val="0000FF"/>
                </a:solidFill>
              </a:rPr>
              <a:t>wms</a:t>
            </a:r>
            <a:r>
              <a:rPr lang="cs-CZ" sz="1600" dirty="0">
                <a:solidFill>
                  <a:srgbClr val="0000FF"/>
                </a:solidFill>
              </a:rPr>
              <a:t>/wms.asp?", </a:t>
            </a:r>
          </a:p>
          <a:p>
            <a:pPr marL="109728" indent="0">
              <a:buNone/>
            </a:pPr>
            <a:r>
              <a:rPr lang="cs-CZ" sz="1600" dirty="0">
                <a:solidFill>
                  <a:srgbClr val="0000FF"/>
                </a:solidFill>
              </a:rPr>
              <a:t>        </a:t>
            </a:r>
            <a:r>
              <a:rPr lang="cs-CZ" sz="1600" dirty="0" smtClean="0">
                <a:solidFill>
                  <a:srgbClr val="0000FF"/>
                </a:solidFill>
              </a:rPr>
              <a:t>{            layers</a:t>
            </a:r>
            <a:r>
              <a:rPr lang="cs-CZ" sz="1600" dirty="0">
                <a:solidFill>
                  <a:srgbClr val="0000FF"/>
                </a:solidFill>
              </a:rPr>
              <a:t>:"dalsi_p_mapy,hranice_parcel,obrazy_parcel,parcelni_cisla,omp,RST_KMD,RST_KN", </a:t>
            </a:r>
          </a:p>
          <a:p>
            <a:pPr marL="109728" indent="0">
              <a:buNone/>
            </a:pPr>
            <a:r>
              <a:rPr lang="cs-CZ" sz="1600" dirty="0" err="1" smtClean="0">
                <a:solidFill>
                  <a:srgbClr val="0000FF"/>
                </a:solidFill>
              </a:rPr>
              <a:t>transparent:true</a:t>
            </a:r>
            <a:endParaRPr lang="cs-CZ" sz="16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1600" dirty="0">
                <a:solidFill>
                  <a:srgbClr val="0000FF"/>
                </a:solidFill>
              </a:rPr>
              <a:t>        }</a:t>
            </a:r>
          </a:p>
          <a:p>
            <a:pPr marL="109728" indent="0">
              <a:buNone/>
            </a:pPr>
            <a:r>
              <a:rPr lang="cs-CZ" sz="1600" dirty="0">
                <a:solidFill>
                  <a:srgbClr val="0000FF"/>
                </a:solidFill>
              </a:rPr>
              <a:t>        );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03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971600" y="1481328"/>
            <a:ext cx="83529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1600" dirty="0" err="1">
                <a:solidFill>
                  <a:srgbClr val="0000FF"/>
                </a:solidFill>
              </a:rPr>
              <a:t>map.addLayers</a:t>
            </a:r>
            <a:r>
              <a:rPr lang="cs-CZ" sz="1600" dirty="0">
                <a:solidFill>
                  <a:srgbClr val="0000FF"/>
                </a:solidFill>
              </a:rPr>
              <a:t>([</a:t>
            </a:r>
            <a:r>
              <a:rPr lang="cs-CZ" sz="1600" dirty="0" err="1">
                <a:solidFill>
                  <a:srgbClr val="0000FF"/>
                </a:solidFill>
              </a:rPr>
              <a:t>orto,katastr</a:t>
            </a:r>
            <a:r>
              <a:rPr lang="cs-CZ" sz="1600" dirty="0" smtClean="0">
                <a:solidFill>
                  <a:srgbClr val="0000FF"/>
                </a:solidFill>
              </a:rPr>
              <a:t>]);</a:t>
            </a:r>
          </a:p>
          <a:p>
            <a:pPr marL="109728" indent="0">
              <a:buNone/>
            </a:pPr>
            <a:endParaRPr lang="cs-CZ" sz="1600" dirty="0"/>
          </a:p>
          <a:p>
            <a:pPr marL="109728" indent="0">
              <a:buNone/>
            </a:pPr>
            <a:r>
              <a:rPr lang="cs-CZ" sz="1600" dirty="0" smtClean="0"/>
              <a:t>- Pořadí vrstev – katastr se přidá poslední -&gt;bude nahoře </a:t>
            </a:r>
            <a:endParaRPr lang="cs-CZ" sz="1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49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r>
              <a:rPr lang="cs-CZ" dirty="0" smtClean="0"/>
              <a:t>EPSG:4326</a:t>
            </a:r>
          </a:p>
          <a:p>
            <a:r>
              <a:rPr lang="cs-CZ" dirty="0" smtClean="0"/>
              <a:t>EPSG:900913</a:t>
            </a:r>
          </a:p>
          <a:p>
            <a:endParaRPr lang="cs-CZ" dirty="0"/>
          </a:p>
          <a:p>
            <a:r>
              <a:rPr lang="cs-CZ" dirty="0" smtClean="0"/>
              <a:t>CZ:</a:t>
            </a:r>
          </a:p>
          <a:p>
            <a:pPr marL="109728" indent="0">
              <a:buNone/>
            </a:pPr>
            <a:r>
              <a:rPr lang="cs-CZ" sz="2000" dirty="0">
                <a:hlinkClick r:id="rId2"/>
              </a:rPr>
              <a:t>http://geoportal.cuzk.cz/(S(r5mejorhey5znj45ipc5ep2k))/Default.aspx?mode=TextMeta&amp;side=sit.trans&amp;text=souradsystemy</a:t>
            </a:r>
            <a:endParaRPr lang="cs-CZ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Souřadnicové systémy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9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Práce s </a:t>
            </a:r>
            <a:r>
              <a:rPr lang="cs-CZ" dirty="0" err="1" smtClean="0"/>
              <a:t>google</a:t>
            </a:r>
            <a:r>
              <a:rPr lang="cs-CZ" dirty="0" smtClean="0"/>
              <a:t> </a:t>
            </a:r>
            <a:r>
              <a:rPr lang="cs-CZ" dirty="0" err="1" smtClean="0"/>
              <a:t>maps</a:t>
            </a:r>
            <a:endParaRPr lang="cs-CZ" dirty="0" smtClean="0"/>
          </a:p>
          <a:p>
            <a:r>
              <a:rPr lang="cs-CZ" dirty="0" smtClean="0"/>
              <a:t>Jiný souřadnicový systém</a:t>
            </a:r>
          </a:p>
          <a:p>
            <a:r>
              <a:rPr lang="cs-CZ" dirty="0" smtClean="0"/>
              <a:t>Nativní EPSG je 4326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_3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82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1600" dirty="0" smtClean="0"/>
              <a:t>Google </a:t>
            </a:r>
            <a:r>
              <a:rPr lang="cs-CZ" sz="1600" dirty="0" err="1" smtClean="0"/>
              <a:t>maps</a:t>
            </a:r>
            <a:r>
              <a:rPr lang="cs-CZ" sz="1600" dirty="0" smtClean="0"/>
              <a:t> API</a:t>
            </a:r>
          </a:p>
          <a:p>
            <a:pPr marL="109728" indent="0">
              <a:buNone/>
            </a:pPr>
            <a:endParaRPr lang="cs-CZ" sz="1600" dirty="0" smtClean="0"/>
          </a:p>
          <a:p>
            <a:pPr marL="109728" indent="0">
              <a:buNone/>
            </a:pPr>
            <a:r>
              <a:rPr lang="cs-CZ" sz="1600" dirty="0" smtClean="0">
                <a:solidFill>
                  <a:srgbClr val="0000FF"/>
                </a:solidFill>
              </a:rPr>
              <a:t>&lt;</a:t>
            </a:r>
            <a:r>
              <a:rPr lang="cs-CZ" sz="1600" dirty="0" err="1">
                <a:solidFill>
                  <a:srgbClr val="0000FF"/>
                </a:solidFill>
              </a:rPr>
              <a:t>script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src</a:t>
            </a:r>
            <a:r>
              <a:rPr lang="cs-CZ" sz="1600" dirty="0">
                <a:solidFill>
                  <a:srgbClr val="0000FF"/>
                </a:solidFill>
              </a:rPr>
              <a:t>="http://maps.google.com/</a:t>
            </a:r>
            <a:r>
              <a:rPr lang="cs-CZ" sz="1600" dirty="0" err="1">
                <a:solidFill>
                  <a:srgbClr val="0000FF"/>
                </a:solidFill>
              </a:rPr>
              <a:t>maps</a:t>
            </a:r>
            <a:r>
              <a:rPr lang="cs-CZ" sz="1600" dirty="0">
                <a:solidFill>
                  <a:srgbClr val="0000FF"/>
                </a:solidFill>
              </a:rPr>
              <a:t>/</a:t>
            </a:r>
            <a:r>
              <a:rPr lang="cs-CZ" sz="1600" dirty="0" err="1">
                <a:solidFill>
                  <a:srgbClr val="0000FF"/>
                </a:solidFill>
              </a:rPr>
              <a:t>api</a:t>
            </a:r>
            <a:r>
              <a:rPr lang="cs-CZ" sz="1600" dirty="0">
                <a:solidFill>
                  <a:srgbClr val="0000FF"/>
                </a:solidFill>
              </a:rPr>
              <a:t>/</a:t>
            </a:r>
            <a:r>
              <a:rPr lang="cs-CZ" sz="1600" dirty="0" err="1">
                <a:solidFill>
                  <a:srgbClr val="0000FF"/>
                </a:solidFill>
              </a:rPr>
              <a:t>js?v</a:t>
            </a:r>
            <a:r>
              <a:rPr lang="cs-CZ" sz="1600" dirty="0">
                <a:solidFill>
                  <a:srgbClr val="0000FF"/>
                </a:solidFill>
              </a:rPr>
              <a:t>=3.7&amp;sensor=</a:t>
            </a:r>
            <a:r>
              <a:rPr lang="cs-CZ" sz="1600" dirty="0" err="1">
                <a:solidFill>
                  <a:srgbClr val="0000FF"/>
                </a:solidFill>
              </a:rPr>
              <a:t>false</a:t>
            </a:r>
            <a:r>
              <a:rPr lang="cs-CZ" sz="1600" dirty="0">
                <a:solidFill>
                  <a:srgbClr val="0000FF"/>
                </a:solidFill>
              </a:rPr>
              <a:t>"&gt;&lt;/</a:t>
            </a:r>
            <a:r>
              <a:rPr lang="cs-CZ" sz="1600" dirty="0" err="1">
                <a:solidFill>
                  <a:srgbClr val="0000FF"/>
                </a:solidFill>
              </a:rPr>
              <a:t>script</a:t>
            </a:r>
            <a:r>
              <a:rPr lang="cs-CZ" sz="1600" dirty="0">
                <a:solidFill>
                  <a:srgbClr val="0000FF"/>
                </a:solidFill>
              </a:rPr>
              <a:t>&gt;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Index.html	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73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cs-CZ" dirty="0" err="1" smtClean="0">
                <a:solidFill>
                  <a:srgbClr val="0000FF"/>
                </a:solidFill>
              </a:rPr>
              <a:t>transform</a:t>
            </a:r>
            <a:r>
              <a:rPr lang="cs-CZ" dirty="0" smtClean="0">
                <a:solidFill>
                  <a:srgbClr val="0000FF"/>
                </a:solidFill>
              </a:rPr>
              <a:t>(</a:t>
            </a:r>
            <a:r>
              <a:rPr lang="cs-CZ" dirty="0" err="1" smtClean="0">
                <a:solidFill>
                  <a:srgbClr val="0000FF"/>
                </a:solidFill>
              </a:rPr>
              <a:t>source,dest</a:t>
            </a:r>
            <a:r>
              <a:rPr lang="cs-CZ" dirty="0" smtClean="0">
                <a:solidFill>
                  <a:srgbClr val="0000FF"/>
                </a:solidFill>
              </a:rPr>
              <a:t>)</a:t>
            </a:r>
            <a:r>
              <a:rPr lang="cs-CZ" dirty="0" smtClean="0"/>
              <a:t> – metoda pro transformaci souřadnic z source do </a:t>
            </a:r>
            <a:r>
              <a:rPr lang="cs-CZ" dirty="0" err="1" smtClean="0"/>
              <a:t>dest</a:t>
            </a:r>
            <a:r>
              <a:rPr lang="cs-CZ" dirty="0" smtClean="0"/>
              <a:t> souřadnicového systému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1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2000" dirty="0" err="1" smtClean="0">
                <a:solidFill>
                  <a:srgbClr val="0000FF"/>
                </a:solidFill>
              </a:rPr>
              <a:t>wgs</a:t>
            </a:r>
            <a:r>
              <a:rPr lang="cs-CZ" sz="2000" dirty="0" smtClean="0">
                <a:solidFill>
                  <a:srgbClr val="0000FF"/>
                </a:solidFill>
              </a:rPr>
              <a:t>= </a:t>
            </a:r>
            <a:r>
              <a:rPr lang="cs-CZ" sz="2000" dirty="0" err="1" smtClean="0">
                <a:solidFill>
                  <a:srgbClr val="0000FF"/>
                </a:solidFill>
              </a:rPr>
              <a:t>new</a:t>
            </a:r>
            <a:r>
              <a:rPr lang="cs-CZ" sz="2000" dirty="0" smtClean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OpenLayers.Projection</a:t>
            </a:r>
            <a:r>
              <a:rPr lang="cs-CZ" sz="2000" dirty="0">
                <a:solidFill>
                  <a:srgbClr val="0000FF"/>
                </a:solidFill>
              </a:rPr>
              <a:t>("EPSG:4326</a:t>
            </a:r>
            <a:r>
              <a:rPr lang="cs-CZ" sz="2000" dirty="0" smtClean="0">
                <a:solidFill>
                  <a:srgbClr val="0000FF"/>
                </a:solidFill>
              </a:rPr>
              <a:t>");</a:t>
            </a:r>
          </a:p>
          <a:p>
            <a:pPr marL="109728" indent="0">
              <a:buNone/>
            </a:pPr>
            <a:r>
              <a:rPr lang="cs-CZ" sz="2000" dirty="0" err="1" smtClean="0">
                <a:solidFill>
                  <a:srgbClr val="0000FF"/>
                </a:solidFill>
              </a:rPr>
              <a:t>google</a:t>
            </a:r>
            <a:r>
              <a:rPr lang="cs-CZ" sz="2000" dirty="0" smtClean="0">
                <a:solidFill>
                  <a:srgbClr val="0000FF"/>
                </a:solidFill>
              </a:rPr>
              <a:t> =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OpenLayers.Projection</a:t>
            </a:r>
            <a:r>
              <a:rPr lang="cs-CZ" sz="2000" dirty="0">
                <a:solidFill>
                  <a:srgbClr val="0000FF"/>
                </a:solidFill>
              </a:rPr>
              <a:t>("EPSG:900913</a:t>
            </a:r>
            <a:r>
              <a:rPr lang="cs-CZ" sz="2000" dirty="0" smtClean="0">
                <a:solidFill>
                  <a:srgbClr val="0000FF"/>
                </a:solidFill>
              </a:rPr>
              <a:t>");</a:t>
            </a:r>
          </a:p>
          <a:p>
            <a:pPr marL="109728" indent="0">
              <a:buNone/>
            </a:pPr>
            <a:endParaRPr lang="cs-CZ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 smtClean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bounds</a:t>
            </a:r>
            <a:r>
              <a:rPr lang="cs-CZ" sz="2000" dirty="0">
                <a:solidFill>
                  <a:srgbClr val="0000FF"/>
                </a:solidFill>
              </a:rPr>
              <a:t> =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OpenLayers.Bounds</a:t>
            </a:r>
            <a:r>
              <a:rPr lang="cs-CZ" sz="2000" dirty="0">
                <a:solidFill>
                  <a:srgbClr val="0000FF"/>
                </a:solidFill>
              </a:rPr>
              <a:t>(10,48,19,50</a:t>
            </a:r>
            <a:r>
              <a:rPr lang="cs-CZ" sz="2000" dirty="0" smtClean="0">
                <a:solidFill>
                  <a:srgbClr val="0000FF"/>
                </a:solidFill>
              </a:rPr>
              <a:t>);</a:t>
            </a:r>
          </a:p>
          <a:p>
            <a:pPr marL="109728" indent="0">
              <a:buNone/>
            </a:pPr>
            <a:r>
              <a:rPr lang="cs-CZ" sz="2000" dirty="0" smtClean="0">
                <a:solidFill>
                  <a:srgbClr val="0000FF"/>
                </a:solidFill>
              </a:rPr>
              <a:t> </a:t>
            </a:r>
            <a:r>
              <a:rPr lang="cs-CZ" sz="2000" dirty="0" err="1" smtClean="0">
                <a:solidFill>
                  <a:srgbClr val="0000FF"/>
                </a:solidFill>
              </a:rPr>
              <a:t>gBounds</a:t>
            </a:r>
            <a:r>
              <a:rPr lang="cs-CZ" sz="2000" dirty="0" smtClean="0">
                <a:solidFill>
                  <a:srgbClr val="0000FF"/>
                </a:solidFill>
              </a:rPr>
              <a:t> </a:t>
            </a:r>
            <a:r>
              <a:rPr lang="cs-CZ" sz="2000" dirty="0">
                <a:solidFill>
                  <a:srgbClr val="0000FF"/>
                </a:solidFill>
              </a:rPr>
              <a:t>= </a:t>
            </a:r>
            <a:r>
              <a:rPr lang="cs-CZ" sz="2000" dirty="0" err="1" smtClean="0">
                <a:solidFill>
                  <a:srgbClr val="0000FF"/>
                </a:solidFill>
              </a:rPr>
              <a:t>bounds.transform</a:t>
            </a:r>
            <a:r>
              <a:rPr lang="cs-CZ" sz="2000" dirty="0" smtClean="0">
                <a:solidFill>
                  <a:srgbClr val="0000FF"/>
                </a:solidFill>
              </a:rPr>
              <a:t>(</a:t>
            </a:r>
            <a:r>
              <a:rPr lang="cs-CZ" sz="2000" dirty="0" err="1" smtClean="0">
                <a:solidFill>
                  <a:srgbClr val="0000FF"/>
                </a:solidFill>
              </a:rPr>
              <a:t>wgs,google</a:t>
            </a:r>
            <a:r>
              <a:rPr lang="cs-CZ" sz="2000" dirty="0" smtClean="0">
                <a:solidFill>
                  <a:srgbClr val="0000FF"/>
                </a:solidFill>
              </a:rPr>
              <a:t>); </a:t>
            </a:r>
            <a:endParaRPr lang="cs-CZ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cs-CZ" sz="20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 smtClean="0">
                <a:solidFill>
                  <a:srgbClr val="0000FF"/>
                </a:solidFill>
              </a:rPr>
              <a:t>  </a:t>
            </a:r>
            <a:r>
              <a:rPr lang="cs-CZ" sz="2000" dirty="0" err="1">
                <a:solidFill>
                  <a:srgbClr val="0000FF"/>
                </a:solidFill>
              </a:rPr>
              <a:t>zoomPoint</a:t>
            </a:r>
            <a:r>
              <a:rPr lang="cs-CZ" sz="2000" dirty="0">
                <a:solidFill>
                  <a:srgbClr val="0000FF"/>
                </a:solidFill>
              </a:rPr>
              <a:t> =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OpenLayers.LonLat</a:t>
            </a:r>
            <a:r>
              <a:rPr lang="cs-CZ" sz="2000" dirty="0">
                <a:solidFill>
                  <a:srgbClr val="0000FF"/>
                </a:solidFill>
              </a:rPr>
              <a:t>(18.164,49.834);</a:t>
            </a:r>
          </a:p>
          <a:p>
            <a:pPr marL="109728" indent="0">
              <a:buNone/>
            </a:pPr>
            <a:r>
              <a:rPr lang="cs-CZ" sz="2000" dirty="0" smtClean="0">
                <a:solidFill>
                  <a:srgbClr val="0000FF"/>
                </a:solidFill>
              </a:rPr>
              <a:t>  </a:t>
            </a:r>
            <a:r>
              <a:rPr lang="cs-CZ" sz="2000" dirty="0" err="1">
                <a:solidFill>
                  <a:srgbClr val="0000FF"/>
                </a:solidFill>
              </a:rPr>
              <a:t>gZoomPoint</a:t>
            </a:r>
            <a:r>
              <a:rPr lang="cs-CZ" sz="2000" dirty="0">
                <a:solidFill>
                  <a:srgbClr val="0000FF"/>
                </a:solidFill>
              </a:rPr>
              <a:t> = </a:t>
            </a:r>
            <a:r>
              <a:rPr lang="cs-CZ" sz="2000" dirty="0" err="1" smtClean="0">
                <a:solidFill>
                  <a:srgbClr val="0000FF"/>
                </a:solidFill>
              </a:rPr>
              <a:t>zoomPoint.transform</a:t>
            </a:r>
            <a:r>
              <a:rPr lang="cs-CZ" sz="2000" dirty="0" smtClean="0">
                <a:solidFill>
                  <a:srgbClr val="0000FF"/>
                </a:solidFill>
              </a:rPr>
              <a:t>(</a:t>
            </a:r>
            <a:r>
              <a:rPr lang="cs-CZ" sz="2000" dirty="0" err="1">
                <a:solidFill>
                  <a:srgbClr val="0000FF"/>
                </a:solidFill>
              </a:rPr>
              <a:t>wgs,google</a:t>
            </a:r>
            <a:r>
              <a:rPr lang="cs-CZ" sz="2000" dirty="0" smtClean="0">
                <a:solidFill>
                  <a:srgbClr val="0000FF"/>
                </a:solidFill>
              </a:rPr>
              <a:t>);</a:t>
            </a:r>
            <a:endParaRPr lang="cs-CZ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53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2000" dirty="0" smtClean="0"/>
              <a:t>Přidat do </a:t>
            </a:r>
            <a:r>
              <a:rPr lang="cs-CZ" sz="2000" dirty="0" err="1" smtClean="0"/>
              <a:t>options</a:t>
            </a:r>
            <a:r>
              <a:rPr lang="cs-CZ" sz="2000" dirty="0" smtClean="0"/>
              <a:t>:</a:t>
            </a:r>
          </a:p>
          <a:p>
            <a:pPr marL="109728" indent="0">
              <a:buNone/>
            </a:pPr>
            <a:endParaRPr lang="cs-CZ" sz="2000" dirty="0"/>
          </a:p>
          <a:p>
            <a:pPr marL="109728" indent="0">
              <a:buNone/>
            </a:pPr>
            <a:endParaRPr lang="cs-CZ" sz="20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 err="1" smtClean="0">
                <a:solidFill>
                  <a:srgbClr val="0000FF"/>
                </a:solidFill>
              </a:rPr>
              <a:t>projection</a:t>
            </a:r>
            <a:r>
              <a:rPr lang="cs-CZ" sz="2000" dirty="0">
                <a:solidFill>
                  <a:srgbClr val="0000FF"/>
                </a:solidFill>
              </a:rPr>
              <a:t>: </a:t>
            </a:r>
            <a:r>
              <a:rPr lang="cs-CZ" sz="2000" dirty="0" err="1" smtClean="0">
                <a:solidFill>
                  <a:srgbClr val="0000FF"/>
                </a:solidFill>
              </a:rPr>
              <a:t>google</a:t>
            </a:r>
            <a:r>
              <a:rPr lang="cs-CZ" sz="2000" dirty="0" smtClean="0">
                <a:solidFill>
                  <a:srgbClr val="0000FF"/>
                </a:solidFill>
              </a:rPr>
              <a:t>,</a:t>
            </a:r>
          </a:p>
          <a:p>
            <a:pPr marL="109728" indent="0">
              <a:buNone/>
            </a:pPr>
            <a:r>
              <a:rPr lang="cs-CZ" sz="2000" dirty="0" err="1" smtClean="0">
                <a:solidFill>
                  <a:srgbClr val="0000FF"/>
                </a:solidFill>
              </a:rPr>
              <a:t>maxExtent:gBounds</a:t>
            </a:r>
            <a:endParaRPr lang="cs-CZ" sz="2000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34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gsat</a:t>
            </a:r>
            <a:r>
              <a:rPr lang="cs-CZ" sz="2000" dirty="0">
                <a:solidFill>
                  <a:srgbClr val="0000FF"/>
                </a:solidFill>
              </a:rPr>
              <a:t> = </a:t>
            </a:r>
            <a:r>
              <a:rPr lang="cs-CZ" sz="2000" dirty="0" err="1">
                <a:solidFill>
                  <a:srgbClr val="0000FF"/>
                </a:solidFill>
              </a:rPr>
              <a:t>new</a:t>
            </a: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err="1">
                <a:solidFill>
                  <a:srgbClr val="0000FF"/>
                </a:solidFill>
              </a:rPr>
              <a:t>OpenLayers.Layer.Google</a:t>
            </a:r>
            <a:r>
              <a:rPr lang="cs-CZ" sz="2000" dirty="0" smtClean="0">
                <a:solidFill>
                  <a:srgbClr val="0000FF"/>
                </a:solidFill>
              </a:rPr>
              <a:t>(</a:t>
            </a:r>
          </a:p>
          <a:p>
            <a:pPr marL="109728" indent="0">
              <a:buNone/>
            </a:pPr>
            <a:r>
              <a:rPr lang="cs-CZ" sz="2000" dirty="0" smtClean="0">
                <a:solidFill>
                  <a:srgbClr val="0000FF"/>
                </a:solidFill>
              </a:rPr>
              <a:t>	"</a:t>
            </a:r>
            <a:r>
              <a:rPr lang="cs-CZ" sz="2000" dirty="0">
                <a:solidFill>
                  <a:srgbClr val="0000FF"/>
                </a:solidFill>
              </a:rPr>
              <a:t>Google </a:t>
            </a:r>
            <a:r>
              <a:rPr lang="cs-CZ" sz="2000" dirty="0" err="1">
                <a:solidFill>
                  <a:srgbClr val="0000FF"/>
                </a:solidFill>
              </a:rPr>
              <a:t>Satellite</a:t>
            </a:r>
            <a:r>
              <a:rPr lang="cs-CZ" sz="2000" dirty="0">
                <a:solidFill>
                  <a:srgbClr val="0000FF"/>
                </a:solidFill>
              </a:rPr>
              <a:t>", </a:t>
            </a:r>
            <a:endParaRPr lang="cs-CZ" sz="20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</a:t>
            </a:r>
            <a:r>
              <a:rPr lang="cs-CZ" sz="2000" dirty="0" smtClean="0">
                <a:solidFill>
                  <a:srgbClr val="0000FF"/>
                </a:solidFill>
              </a:rPr>
              <a:t>       {</a:t>
            </a:r>
            <a:endParaRPr lang="cs-CZ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    type: </a:t>
            </a:r>
            <a:r>
              <a:rPr lang="cs-CZ" sz="2000" dirty="0" err="1">
                <a:solidFill>
                  <a:srgbClr val="0000FF"/>
                </a:solidFill>
              </a:rPr>
              <a:t>google.maps.MapTypeId.SATELLITE</a:t>
            </a:r>
            <a:r>
              <a:rPr lang="cs-CZ" sz="2000" dirty="0">
                <a:solidFill>
                  <a:srgbClr val="0000FF"/>
                </a:solidFill>
              </a:rPr>
              <a:t>,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</a:rPr>
              <a:t>numZoomLevels</a:t>
            </a:r>
            <a:r>
              <a:rPr lang="cs-CZ" sz="2000" dirty="0">
                <a:solidFill>
                  <a:srgbClr val="0000FF"/>
                </a:solidFill>
              </a:rPr>
              <a:t>: 20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}</a:t>
            </a:r>
          </a:p>
          <a:p>
            <a:pPr marL="109728" indent="0">
              <a:buNone/>
            </a:pPr>
            <a:r>
              <a:rPr lang="cs-CZ" sz="2000" dirty="0">
                <a:solidFill>
                  <a:srgbClr val="0000FF"/>
                </a:solidFill>
              </a:rPr>
              <a:t>        );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10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Frontend</a:t>
            </a:r>
            <a:endParaRPr lang="cs-CZ" dirty="0" smtClean="0"/>
          </a:p>
          <a:p>
            <a:r>
              <a:rPr lang="en-US" dirty="0" smtClean="0"/>
              <a:t>Client</a:t>
            </a:r>
            <a:r>
              <a:rPr lang="cs-CZ" dirty="0" smtClean="0"/>
              <a:t> </a:t>
            </a:r>
            <a:r>
              <a:rPr lang="en-US" dirty="0" err="1" smtClean="0"/>
              <a:t>si</a:t>
            </a:r>
            <a:r>
              <a:rPr lang="cs-CZ" dirty="0"/>
              <a:t>d</a:t>
            </a:r>
            <a:r>
              <a:rPr lang="en-US" dirty="0" smtClean="0"/>
              <a:t>e</a:t>
            </a:r>
            <a:endParaRPr lang="cs-CZ" dirty="0" smtClean="0"/>
          </a:p>
          <a:p>
            <a:r>
              <a:rPr lang="cs-CZ" dirty="0" smtClean="0"/>
              <a:t>Zobrazení rastrových a vektorových dat</a:t>
            </a:r>
          </a:p>
          <a:p>
            <a:r>
              <a:rPr lang="cs-CZ" dirty="0" smtClean="0"/>
              <a:t>Interakce s mapou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84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cs-CZ" sz="2000" dirty="0" smtClean="0"/>
              <a:t>-odstranění 45 st. snímků</a:t>
            </a:r>
          </a:p>
          <a:p>
            <a:pPr marL="109728" indent="0">
              <a:buNone/>
            </a:pPr>
            <a:endParaRPr lang="cs-CZ" sz="2000" dirty="0"/>
          </a:p>
          <a:p>
            <a:pPr marL="109728" indent="0">
              <a:buNone/>
            </a:pPr>
            <a:r>
              <a:rPr lang="cs-CZ" sz="2000" dirty="0" err="1" smtClean="0">
                <a:solidFill>
                  <a:srgbClr val="0000FF"/>
                </a:solidFill>
              </a:rPr>
              <a:t>gsat.mapObject.setTilt</a:t>
            </a:r>
            <a:r>
              <a:rPr lang="cs-CZ" sz="2000" dirty="0" smtClean="0">
                <a:solidFill>
                  <a:srgbClr val="0000FF"/>
                </a:solidFill>
              </a:rPr>
              <a:t>(0</a:t>
            </a:r>
            <a:r>
              <a:rPr lang="cs-CZ" sz="2000" dirty="0">
                <a:solidFill>
                  <a:srgbClr val="0000FF"/>
                </a:solidFill>
              </a:rPr>
              <a:t>);      </a:t>
            </a:r>
          </a:p>
          <a:p>
            <a:pPr marL="109728" indent="0">
              <a:buNone/>
            </a:pPr>
            <a:endParaRPr lang="cs-CZ" sz="2000" dirty="0" smtClean="0"/>
          </a:p>
          <a:p>
            <a:pPr marL="109728" indent="0">
              <a:buNone/>
            </a:pPr>
            <a:endParaRPr lang="cs-CZ" sz="2000" dirty="0"/>
          </a:p>
          <a:p>
            <a:pPr marL="109728" indent="0">
              <a:buNone/>
            </a:pPr>
            <a:endParaRPr lang="cs-CZ" sz="2000" dirty="0" smtClean="0"/>
          </a:p>
          <a:p>
            <a:pPr marL="109728" indent="0">
              <a:buNone/>
            </a:pPr>
            <a:r>
              <a:rPr lang="cs-CZ" sz="2000" dirty="0" smtClean="0"/>
              <a:t>- </a:t>
            </a:r>
            <a:r>
              <a:rPr lang="cs-CZ" sz="2000" dirty="0" err="1" smtClean="0"/>
              <a:t>Nastavéní</a:t>
            </a:r>
            <a:r>
              <a:rPr lang="cs-CZ" sz="2000" dirty="0" smtClean="0"/>
              <a:t> zoom point, jiná úroveň zoomu</a:t>
            </a:r>
          </a:p>
          <a:p>
            <a:pPr marL="109728" indent="0">
              <a:buNone/>
            </a:pPr>
            <a:endParaRPr lang="cs-CZ" sz="2000" dirty="0"/>
          </a:p>
          <a:p>
            <a:pPr marL="109728" indent="0">
              <a:buNone/>
            </a:pPr>
            <a:r>
              <a:rPr lang="cs-CZ" sz="2000" dirty="0" err="1" smtClean="0">
                <a:solidFill>
                  <a:srgbClr val="0000FF"/>
                </a:solidFill>
              </a:rPr>
              <a:t>map.setCenter</a:t>
            </a:r>
            <a:r>
              <a:rPr lang="cs-CZ" sz="2000" dirty="0">
                <a:solidFill>
                  <a:srgbClr val="0000FF"/>
                </a:solidFill>
              </a:rPr>
              <a:t>( gZoomPoint,15);</a:t>
            </a:r>
            <a:r>
              <a:rPr lang="cs-CZ" sz="2000" dirty="0"/>
              <a:t>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Map.js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62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Konec keců</a:t>
            </a:r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10690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Pokračovat v </a:t>
            </a:r>
            <a:r>
              <a:rPr lang="cs-CZ" dirty="0" err="1" smtClean="0"/>
              <a:t>OpenLayers</a:t>
            </a:r>
            <a:endParaRPr lang="cs-CZ" dirty="0" smtClean="0"/>
          </a:p>
          <a:p>
            <a:pPr lvl="1"/>
            <a:r>
              <a:rPr lang="cs-CZ" dirty="0" smtClean="0"/>
              <a:t>Dotazování na katastr</a:t>
            </a:r>
          </a:p>
          <a:p>
            <a:pPr lvl="1"/>
            <a:r>
              <a:rPr lang="cs-CZ" dirty="0" err="1" smtClean="0"/>
              <a:t>GetFeatureInfo</a:t>
            </a:r>
            <a:endParaRPr lang="cs-CZ" dirty="0" smtClean="0"/>
          </a:p>
          <a:p>
            <a:pPr lvl="1"/>
            <a:r>
              <a:rPr lang="cs-CZ" dirty="0" smtClean="0"/>
              <a:t>WFS</a:t>
            </a:r>
          </a:p>
          <a:p>
            <a:pPr lvl="1"/>
            <a:r>
              <a:rPr lang="cs-CZ" dirty="0" smtClean="0"/>
              <a:t>Vektorové vrstvy</a:t>
            </a:r>
          </a:p>
          <a:p>
            <a:r>
              <a:rPr lang="cs-CZ" dirty="0" err="1" smtClean="0"/>
              <a:t>Geoserver</a:t>
            </a:r>
            <a:endParaRPr lang="cs-CZ" dirty="0"/>
          </a:p>
          <a:p>
            <a:pPr lvl="1"/>
            <a:r>
              <a:rPr lang="cs-CZ" dirty="0" smtClean="0"/>
              <a:t>Představení </a:t>
            </a:r>
            <a:endParaRPr lang="cs-CZ" dirty="0"/>
          </a:p>
          <a:p>
            <a:pPr lvl="1"/>
            <a:r>
              <a:rPr lang="cs-CZ" dirty="0" smtClean="0"/>
              <a:t>Napojení na </a:t>
            </a:r>
            <a:r>
              <a:rPr lang="cs-CZ" dirty="0" err="1" smtClean="0"/>
              <a:t>PostGis</a:t>
            </a:r>
            <a:endParaRPr lang="cs-CZ" dirty="0"/>
          </a:p>
          <a:p>
            <a:pPr lvl="1"/>
            <a:r>
              <a:rPr lang="cs-CZ" dirty="0" smtClean="0"/>
              <a:t>Vlastní WMS</a:t>
            </a:r>
          </a:p>
          <a:p>
            <a:pPr marL="393192" lvl="1" indent="0">
              <a:buNone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příště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06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JS knihovna</a:t>
            </a:r>
          </a:p>
          <a:p>
            <a:r>
              <a:rPr lang="en-US" dirty="0"/>
              <a:t>BSD </a:t>
            </a:r>
            <a:r>
              <a:rPr lang="en-US" dirty="0" smtClean="0"/>
              <a:t>License</a:t>
            </a:r>
            <a:endParaRPr lang="cs-CZ" dirty="0" smtClean="0"/>
          </a:p>
          <a:p>
            <a:r>
              <a:rPr lang="cs-CZ" dirty="0" smtClean="0"/>
              <a:t>Nejpoužívanější knihovna </a:t>
            </a:r>
          </a:p>
          <a:p>
            <a:r>
              <a:rPr lang="cs-CZ" dirty="0" smtClean="0"/>
              <a:t>Aktuální verze 2.12</a:t>
            </a:r>
          </a:p>
          <a:p>
            <a:r>
              <a:rPr lang="cs-CZ" dirty="0" smtClean="0"/>
              <a:t>„Call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Funding</a:t>
            </a:r>
            <a:r>
              <a:rPr lang="cs-CZ" dirty="0" smtClean="0"/>
              <a:t>“ </a:t>
            </a:r>
            <a:r>
              <a:rPr lang="cs-CZ" dirty="0"/>
              <a:t>na verzi </a:t>
            </a:r>
            <a:r>
              <a:rPr lang="cs-CZ" dirty="0" smtClean="0"/>
              <a:t>3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879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 descr="C:\Users\Vojta\Desktop\OpenLayers3_Funding_Flyer_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085"/>
            <a:ext cx="5138936" cy="685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Musí se vybrat 8 mil. Kč</a:t>
            </a:r>
          </a:p>
          <a:p>
            <a:r>
              <a:rPr lang="cs-CZ" dirty="0" smtClean="0"/>
              <a:t>Kdo přispěje 500 tis. </a:t>
            </a:r>
            <a:r>
              <a:rPr lang="cs-CZ" dirty="0" err="1" smtClean="0"/>
              <a:t>kč</a:t>
            </a:r>
            <a:r>
              <a:rPr lang="cs-CZ" dirty="0" smtClean="0"/>
              <a:t> tak může určovat směr vývoje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60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Konec </a:t>
            </a:r>
            <a:r>
              <a:rPr lang="cs-CZ" dirty="0" smtClean="0"/>
              <a:t>keců</a:t>
            </a:r>
          </a:p>
          <a:p>
            <a:r>
              <a:rPr lang="cs-CZ" dirty="0" smtClean="0"/>
              <a:t>Nastartováno? </a:t>
            </a:r>
          </a:p>
          <a:p>
            <a:r>
              <a:rPr lang="cs-CZ" dirty="0" err="1" smtClean="0"/>
              <a:t>Netbeans</a:t>
            </a:r>
            <a:r>
              <a:rPr lang="cs-CZ" dirty="0" smtClean="0"/>
              <a:t>?</a:t>
            </a:r>
            <a:endParaRPr lang="cs-CZ" dirty="0" smtClean="0"/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1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ligeo.mostar.cz/tut/2/2zip.zip</a:t>
            </a:r>
            <a:endParaRPr lang="cs-CZ" dirty="0" smtClean="0"/>
          </a:p>
          <a:p>
            <a:pPr marL="109728" indent="0">
              <a:buNone/>
            </a:pPr>
            <a:endParaRPr lang="cs-CZ" dirty="0"/>
          </a:p>
          <a:p>
            <a:pPr marL="109728" indent="0">
              <a:buNone/>
            </a:pPr>
            <a:r>
              <a:rPr lang="cs-CZ" dirty="0" smtClean="0"/>
              <a:t>Odkaz na stáhnutí dnešních ukázek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45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443</TotalTime>
  <Words>675</Words>
  <Application>Microsoft Office PowerPoint</Application>
  <PresentationFormat>Předvádění na obrazovce (4:3)</PresentationFormat>
  <Paragraphs>243</Paragraphs>
  <Slides>42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42</vt:i4>
      </vt:variant>
    </vt:vector>
  </HeadingPairs>
  <TitlesOfParts>
    <vt:vector size="43" baseType="lpstr">
      <vt:lpstr>Shluk</vt:lpstr>
      <vt:lpstr>This is GIS</vt:lpstr>
      <vt:lpstr>Prezentace aplikace PowerPoint</vt:lpstr>
      <vt:lpstr>Prezentace aplikace PowerPoint</vt:lpstr>
      <vt:lpstr>OpenLayers</vt:lpstr>
      <vt:lpstr>OpenLayers</vt:lpstr>
      <vt:lpstr>OpenLayers</vt:lpstr>
      <vt:lpstr>OpenLayers</vt:lpstr>
      <vt:lpstr>OpenLayers</vt:lpstr>
      <vt:lpstr>Prezentace aplikace PowerPoint</vt:lpstr>
      <vt:lpstr>OpenLayers</vt:lpstr>
      <vt:lpstr>OpenLayers</vt:lpstr>
      <vt:lpstr>JS</vt:lpstr>
      <vt:lpstr>Prezentace aplikace PowerPoint</vt:lpstr>
      <vt:lpstr>_1</vt:lpstr>
      <vt:lpstr>Index.html  </vt:lpstr>
      <vt:lpstr>Index.html  </vt:lpstr>
      <vt:lpstr>Map.js</vt:lpstr>
      <vt:lpstr>Map.js</vt:lpstr>
      <vt:lpstr>Map.js</vt:lpstr>
      <vt:lpstr>Map.js</vt:lpstr>
      <vt:lpstr>Map.js</vt:lpstr>
      <vt:lpstr>Debugování </vt:lpstr>
      <vt:lpstr>WMS</vt:lpstr>
      <vt:lpstr>WMS - GetCapabilities</vt:lpstr>
      <vt:lpstr>WMS - GetMap</vt:lpstr>
      <vt:lpstr>WMS - GetMap</vt:lpstr>
      <vt:lpstr>WMS - GetFeatureInfo</vt:lpstr>
      <vt:lpstr>_2</vt:lpstr>
      <vt:lpstr>Index.html</vt:lpstr>
      <vt:lpstr>Map.js</vt:lpstr>
      <vt:lpstr>Map.js</vt:lpstr>
      <vt:lpstr>Map.js</vt:lpstr>
      <vt:lpstr>Souřadnicové systémy</vt:lpstr>
      <vt:lpstr>_3</vt:lpstr>
      <vt:lpstr>Index.html </vt:lpstr>
      <vt:lpstr>Map.js</vt:lpstr>
      <vt:lpstr>Map.js</vt:lpstr>
      <vt:lpstr>Map.js</vt:lpstr>
      <vt:lpstr>Map.js</vt:lpstr>
      <vt:lpstr>Map.js</vt:lpstr>
      <vt:lpstr>OpenLayers</vt:lpstr>
      <vt:lpstr>Co příště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GIS</dc:title>
  <dc:creator>Vojta</dc:creator>
  <cp:lastModifiedBy>Vojta</cp:lastModifiedBy>
  <cp:revision>41</cp:revision>
  <dcterms:created xsi:type="dcterms:W3CDTF">2012-10-16T04:36:59Z</dcterms:created>
  <dcterms:modified xsi:type="dcterms:W3CDTF">2012-10-23T09:40:03Z</dcterms:modified>
</cp:coreProperties>
</file>