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5"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70" r:id="rId12"/>
    <p:sldId id="271" r:id="rId13"/>
    <p:sldId id="272" r:id="rId14"/>
    <p:sldId id="273" r:id="rId15"/>
    <p:sldId id="274" r:id="rId16"/>
    <p:sldId id="275" r:id="rId17"/>
    <p:sldId id="276" r:id="rId18"/>
    <p:sldId id="277" r:id="rId19"/>
    <p:sldId id="278" r:id="rId20"/>
    <p:sldId id="314" r:id="rId21"/>
    <p:sldId id="302" r:id="rId22"/>
    <p:sldId id="303" r:id="rId23"/>
    <p:sldId id="304" r:id="rId24"/>
    <p:sldId id="305" r:id="rId25"/>
    <p:sldId id="306" r:id="rId26"/>
    <p:sldId id="308" r:id="rId27"/>
    <p:sldId id="309" r:id="rId28"/>
    <p:sldId id="310" r:id="rId29"/>
    <p:sldId id="313" r:id="rId30"/>
  </p:sldIdLst>
  <p:sldSz cx="9144000" cy="5143500" type="screen16x9"/>
  <p:notesSz cx="6858000" cy="9144000"/>
  <p:embeddedFontLst>
    <p:embeddedFont>
      <p:font typeface="Century Gothic" panose="020B0502020202020204" pitchFamily="34" charset="0"/>
      <p:regular r:id="rId32"/>
      <p:bold r:id="rId33"/>
      <p:italic r:id="rId34"/>
      <p:boldItalic r:id="rId35"/>
    </p:embeddedFont>
    <p:embeddedFont>
      <p:font typeface="Fredoka" panose="020B0604020202020204" charset="-79"/>
      <p:regular r:id="rId36"/>
      <p:bold r:id="rId37"/>
    </p:embeddedFont>
    <p:embeddedFont>
      <p:font typeface="Montserrat" panose="00000500000000000000" pitchFamily="2" charset="0"/>
      <p:regular r:id="rId38"/>
      <p:bold r:id="rId39"/>
      <p:italic r:id="rId40"/>
      <p:boldItalic r:id="rId41"/>
    </p:embeddedFont>
    <p:embeddedFont>
      <p:font typeface="Montserrat Black" panose="00000A00000000000000" pitchFamily="2" charset="0"/>
      <p:bold r:id="rId42"/>
      <p:boldItalic r:id="rId43"/>
    </p:embeddedFont>
    <p:embeddedFont>
      <p:font typeface="Red Hat Display" panose="020B0604020202020204" charset="0"/>
      <p:regular r:id="rId44"/>
      <p:bold r:id="rId45"/>
      <p:italic r:id="rId46"/>
      <p:boldItalic r:id="rId47"/>
    </p:embeddedFont>
    <p:embeddedFont>
      <p:font typeface="Wingdings 3" panose="05040102010807070707" pitchFamily="18" charset="2"/>
      <p:regular r:id="rId4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2171ED-E011-4443-ACEB-2280B5CF506E}">
  <a:tblStyle styleId="{E02171ED-E011-4443-ACEB-2280B5CF506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42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1"/>
        <p:cNvGrpSpPr/>
        <p:nvPr/>
      </p:nvGrpSpPr>
      <p:grpSpPr>
        <a:xfrm>
          <a:off x="0" y="0"/>
          <a:ext cx="0" cy="0"/>
          <a:chOff x="0" y="0"/>
          <a:chExt cx="0" cy="0"/>
        </a:xfrm>
      </p:grpSpPr>
      <p:sp>
        <p:nvSpPr>
          <p:cNvPr id="1122" name="Google Shape;1122;g1d68ad3e12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3" name="Google Shape;1123;g1d68ad3e12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4"/>
        <p:cNvGrpSpPr/>
        <p:nvPr/>
      </p:nvGrpSpPr>
      <p:grpSpPr>
        <a:xfrm>
          <a:off x="0" y="0"/>
          <a:ext cx="0" cy="0"/>
          <a:chOff x="0" y="0"/>
          <a:chExt cx="0" cy="0"/>
        </a:xfrm>
      </p:grpSpPr>
      <p:sp>
        <p:nvSpPr>
          <p:cNvPr id="1275" name="Google Shape;1275;g1cf844317ce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6" name="Google Shape;1276;g1cf844317ce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20f1286ea0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20f1286ea0d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20f1286ea0d_2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2" name="Google Shape;1372;g20f1286ea0d_2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3"/>
        <p:cNvGrpSpPr/>
        <p:nvPr/>
      </p:nvGrpSpPr>
      <p:grpSpPr>
        <a:xfrm>
          <a:off x="0" y="0"/>
          <a:ext cx="0" cy="0"/>
          <a:chOff x="0" y="0"/>
          <a:chExt cx="0" cy="0"/>
        </a:xfrm>
      </p:grpSpPr>
      <p:sp>
        <p:nvSpPr>
          <p:cNvPr id="1404" name="Google Shape;1404;g20f087ac739_2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5" name="Google Shape;1405;g20f087ac739_2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7"/>
        <p:cNvGrpSpPr/>
        <p:nvPr/>
      </p:nvGrpSpPr>
      <p:grpSpPr>
        <a:xfrm>
          <a:off x="0" y="0"/>
          <a:ext cx="0" cy="0"/>
          <a:chOff x="0" y="0"/>
          <a:chExt cx="0" cy="0"/>
        </a:xfrm>
      </p:grpSpPr>
      <p:sp>
        <p:nvSpPr>
          <p:cNvPr id="1438" name="Google Shape;1438;g20f087ac739_2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9" name="Google Shape;1439;g20f087ac739_2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g1d58b3b2229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5" name="Google Shape;1445;g1d58b3b2229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Đối với BTL1 nhóm em đã sử dụng 5 giải thuật khác nhau để giải quyết bài toán BLoxorz</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1"/>
        <p:cNvGrpSpPr/>
        <p:nvPr/>
      </p:nvGrpSpPr>
      <p:grpSpPr>
        <a:xfrm>
          <a:off x="0" y="0"/>
          <a:ext cx="0" cy="0"/>
          <a:chOff x="0" y="0"/>
          <a:chExt cx="0" cy="0"/>
        </a:xfrm>
      </p:grpSpPr>
      <p:sp>
        <p:nvSpPr>
          <p:cNvPr id="1462" name="Google Shape;1462;g1d58b3b2229_2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3" name="Google Shape;1463;g1d58b3b2229_2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Thuật toán tìm kiếm theo chiều sâu là thuật toán duyệt cây bắt đầu từ 1 nút gốc và di chuyển xuống các cấp nút con của nó đến khi gặp nút lá sẽ quay trở lại để duyệt sang nhánh tiếp theo. 1 cách khá phổ biến để hiện thực thuật toán DFS là sử dụng cấu trúc dữ liệu stack, mỗi lần duyệt ta sẽ chọn nút nằm trên cùng của stack sau đó thêm các nút con của nút đó vào stack. Thuật toán sẽ dừng lại khi tìm thấy đích hoặc không còn nút nào trong stack</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4"/>
        <p:cNvGrpSpPr/>
        <p:nvPr/>
      </p:nvGrpSpPr>
      <p:grpSpPr>
        <a:xfrm>
          <a:off x="0" y="0"/>
          <a:ext cx="0" cy="0"/>
          <a:chOff x="0" y="0"/>
          <a:chExt cx="0" cy="0"/>
        </a:xfrm>
      </p:grpSpPr>
      <p:sp>
        <p:nvSpPr>
          <p:cNvPr id="1495" name="Google Shape;1495;g20f087ac739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6" name="Google Shape;1496;g20f087ac739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BFS là một thuật toán tìm kiếm theo chiều rộng trong đó ta bắt đầu từ nút gốc và ưu tiên duyệt qua các nút liền kề của nó trước khi di chuyển xuống các nút con. BFS thường được hiện thực bằng cấu trúc dữ liệu queue, khi duyệt qua 1 nút ta sẽ thêm các nút con của nút đó vào queue và lấy ra nút đầu tiên trên queue để tiếp tục tìm kiếm. Thuật toán dừng lại khi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20f087ac739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20f087ac739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20f087ac739_4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0" name="Google Shape;1540;g20f087ac739_4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chemeClr val="dk1"/>
                </a:solidFill>
                <a:latin typeface="Montserrat"/>
                <a:ea typeface="Montserrat"/>
                <a:cs typeface="Montserrat"/>
                <a:sym typeface="Montserrat"/>
              </a:rPr>
              <a:t>thuật toán A* là một loại thuật toán Best-First Search. Cơ chế tìm kiếm của A* dựa trên các giá trị được ước tính bởi hàm f(n) = g(n) + h(n). Trong đó … Khi duyệt qua 1 nút, ta tiến hành tính toán giá trị ước tính và thêm các nút con của nút đó vào 1 danh sách mở, từ danh sách đó sẽ chọn ra nút có giá trị f(n) là thấp nhất để tiếp tục tìm kiếm</a:t>
            </a:r>
            <a:endParaRPr sz="1400">
              <a:solidFill>
                <a:schemeClr val="dk1"/>
              </a:solidFill>
              <a:latin typeface="Montserrat"/>
              <a:ea typeface="Montserrat"/>
              <a:cs typeface="Montserrat"/>
              <a:sym typeface="Montserra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1cf844317ce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1cf844317ce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4"/>
        <p:cNvGrpSpPr/>
        <p:nvPr/>
      </p:nvGrpSpPr>
      <p:grpSpPr>
        <a:xfrm>
          <a:off x="0" y="0"/>
          <a:ext cx="0" cy="0"/>
          <a:chOff x="0" y="0"/>
          <a:chExt cx="0" cy="0"/>
        </a:xfrm>
      </p:grpSpPr>
      <p:sp>
        <p:nvSpPr>
          <p:cNvPr id="1835" name="Google Shape;1835;g1d58b3b2229_1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6" name="Google Shape;1836;g1d58b3b2229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8"/>
        <p:cNvGrpSpPr/>
        <p:nvPr/>
      </p:nvGrpSpPr>
      <p:grpSpPr>
        <a:xfrm>
          <a:off x="0" y="0"/>
          <a:ext cx="0" cy="0"/>
          <a:chOff x="0" y="0"/>
          <a:chExt cx="0" cy="0"/>
        </a:xfrm>
      </p:grpSpPr>
      <p:sp>
        <p:nvSpPr>
          <p:cNvPr id="1879" name="Google Shape;1879;g20f087ac73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0" name="Google Shape;1880;g20f087ac73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2"/>
        <p:cNvGrpSpPr/>
        <p:nvPr/>
      </p:nvGrpSpPr>
      <p:grpSpPr>
        <a:xfrm>
          <a:off x="0" y="0"/>
          <a:ext cx="0" cy="0"/>
          <a:chOff x="0" y="0"/>
          <a:chExt cx="0" cy="0"/>
        </a:xfrm>
      </p:grpSpPr>
      <p:sp>
        <p:nvSpPr>
          <p:cNvPr id="1923" name="Google Shape;1923;g20f087ac739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4" name="Google Shape;1924;g20f087ac739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2"/>
        <p:cNvGrpSpPr/>
        <p:nvPr/>
      </p:nvGrpSpPr>
      <p:grpSpPr>
        <a:xfrm>
          <a:off x="0" y="0"/>
          <a:ext cx="0" cy="0"/>
          <a:chOff x="0" y="0"/>
          <a:chExt cx="0" cy="0"/>
        </a:xfrm>
      </p:grpSpPr>
      <p:sp>
        <p:nvSpPr>
          <p:cNvPr id="1933" name="Google Shape;1933;g2279d895368_2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4" name="Google Shape;1934;g2279d895368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
        <p:cNvGrpSpPr/>
        <p:nvPr/>
      </p:nvGrpSpPr>
      <p:grpSpPr>
        <a:xfrm>
          <a:off x="0" y="0"/>
          <a:ext cx="0" cy="0"/>
          <a:chOff x="0" y="0"/>
          <a:chExt cx="0" cy="0"/>
        </a:xfrm>
      </p:grpSpPr>
      <p:sp>
        <p:nvSpPr>
          <p:cNvPr id="1947" name="Google Shape;1947;g20f087ac739_5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8" name="Google Shape;1948;g20f087ac739_5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5"/>
        <p:cNvGrpSpPr/>
        <p:nvPr/>
      </p:nvGrpSpPr>
      <p:grpSpPr>
        <a:xfrm>
          <a:off x="0" y="0"/>
          <a:ext cx="0" cy="0"/>
          <a:chOff x="0" y="0"/>
          <a:chExt cx="0" cy="0"/>
        </a:xfrm>
      </p:grpSpPr>
      <p:sp>
        <p:nvSpPr>
          <p:cNvPr id="1976" name="Google Shape;1976;g20f1286ea0d_3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7" name="Google Shape;1977;g20f1286ea0d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3"/>
        <p:cNvGrpSpPr/>
        <p:nvPr/>
      </p:nvGrpSpPr>
      <p:grpSpPr>
        <a:xfrm>
          <a:off x="0" y="0"/>
          <a:ext cx="0" cy="0"/>
          <a:chOff x="0" y="0"/>
          <a:chExt cx="0" cy="0"/>
        </a:xfrm>
      </p:grpSpPr>
      <p:sp>
        <p:nvSpPr>
          <p:cNvPr id="1994" name="Google Shape;1994;g20f087ac739_5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5" name="Google Shape;1995;g20f087ac739_5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5"/>
        <p:cNvGrpSpPr/>
        <p:nvPr/>
      </p:nvGrpSpPr>
      <p:grpSpPr>
        <a:xfrm>
          <a:off x="0" y="0"/>
          <a:ext cx="0" cy="0"/>
          <a:chOff x="0" y="0"/>
          <a:chExt cx="0" cy="0"/>
        </a:xfrm>
      </p:grpSpPr>
      <p:sp>
        <p:nvSpPr>
          <p:cNvPr id="2006" name="Google Shape;2006;g20f087ac739_5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7" name="Google Shape;2007;g20f087ac739_5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4"/>
        <p:cNvGrpSpPr/>
        <p:nvPr/>
      </p:nvGrpSpPr>
      <p:grpSpPr>
        <a:xfrm>
          <a:off x="0" y="0"/>
          <a:ext cx="0" cy="0"/>
          <a:chOff x="0" y="0"/>
          <a:chExt cx="0" cy="0"/>
        </a:xfrm>
      </p:grpSpPr>
      <p:sp>
        <p:nvSpPr>
          <p:cNvPr id="2035" name="Google Shape;2035;g1d58b3b2229_1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6" name="Google Shape;2036;g1d58b3b2229_1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9"/>
        <p:cNvGrpSpPr/>
        <p:nvPr/>
      </p:nvGrpSpPr>
      <p:grpSpPr>
        <a:xfrm>
          <a:off x="0" y="0"/>
          <a:ext cx="0" cy="0"/>
          <a:chOff x="0" y="0"/>
          <a:chExt cx="0" cy="0"/>
        </a:xfrm>
      </p:grpSpPr>
      <p:sp>
        <p:nvSpPr>
          <p:cNvPr id="1150" name="Google Shape;1150;g1cf844317ce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1" name="Google Shape;1151;g1cf844317ce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g1cf844317ce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3" name="Google Shape;1183;g1cf844317ce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5"/>
        <p:cNvGrpSpPr/>
        <p:nvPr/>
      </p:nvGrpSpPr>
      <p:grpSpPr>
        <a:xfrm>
          <a:off x="0" y="0"/>
          <a:ext cx="0" cy="0"/>
          <a:chOff x="0" y="0"/>
          <a:chExt cx="0" cy="0"/>
        </a:xfrm>
      </p:grpSpPr>
      <p:sp>
        <p:nvSpPr>
          <p:cNvPr id="1226" name="Google Shape;1226;g1d58b3b2229_2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7" name="Google Shape;1227;g1d58b3b2229_2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0"/>
        <p:cNvGrpSpPr/>
        <p:nvPr/>
      </p:nvGrpSpPr>
      <p:grpSpPr>
        <a:xfrm>
          <a:off x="0" y="0"/>
          <a:ext cx="0" cy="0"/>
          <a:chOff x="0" y="0"/>
          <a:chExt cx="0" cy="0"/>
        </a:xfrm>
      </p:grpSpPr>
      <p:sp>
        <p:nvSpPr>
          <p:cNvPr id="1241" name="Google Shape;1241;g20f01177278_1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2" name="Google Shape;1242;g20f01177278_1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0"/>
        <p:cNvGrpSpPr/>
        <p:nvPr/>
      </p:nvGrpSpPr>
      <p:grpSpPr>
        <a:xfrm>
          <a:off x="0" y="0"/>
          <a:ext cx="0" cy="0"/>
          <a:chOff x="0" y="0"/>
          <a:chExt cx="0" cy="0"/>
        </a:xfrm>
      </p:grpSpPr>
      <p:sp>
        <p:nvSpPr>
          <p:cNvPr id="1251" name="Google Shape;1251;g20f01177278_1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2" name="Google Shape;1252;g20f01177278_1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8"/>
        <p:cNvGrpSpPr/>
        <p:nvPr/>
      </p:nvGrpSpPr>
      <p:grpSpPr>
        <a:xfrm>
          <a:off x="0" y="0"/>
          <a:ext cx="0" cy="0"/>
          <a:chOff x="0" y="0"/>
          <a:chExt cx="0" cy="0"/>
        </a:xfrm>
      </p:grpSpPr>
      <p:sp>
        <p:nvSpPr>
          <p:cNvPr id="1259" name="Google Shape;1259;g20f01177278_1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0" name="Google Shape;1260;g20f01177278_1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6"/>
        <p:cNvGrpSpPr/>
        <p:nvPr/>
      </p:nvGrpSpPr>
      <p:grpSpPr>
        <a:xfrm>
          <a:off x="0" y="0"/>
          <a:ext cx="0" cy="0"/>
          <a:chOff x="0" y="0"/>
          <a:chExt cx="0" cy="0"/>
        </a:xfrm>
      </p:grpSpPr>
      <p:sp>
        <p:nvSpPr>
          <p:cNvPr id="1267" name="Google Shape;1267;g20f01177278_1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8" name="Google Shape;1268;g20f01177278_1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48A87A34-81AB-432B-8DAE-1953F412C126}" type="datetimeFigureOut">
              <a:rPr lang="en-US" smtClean="0"/>
              <a:t>12/20/2023</a:t>
            </a:fld>
            <a:endParaRPr lang="en-US" dirty="0"/>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312829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9591186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8135233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1662237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5236856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12/20/2023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5300823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12/20/2023</a:t>
            </a:fld>
            <a:endParaRPr lang="en-US" dirty="0"/>
          </a:p>
        </p:txBody>
      </p:sp>
      <p:sp>
        <p:nvSpPr>
          <p:cNvPr id="8" name="Footer Placeholder 7"/>
          <p:cNvSpPr>
            <a:spLocks noGrp="1"/>
          </p:cNvSpPr>
          <p:nvPr>
            <p:ph type="ftr" sz="quarter" idx="11"/>
          </p:nvPr>
        </p:nvSpPr>
        <p:spPr>
          <a:xfrm>
            <a:off x="420833" y="4793879"/>
            <a:ext cx="2733212" cy="228601"/>
          </a:xfrm>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222717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48A87A34-81AB-432B-8DAE-1953F412C126}" type="datetimeFigureOut">
              <a:rPr lang="en-US" smtClean="0"/>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8986171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48A87A34-81AB-432B-8DAE-1953F412C126}" type="datetimeFigureOut">
              <a:rPr lang="en-US" smtClean="0"/>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04141143"/>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02"/>
        <p:cNvGrpSpPr/>
        <p:nvPr/>
      </p:nvGrpSpPr>
      <p:grpSpPr>
        <a:xfrm>
          <a:off x="0" y="0"/>
          <a:ext cx="0" cy="0"/>
          <a:chOff x="0" y="0"/>
          <a:chExt cx="0" cy="0"/>
        </a:xfrm>
      </p:grpSpPr>
      <p:sp>
        <p:nvSpPr>
          <p:cNvPr id="303" name="Google Shape;303;p13"/>
          <p:cNvSpPr txBox="1">
            <a:spLocks noGrp="1"/>
          </p:cNvSpPr>
          <p:nvPr>
            <p:ph type="title" hasCustomPrompt="1"/>
          </p:nvPr>
        </p:nvSpPr>
        <p:spPr>
          <a:xfrm>
            <a:off x="1324877" y="2036538"/>
            <a:ext cx="653100" cy="43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4" name="Google Shape;304;p13"/>
          <p:cNvSpPr txBox="1">
            <a:spLocks noGrp="1"/>
          </p:cNvSpPr>
          <p:nvPr>
            <p:ph type="subTitle" idx="1"/>
          </p:nvPr>
        </p:nvSpPr>
        <p:spPr>
          <a:xfrm>
            <a:off x="2001377" y="2124737"/>
            <a:ext cx="24636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05" name="Google Shape;305;p13"/>
          <p:cNvSpPr txBox="1">
            <a:spLocks noGrp="1"/>
          </p:cNvSpPr>
          <p:nvPr>
            <p:ph type="title" idx="2" hasCustomPrompt="1"/>
          </p:nvPr>
        </p:nvSpPr>
        <p:spPr>
          <a:xfrm>
            <a:off x="4690827" y="2036538"/>
            <a:ext cx="653100" cy="43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6" name="Google Shape;306;p13"/>
          <p:cNvSpPr txBox="1">
            <a:spLocks noGrp="1"/>
          </p:cNvSpPr>
          <p:nvPr>
            <p:ph type="subTitle" idx="3"/>
          </p:nvPr>
        </p:nvSpPr>
        <p:spPr>
          <a:xfrm>
            <a:off x="5367065" y="2124750"/>
            <a:ext cx="24636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07" name="Google Shape;307;p13"/>
          <p:cNvSpPr txBox="1">
            <a:spLocks noGrp="1"/>
          </p:cNvSpPr>
          <p:nvPr>
            <p:ph type="title" idx="4" hasCustomPrompt="1"/>
          </p:nvPr>
        </p:nvSpPr>
        <p:spPr>
          <a:xfrm>
            <a:off x="1324877" y="3216100"/>
            <a:ext cx="653100" cy="43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3"/>
          <p:cNvSpPr txBox="1">
            <a:spLocks noGrp="1"/>
          </p:cNvSpPr>
          <p:nvPr>
            <p:ph type="subTitle" idx="5"/>
          </p:nvPr>
        </p:nvSpPr>
        <p:spPr>
          <a:xfrm>
            <a:off x="2001377" y="3291638"/>
            <a:ext cx="24636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09" name="Google Shape;309;p13"/>
          <p:cNvSpPr txBox="1">
            <a:spLocks noGrp="1"/>
          </p:cNvSpPr>
          <p:nvPr>
            <p:ph type="title" idx="6" hasCustomPrompt="1"/>
          </p:nvPr>
        </p:nvSpPr>
        <p:spPr>
          <a:xfrm>
            <a:off x="4690827" y="3216100"/>
            <a:ext cx="653100" cy="43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0" name="Google Shape;310;p13"/>
          <p:cNvSpPr txBox="1">
            <a:spLocks noGrp="1"/>
          </p:cNvSpPr>
          <p:nvPr>
            <p:ph type="subTitle" idx="7"/>
          </p:nvPr>
        </p:nvSpPr>
        <p:spPr>
          <a:xfrm>
            <a:off x="5367065" y="3291650"/>
            <a:ext cx="24636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11" name="Google Shape;311;p13"/>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b="1">
                <a:latin typeface="Fredoka"/>
                <a:ea typeface="Fredoka"/>
                <a:cs typeface="Fredoka"/>
                <a:sym typeface="Fredoka"/>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2" name="Google Shape;312;p13"/>
          <p:cNvSpPr txBox="1">
            <a:spLocks noGrp="1"/>
          </p:cNvSpPr>
          <p:nvPr>
            <p:ph type="subTitle" idx="9"/>
          </p:nvPr>
        </p:nvSpPr>
        <p:spPr>
          <a:xfrm>
            <a:off x="1996215" y="1739513"/>
            <a:ext cx="2463600" cy="540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1pPr>
            <a:lvl2pPr lvl="1"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2pPr>
            <a:lvl3pPr lvl="2"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3pPr>
            <a:lvl4pPr lvl="3"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4pPr>
            <a:lvl5pPr lvl="4"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5pPr>
            <a:lvl6pPr lvl="5"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6pPr>
            <a:lvl7pPr lvl="6"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7pPr>
            <a:lvl8pPr lvl="7"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8pPr>
            <a:lvl9pPr lvl="8"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9pPr>
          </a:lstStyle>
          <a:p>
            <a:endParaRPr/>
          </a:p>
        </p:txBody>
      </p:sp>
      <p:sp>
        <p:nvSpPr>
          <p:cNvPr id="313" name="Google Shape;313;p13"/>
          <p:cNvSpPr txBox="1">
            <a:spLocks noGrp="1"/>
          </p:cNvSpPr>
          <p:nvPr>
            <p:ph type="subTitle" idx="13"/>
          </p:nvPr>
        </p:nvSpPr>
        <p:spPr>
          <a:xfrm>
            <a:off x="5367075" y="1739525"/>
            <a:ext cx="2463600" cy="540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1pPr>
            <a:lvl2pPr lvl="1"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2pPr>
            <a:lvl3pPr lvl="2"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3pPr>
            <a:lvl4pPr lvl="3"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4pPr>
            <a:lvl5pPr lvl="4"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5pPr>
            <a:lvl6pPr lvl="5"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6pPr>
            <a:lvl7pPr lvl="6"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7pPr>
            <a:lvl8pPr lvl="7"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8pPr>
            <a:lvl9pPr lvl="8"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9pPr>
          </a:lstStyle>
          <a:p>
            <a:endParaRPr/>
          </a:p>
        </p:txBody>
      </p:sp>
      <p:sp>
        <p:nvSpPr>
          <p:cNvPr id="314" name="Google Shape;314;p13"/>
          <p:cNvSpPr txBox="1">
            <a:spLocks noGrp="1"/>
          </p:cNvSpPr>
          <p:nvPr>
            <p:ph type="subTitle" idx="14"/>
          </p:nvPr>
        </p:nvSpPr>
        <p:spPr>
          <a:xfrm>
            <a:off x="1996215" y="2901937"/>
            <a:ext cx="2463600" cy="540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1pPr>
            <a:lvl2pPr lvl="1"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2pPr>
            <a:lvl3pPr lvl="2"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3pPr>
            <a:lvl4pPr lvl="3"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4pPr>
            <a:lvl5pPr lvl="4"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5pPr>
            <a:lvl6pPr lvl="5"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6pPr>
            <a:lvl7pPr lvl="6"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7pPr>
            <a:lvl8pPr lvl="7"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8pPr>
            <a:lvl9pPr lvl="8"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9pPr>
          </a:lstStyle>
          <a:p>
            <a:endParaRPr/>
          </a:p>
        </p:txBody>
      </p:sp>
      <p:sp>
        <p:nvSpPr>
          <p:cNvPr id="315" name="Google Shape;315;p13"/>
          <p:cNvSpPr txBox="1">
            <a:spLocks noGrp="1"/>
          </p:cNvSpPr>
          <p:nvPr>
            <p:ph type="subTitle" idx="15"/>
          </p:nvPr>
        </p:nvSpPr>
        <p:spPr>
          <a:xfrm>
            <a:off x="5367075" y="2901950"/>
            <a:ext cx="2463600" cy="540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1pPr>
            <a:lvl2pPr lvl="1"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2pPr>
            <a:lvl3pPr lvl="2"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3pPr>
            <a:lvl4pPr lvl="3"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4pPr>
            <a:lvl5pPr lvl="4"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5pPr>
            <a:lvl6pPr lvl="5"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6pPr>
            <a:lvl7pPr lvl="6"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7pPr>
            <a:lvl8pPr lvl="7"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8pPr>
            <a:lvl9pPr lvl="8"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9pPr>
          </a:lstStyle>
          <a:p>
            <a:endParaRPr/>
          </a:p>
        </p:txBody>
      </p:sp>
      <p:sp>
        <p:nvSpPr>
          <p:cNvPr id="341" name="Google Shape;341;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550609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dk2"/>
        </a:solidFill>
        <a:effectLst/>
      </p:bgPr>
    </p:bg>
    <p:spTree>
      <p:nvGrpSpPr>
        <p:cNvPr id="1" name="Shape 72"/>
        <p:cNvGrpSpPr/>
        <p:nvPr/>
      </p:nvGrpSpPr>
      <p:grpSpPr>
        <a:xfrm>
          <a:off x="0" y="0"/>
          <a:ext cx="0" cy="0"/>
          <a:chOff x="0" y="0"/>
          <a:chExt cx="0" cy="0"/>
        </a:xfrm>
      </p:grpSpPr>
      <p:sp>
        <p:nvSpPr>
          <p:cNvPr id="73" name="Google Shape;73;p3"/>
          <p:cNvSpPr txBox="1">
            <a:spLocks noGrp="1"/>
          </p:cNvSpPr>
          <p:nvPr>
            <p:ph type="title"/>
          </p:nvPr>
        </p:nvSpPr>
        <p:spPr>
          <a:xfrm>
            <a:off x="3878475" y="1514850"/>
            <a:ext cx="3643200" cy="15516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5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4" name="Google Shape;74;p3"/>
          <p:cNvSpPr txBox="1">
            <a:spLocks noGrp="1"/>
          </p:cNvSpPr>
          <p:nvPr>
            <p:ph type="title" idx="2" hasCustomPrompt="1"/>
          </p:nvPr>
        </p:nvSpPr>
        <p:spPr>
          <a:xfrm>
            <a:off x="2605163" y="1874400"/>
            <a:ext cx="1168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5" name="Google Shape;75;p3"/>
          <p:cNvSpPr txBox="1">
            <a:spLocks noGrp="1"/>
          </p:cNvSpPr>
          <p:nvPr>
            <p:ph type="subTitle" idx="1"/>
          </p:nvPr>
        </p:nvSpPr>
        <p:spPr>
          <a:xfrm>
            <a:off x="3878507" y="2951225"/>
            <a:ext cx="3432000" cy="6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7" name="Google Shape;87;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747490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44640504"/>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3">
  <p:cSld name="Title and text 3">
    <p:bg>
      <p:bgPr>
        <a:solidFill>
          <a:schemeClr val="dk2"/>
        </a:solidFill>
        <a:effectLst/>
      </p:bgPr>
    </p:bg>
    <p:spTree>
      <p:nvGrpSpPr>
        <p:cNvPr id="1" name="Shape 579"/>
        <p:cNvGrpSpPr/>
        <p:nvPr/>
      </p:nvGrpSpPr>
      <p:grpSpPr>
        <a:xfrm>
          <a:off x="0" y="0"/>
          <a:ext cx="0" cy="0"/>
          <a:chOff x="0" y="0"/>
          <a:chExt cx="0" cy="0"/>
        </a:xfrm>
      </p:grpSpPr>
      <p:sp>
        <p:nvSpPr>
          <p:cNvPr id="580" name="Google Shape;580;p20"/>
          <p:cNvSpPr txBox="1">
            <a:spLocks noGrp="1"/>
          </p:cNvSpPr>
          <p:nvPr>
            <p:ph type="subTitle" idx="1"/>
          </p:nvPr>
        </p:nvSpPr>
        <p:spPr>
          <a:xfrm>
            <a:off x="5681775" y="2490800"/>
            <a:ext cx="2747100" cy="98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1" name="Google Shape;581;p20"/>
          <p:cNvSpPr txBox="1">
            <a:spLocks noGrp="1"/>
          </p:cNvSpPr>
          <p:nvPr>
            <p:ph type="title"/>
          </p:nvPr>
        </p:nvSpPr>
        <p:spPr>
          <a:xfrm>
            <a:off x="5855700" y="1669000"/>
            <a:ext cx="2399400" cy="98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07" name="Google Shape;607;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1476843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1">
  <p:cSld name="Title and text 1">
    <p:bg>
      <p:bgPr>
        <a:solidFill>
          <a:schemeClr val="dk2"/>
        </a:solidFill>
        <a:effectLst/>
      </p:bgPr>
    </p:bg>
    <p:spTree>
      <p:nvGrpSpPr>
        <p:cNvPr id="1" name="Shape 497"/>
        <p:cNvGrpSpPr/>
        <p:nvPr/>
      </p:nvGrpSpPr>
      <p:grpSpPr>
        <a:xfrm>
          <a:off x="0" y="0"/>
          <a:ext cx="0" cy="0"/>
          <a:chOff x="0" y="0"/>
          <a:chExt cx="0" cy="0"/>
        </a:xfrm>
      </p:grpSpPr>
      <p:sp>
        <p:nvSpPr>
          <p:cNvPr id="499" name="Google Shape;499;p18"/>
          <p:cNvSpPr txBox="1">
            <a:spLocks noGrp="1"/>
          </p:cNvSpPr>
          <p:nvPr>
            <p:ph type="subTitle" idx="1"/>
          </p:nvPr>
        </p:nvSpPr>
        <p:spPr>
          <a:xfrm>
            <a:off x="715100" y="2938175"/>
            <a:ext cx="3446700" cy="97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8"/>
          <p:cNvSpPr txBox="1">
            <a:spLocks noGrp="1"/>
          </p:cNvSpPr>
          <p:nvPr>
            <p:ph type="title"/>
          </p:nvPr>
        </p:nvSpPr>
        <p:spPr>
          <a:xfrm>
            <a:off x="715124" y="965200"/>
            <a:ext cx="3446700" cy="198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solidFill>
                  <a:schemeClr val="accent5"/>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01" name="Google Shape;501;p18"/>
          <p:cNvSpPr>
            <a:spLocks noGrp="1"/>
          </p:cNvSpPr>
          <p:nvPr>
            <p:ph type="pic" idx="2"/>
          </p:nvPr>
        </p:nvSpPr>
        <p:spPr>
          <a:xfrm>
            <a:off x="4648900" y="681750"/>
            <a:ext cx="3780000" cy="3780000"/>
          </a:xfrm>
          <a:prstGeom prst="ellipse">
            <a:avLst/>
          </a:prstGeom>
          <a:noFill/>
          <a:ln>
            <a:noFill/>
          </a:ln>
        </p:spPr>
      </p:sp>
      <p:sp>
        <p:nvSpPr>
          <p:cNvPr id="546" name="Google Shape;546;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7768831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dk2"/>
        </a:solidFill>
        <a:effectLst/>
      </p:bgPr>
    </p:bg>
    <p:spTree>
      <p:nvGrpSpPr>
        <p:cNvPr id="1" name="Shape 483"/>
        <p:cNvGrpSpPr/>
        <p:nvPr/>
      </p:nvGrpSpPr>
      <p:grpSpPr>
        <a:xfrm>
          <a:off x="0" y="0"/>
          <a:ext cx="0" cy="0"/>
          <a:chOff x="0" y="0"/>
          <a:chExt cx="0" cy="0"/>
        </a:xfrm>
      </p:grpSpPr>
      <p:sp>
        <p:nvSpPr>
          <p:cNvPr id="484" name="Google Shape;484;p17"/>
          <p:cNvSpPr txBox="1">
            <a:spLocks noGrp="1"/>
          </p:cNvSpPr>
          <p:nvPr>
            <p:ph type="subTitle" idx="1"/>
          </p:nvPr>
        </p:nvSpPr>
        <p:spPr>
          <a:xfrm>
            <a:off x="2079525" y="2785775"/>
            <a:ext cx="4984800" cy="67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5" name="Google Shape;485;p17"/>
          <p:cNvSpPr txBox="1">
            <a:spLocks noGrp="1"/>
          </p:cNvSpPr>
          <p:nvPr>
            <p:ph type="title"/>
          </p:nvPr>
        </p:nvSpPr>
        <p:spPr>
          <a:xfrm>
            <a:off x="2079525" y="1681200"/>
            <a:ext cx="4984800" cy="11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9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6" name="Google Shape;496;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96618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4">
  <p:cSld name="Title and text 4">
    <p:bg>
      <p:bgPr>
        <a:solidFill>
          <a:schemeClr val="dk2"/>
        </a:solidFill>
        <a:effectLst/>
      </p:bgPr>
    </p:bg>
    <p:spTree>
      <p:nvGrpSpPr>
        <p:cNvPr id="1" name="Shape 608"/>
        <p:cNvGrpSpPr/>
        <p:nvPr/>
      </p:nvGrpSpPr>
      <p:grpSpPr>
        <a:xfrm>
          <a:off x="0" y="0"/>
          <a:ext cx="0" cy="0"/>
          <a:chOff x="0" y="0"/>
          <a:chExt cx="0" cy="0"/>
        </a:xfrm>
      </p:grpSpPr>
      <p:sp>
        <p:nvSpPr>
          <p:cNvPr id="609" name="Google Shape;609;p21"/>
          <p:cNvSpPr txBox="1">
            <a:spLocks noGrp="1"/>
          </p:cNvSpPr>
          <p:nvPr>
            <p:ph type="subTitle" idx="1"/>
          </p:nvPr>
        </p:nvSpPr>
        <p:spPr>
          <a:xfrm>
            <a:off x="715100" y="2490800"/>
            <a:ext cx="2747100" cy="98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0" name="Google Shape;610;p21"/>
          <p:cNvSpPr txBox="1">
            <a:spLocks noGrp="1"/>
          </p:cNvSpPr>
          <p:nvPr>
            <p:ph type="title"/>
          </p:nvPr>
        </p:nvSpPr>
        <p:spPr>
          <a:xfrm>
            <a:off x="847300" y="1669000"/>
            <a:ext cx="2482800" cy="98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37" name="Google Shape;637;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925706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809"/>
        <p:cNvGrpSpPr/>
        <p:nvPr/>
      </p:nvGrpSpPr>
      <p:grpSpPr>
        <a:xfrm>
          <a:off x="0" y="0"/>
          <a:ext cx="0" cy="0"/>
          <a:chOff x="0" y="0"/>
          <a:chExt cx="0" cy="0"/>
        </a:xfrm>
      </p:grpSpPr>
      <p:sp>
        <p:nvSpPr>
          <p:cNvPr id="810" name="Google Shape;810;p27"/>
          <p:cNvSpPr txBox="1">
            <a:spLocks noGrp="1"/>
          </p:cNvSpPr>
          <p:nvPr>
            <p:ph type="subTitle" idx="1"/>
          </p:nvPr>
        </p:nvSpPr>
        <p:spPr>
          <a:xfrm>
            <a:off x="1928823" y="1670800"/>
            <a:ext cx="2487000" cy="531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1pPr>
            <a:lvl2pPr lvl="1" algn="ctr"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2pPr>
            <a:lvl3pPr lvl="2" algn="ctr"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3pPr>
            <a:lvl4pPr lvl="3" algn="ctr"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4pPr>
            <a:lvl5pPr lvl="4" algn="ctr"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5pPr>
            <a:lvl6pPr lvl="5" algn="ctr"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6pPr>
            <a:lvl7pPr lvl="6" algn="ctr"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7pPr>
            <a:lvl8pPr lvl="7" algn="ctr"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8pPr>
            <a:lvl9pPr lvl="8" algn="ctr"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9pPr>
          </a:lstStyle>
          <a:p>
            <a:endParaRPr/>
          </a:p>
        </p:txBody>
      </p:sp>
      <p:sp>
        <p:nvSpPr>
          <p:cNvPr id="811" name="Google Shape;811;p27"/>
          <p:cNvSpPr txBox="1">
            <a:spLocks noGrp="1"/>
          </p:cNvSpPr>
          <p:nvPr>
            <p:ph type="subTitle" idx="2"/>
          </p:nvPr>
        </p:nvSpPr>
        <p:spPr>
          <a:xfrm>
            <a:off x="1928813" y="2059825"/>
            <a:ext cx="2487000" cy="648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2" name="Google Shape;812;p27"/>
          <p:cNvSpPr txBox="1">
            <a:spLocks noGrp="1"/>
          </p:cNvSpPr>
          <p:nvPr>
            <p:ph type="subTitle" idx="3"/>
          </p:nvPr>
        </p:nvSpPr>
        <p:spPr>
          <a:xfrm>
            <a:off x="5404412" y="2059825"/>
            <a:ext cx="2487000" cy="648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3" name="Google Shape;813;p27"/>
          <p:cNvSpPr txBox="1">
            <a:spLocks noGrp="1"/>
          </p:cNvSpPr>
          <p:nvPr>
            <p:ph type="subTitle" idx="4"/>
          </p:nvPr>
        </p:nvSpPr>
        <p:spPr>
          <a:xfrm>
            <a:off x="1928813" y="3468800"/>
            <a:ext cx="2487000" cy="648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4" name="Google Shape;814;p27"/>
          <p:cNvSpPr txBox="1">
            <a:spLocks noGrp="1"/>
          </p:cNvSpPr>
          <p:nvPr>
            <p:ph type="subTitle" idx="5"/>
          </p:nvPr>
        </p:nvSpPr>
        <p:spPr>
          <a:xfrm>
            <a:off x="5404412" y="3468800"/>
            <a:ext cx="2487000" cy="648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5" name="Google Shape;815;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16" name="Google Shape;816;p27"/>
          <p:cNvSpPr txBox="1">
            <a:spLocks noGrp="1"/>
          </p:cNvSpPr>
          <p:nvPr>
            <p:ph type="subTitle" idx="6"/>
          </p:nvPr>
        </p:nvSpPr>
        <p:spPr>
          <a:xfrm>
            <a:off x="1928823" y="3079750"/>
            <a:ext cx="2487000" cy="531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1pPr>
            <a:lvl2pPr lvl="1" algn="ctr"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2pPr>
            <a:lvl3pPr lvl="2" algn="ctr"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3pPr>
            <a:lvl4pPr lvl="3" algn="ctr"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4pPr>
            <a:lvl5pPr lvl="4" algn="ctr"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5pPr>
            <a:lvl6pPr lvl="5" algn="ctr"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6pPr>
            <a:lvl7pPr lvl="6" algn="ctr"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7pPr>
            <a:lvl8pPr lvl="7" algn="ctr"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8pPr>
            <a:lvl9pPr lvl="8" algn="ctr"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9pPr>
          </a:lstStyle>
          <a:p>
            <a:endParaRPr/>
          </a:p>
        </p:txBody>
      </p:sp>
      <p:sp>
        <p:nvSpPr>
          <p:cNvPr id="817" name="Google Shape;817;p27"/>
          <p:cNvSpPr txBox="1">
            <a:spLocks noGrp="1"/>
          </p:cNvSpPr>
          <p:nvPr>
            <p:ph type="subTitle" idx="7"/>
          </p:nvPr>
        </p:nvSpPr>
        <p:spPr>
          <a:xfrm>
            <a:off x="5404418" y="1670800"/>
            <a:ext cx="2487000" cy="531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1pPr>
            <a:lvl2pPr lvl="1" algn="ctr"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2pPr>
            <a:lvl3pPr lvl="2" algn="ctr"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3pPr>
            <a:lvl4pPr lvl="3" algn="ctr"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4pPr>
            <a:lvl5pPr lvl="4" algn="ctr"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5pPr>
            <a:lvl6pPr lvl="5" algn="ctr"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6pPr>
            <a:lvl7pPr lvl="6" algn="ctr"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7pPr>
            <a:lvl8pPr lvl="7" algn="ctr"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8pPr>
            <a:lvl9pPr lvl="8" algn="ctr"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9pPr>
          </a:lstStyle>
          <a:p>
            <a:endParaRPr/>
          </a:p>
        </p:txBody>
      </p:sp>
      <p:sp>
        <p:nvSpPr>
          <p:cNvPr id="818" name="Google Shape;818;p27"/>
          <p:cNvSpPr txBox="1">
            <a:spLocks noGrp="1"/>
          </p:cNvSpPr>
          <p:nvPr>
            <p:ph type="subTitle" idx="8"/>
          </p:nvPr>
        </p:nvSpPr>
        <p:spPr>
          <a:xfrm>
            <a:off x="5404418" y="3079750"/>
            <a:ext cx="2487000" cy="531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1pPr>
            <a:lvl2pPr lvl="1" algn="ctr"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2pPr>
            <a:lvl3pPr lvl="2" algn="ctr"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3pPr>
            <a:lvl4pPr lvl="3" algn="ctr"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4pPr>
            <a:lvl5pPr lvl="4" algn="ctr"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5pPr>
            <a:lvl6pPr lvl="5" algn="ctr"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6pPr>
            <a:lvl7pPr lvl="6" algn="ctr"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7pPr>
            <a:lvl8pPr lvl="7" algn="ctr"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8pPr>
            <a:lvl9pPr lvl="8" algn="ctr" rtl="0">
              <a:lnSpc>
                <a:spcPct val="100000"/>
              </a:lnSpc>
              <a:spcBef>
                <a:spcPts val="0"/>
              </a:spcBef>
              <a:spcAft>
                <a:spcPts val="0"/>
              </a:spcAft>
              <a:buClr>
                <a:schemeClr val="accent5"/>
              </a:buClr>
              <a:buSzPts val="2200"/>
              <a:buFont typeface="Red Hat Display"/>
              <a:buNone/>
              <a:defRPr sz="2200" b="1">
                <a:solidFill>
                  <a:schemeClr val="accent5"/>
                </a:solidFill>
                <a:latin typeface="Red Hat Display"/>
                <a:ea typeface="Red Hat Display"/>
                <a:cs typeface="Red Hat Display"/>
                <a:sym typeface="Red Hat Display"/>
              </a:defRPr>
            </a:lvl9pPr>
          </a:lstStyle>
          <a:p>
            <a:endParaRPr/>
          </a:p>
        </p:txBody>
      </p:sp>
      <p:sp>
        <p:nvSpPr>
          <p:cNvPr id="846" name="Google Shape;846;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61381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24"/>
        <p:cNvGrpSpPr/>
        <p:nvPr/>
      </p:nvGrpSpPr>
      <p:grpSpPr>
        <a:xfrm>
          <a:off x="0" y="0"/>
          <a:ext cx="0" cy="0"/>
          <a:chOff x="0" y="0"/>
          <a:chExt cx="0" cy="0"/>
        </a:xfrm>
      </p:grpSpPr>
      <p:sp>
        <p:nvSpPr>
          <p:cNvPr id="125" name="Google Shape;125;p5"/>
          <p:cNvSpPr txBox="1">
            <a:spLocks noGrp="1"/>
          </p:cNvSpPr>
          <p:nvPr>
            <p:ph type="subTitle" idx="1"/>
          </p:nvPr>
        </p:nvSpPr>
        <p:spPr>
          <a:xfrm>
            <a:off x="1533650" y="2480950"/>
            <a:ext cx="2907600" cy="5433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accent5"/>
              </a:buClr>
              <a:buSzPts val="2400"/>
              <a:buFont typeface="Red Hat Display"/>
              <a:buNone/>
              <a:defRPr sz="2200" b="1">
                <a:solidFill>
                  <a:schemeClr val="accent5"/>
                </a:solidFill>
                <a:latin typeface="Red Hat Display"/>
                <a:ea typeface="Red Hat Display"/>
                <a:cs typeface="Red Hat Display"/>
                <a:sym typeface="Red Hat Display"/>
              </a:defRPr>
            </a:lvl1pPr>
            <a:lvl2pPr lvl="1" algn="ctr">
              <a:lnSpc>
                <a:spcPct val="100000"/>
              </a:lnSpc>
              <a:spcBef>
                <a:spcPts val="0"/>
              </a:spcBef>
              <a:spcAft>
                <a:spcPts val="0"/>
              </a:spcAft>
              <a:buClr>
                <a:schemeClr val="accent5"/>
              </a:buClr>
              <a:buSzPts val="2400"/>
              <a:buFont typeface="Red Hat Display"/>
              <a:buNone/>
              <a:defRPr sz="2400" b="1">
                <a:solidFill>
                  <a:schemeClr val="accent5"/>
                </a:solidFill>
                <a:latin typeface="Red Hat Display"/>
                <a:ea typeface="Red Hat Display"/>
                <a:cs typeface="Red Hat Display"/>
                <a:sym typeface="Red Hat Display"/>
              </a:defRPr>
            </a:lvl2pPr>
            <a:lvl3pPr lvl="2" algn="ctr">
              <a:lnSpc>
                <a:spcPct val="100000"/>
              </a:lnSpc>
              <a:spcBef>
                <a:spcPts val="0"/>
              </a:spcBef>
              <a:spcAft>
                <a:spcPts val="0"/>
              </a:spcAft>
              <a:buClr>
                <a:schemeClr val="accent5"/>
              </a:buClr>
              <a:buSzPts val="2400"/>
              <a:buFont typeface="Red Hat Display"/>
              <a:buNone/>
              <a:defRPr sz="2400" b="1">
                <a:solidFill>
                  <a:schemeClr val="accent5"/>
                </a:solidFill>
                <a:latin typeface="Red Hat Display"/>
                <a:ea typeface="Red Hat Display"/>
                <a:cs typeface="Red Hat Display"/>
                <a:sym typeface="Red Hat Display"/>
              </a:defRPr>
            </a:lvl3pPr>
            <a:lvl4pPr lvl="3" algn="ctr">
              <a:lnSpc>
                <a:spcPct val="100000"/>
              </a:lnSpc>
              <a:spcBef>
                <a:spcPts val="0"/>
              </a:spcBef>
              <a:spcAft>
                <a:spcPts val="0"/>
              </a:spcAft>
              <a:buClr>
                <a:schemeClr val="accent5"/>
              </a:buClr>
              <a:buSzPts val="2400"/>
              <a:buFont typeface="Red Hat Display"/>
              <a:buNone/>
              <a:defRPr sz="2400" b="1">
                <a:solidFill>
                  <a:schemeClr val="accent5"/>
                </a:solidFill>
                <a:latin typeface="Red Hat Display"/>
                <a:ea typeface="Red Hat Display"/>
                <a:cs typeface="Red Hat Display"/>
                <a:sym typeface="Red Hat Display"/>
              </a:defRPr>
            </a:lvl4pPr>
            <a:lvl5pPr lvl="4" algn="ctr">
              <a:lnSpc>
                <a:spcPct val="100000"/>
              </a:lnSpc>
              <a:spcBef>
                <a:spcPts val="0"/>
              </a:spcBef>
              <a:spcAft>
                <a:spcPts val="0"/>
              </a:spcAft>
              <a:buClr>
                <a:schemeClr val="accent5"/>
              </a:buClr>
              <a:buSzPts val="2400"/>
              <a:buFont typeface="Red Hat Display"/>
              <a:buNone/>
              <a:defRPr sz="2400" b="1">
                <a:solidFill>
                  <a:schemeClr val="accent5"/>
                </a:solidFill>
                <a:latin typeface="Red Hat Display"/>
                <a:ea typeface="Red Hat Display"/>
                <a:cs typeface="Red Hat Display"/>
                <a:sym typeface="Red Hat Display"/>
              </a:defRPr>
            </a:lvl5pPr>
            <a:lvl6pPr lvl="5" algn="ctr">
              <a:lnSpc>
                <a:spcPct val="100000"/>
              </a:lnSpc>
              <a:spcBef>
                <a:spcPts val="0"/>
              </a:spcBef>
              <a:spcAft>
                <a:spcPts val="0"/>
              </a:spcAft>
              <a:buClr>
                <a:schemeClr val="accent5"/>
              </a:buClr>
              <a:buSzPts val="2400"/>
              <a:buFont typeface="Red Hat Display"/>
              <a:buNone/>
              <a:defRPr sz="2400" b="1">
                <a:solidFill>
                  <a:schemeClr val="accent5"/>
                </a:solidFill>
                <a:latin typeface="Red Hat Display"/>
                <a:ea typeface="Red Hat Display"/>
                <a:cs typeface="Red Hat Display"/>
                <a:sym typeface="Red Hat Display"/>
              </a:defRPr>
            </a:lvl6pPr>
            <a:lvl7pPr lvl="6" algn="ctr">
              <a:lnSpc>
                <a:spcPct val="100000"/>
              </a:lnSpc>
              <a:spcBef>
                <a:spcPts val="0"/>
              </a:spcBef>
              <a:spcAft>
                <a:spcPts val="0"/>
              </a:spcAft>
              <a:buClr>
                <a:schemeClr val="accent5"/>
              </a:buClr>
              <a:buSzPts val="2400"/>
              <a:buFont typeface="Red Hat Display"/>
              <a:buNone/>
              <a:defRPr sz="2400" b="1">
                <a:solidFill>
                  <a:schemeClr val="accent5"/>
                </a:solidFill>
                <a:latin typeface="Red Hat Display"/>
                <a:ea typeface="Red Hat Display"/>
                <a:cs typeface="Red Hat Display"/>
                <a:sym typeface="Red Hat Display"/>
              </a:defRPr>
            </a:lvl7pPr>
            <a:lvl8pPr lvl="7" algn="ctr">
              <a:lnSpc>
                <a:spcPct val="100000"/>
              </a:lnSpc>
              <a:spcBef>
                <a:spcPts val="0"/>
              </a:spcBef>
              <a:spcAft>
                <a:spcPts val="0"/>
              </a:spcAft>
              <a:buClr>
                <a:schemeClr val="accent5"/>
              </a:buClr>
              <a:buSzPts val="2400"/>
              <a:buFont typeface="Red Hat Display"/>
              <a:buNone/>
              <a:defRPr sz="2400" b="1">
                <a:solidFill>
                  <a:schemeClr val="accent5"/>
                </a:solidFill>
                <a:latin typeface="Red Hat Display"/>
                <a:ea typeface="Red Hat Display"/>
                <a:cs typeface="Red Hat Display"/>
                <a:sym typeface="Red Hat Display"/>
              </a:defRPr>
            </a:lvl8pPr>
            <a:lvl9pPr lvl="8" algn="ctr">
              <a:lnSpc>
                <a:spcPct val="100000"/>
              </a:lnSpc>
              <a:spcBef>
                <a:spcPts val="0"/>
              </a:spcBef>
              <a:spcAft>
                <a:spcPts val="0"/>
              </a:spcAft>
              <a:buClr>
                <a:schemeClr val="accent5"/>
              </a:buClr>
              <a:buSzPts val="2400"/>
              <a:buFont typeface="Red Hat Display"/>
              <a:buNone/>
              <a:defRPr sz="2400" b="1">
                <a:solidFill>
                  <a:schemeClr val="accent5"/>
                </a:solidFill>
                <a:latin typeface="Red Hat Display"/>
                <a:ea typeface="Red Hat Display"/>
                <a:cs typeface="Red Hat Display"/>
                <a:sym typeface="Red Hat Display"/>
              </a:defRPr>
            </a:lvl9pPr>
          </a:lstStyle>
          <a:p>
            <a:endParaRPr/>
          </a:p>
        </p:txBody>
      </p:sp>
      <p:sp>
        <p:nvSpPr>
          <p:cNvPr id="126" name="Google Shape;126;p5"/>
          <p:cNvSpPr txBox="1">
            <a:spLocks noGrp="1"/>
          </p:cNvSpPr>
          <p:nvPr>
            <p:ph type="subTitle" idx="2"/>
          </p:nvPr>
        </p:nvSpPr>
        <p:spPr>
          <a:xfrm>
            <a:off x="4702750" y="2480950"/>
            <a:ext cx="2907600" cy="543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5"/>
              </a:buClr>
              <a:buSzPts val="2400"/>
              <a:buFont typeface="Red Hat Display"/>
              <a:buNone/>
              <a:defRPr sz="2200" b="1">
                <a:solidFill>
                  <a:schemeClr val="accent5"/>
                </a:solidFill>
                <a:latin typeface="Red Hat Display"/>
                <a:ea typeface="Red Hat Display"/>
                <a:cs typeface="Red Hat Display"/>
                <a:sym typeface="Red Hat Display"/>
              </a:defRPr>
            </a:lvl1pPr>
            <a:lvl2pPr lvl="1" algn="ctr" rtl="0">
              <a:lnSpc>
                <a:spcPct val="100000"/>
              </a:lnSpc>
              <a:spcBef>
                <a:spcPts val="0"/>
              </a:spcBef>
              <a:spcAft>
                <a:spcPts val="0"/>
              </a:spcAft>
              <a:buClr>
                <a:schemeClr val="accent5"/>
              </a:buClr>
              <a:buSzPts val="2400"/>
              <a:buFont typeface="Red Hat Display"/>
              <a:buNone/>
              <a:defRPr sz="2400" b="1">
                <a:solidFill>
                  <a:schemeClr val="accent5"/>
                </a:solidFill>
                <a:latin typeface="Red Hat Display"/>
                <a:ea typeface="Red Hat Display"/>
                <a:cs typeface="Red Hat Display"/>
                <a:sym typeface="Red Hat Display"/>
              </a:defRPr>
            </a:lvl2pPr>
            <a:lvl3pPr lvl="2" algn="ctr" rtl="0">
              <a:lnSpc>
                <a:spcPct val="100000"/>
              </a:lnSpc>
              <a:spcBef>
                <a:spcPts val="0"/>
              </a:spcBef>
              <a:spcAft>
                <a:spcPts val="0"/>
              </a:spcAft>
              <a:buClr>
                <a:schemeClr val="accent5"/>
              </a:buClr>
              <a:buSzPts val="2400"/>
              <a:buFont typeface="Red Hat Display"/>
              <a:buNone/>
              <a:defRPr sz="2400" b="1">
                <a:solidFill>
                  <a:schemeClr val="accent5"/>
                </a:solidFill>
                <a:latin typeface="Red Hat Display"/>
                <a:ea typeface="Red Hat Display"/>
                <a:cs typeface="Red Hat Display"/>
                <a:sym typeface="Red Hat Display"/>
              </a:defRPr>
            </a:lvl3pPr>
            <a:lvl4pPr lvl="3" algn="ctr" rtl="0">
              <a:lnSpc>
                <a:spcPct val="100000"/>
              </a:lnSpc>
              <a:spcBef>
                <a:spcPts val="0"/>
              </a:spcBef>
              <a:spcAft>
                <a:spcPts val="0"/>
              </a:spcAft>
              <a:buClr>
                <a:schemeClr val="accent5"/>
              </a:buClr>
              <a:buSzPts val="2400"/>
              <a:buFont typeface="Red Hat Display"/>
              <a:buNone/>
              <a:defRPr sz="2400" b="1">
                <a:solidFill>
                  <a:schemeClr val="accent5"/>
                </a:solidFill>
                <a:latin typeface="Red Hat Display"/>
                <a:ea typeface="Red Hat Display"/>
                <a:cs typeface="Red Hat Display"/>
                <a:sym typeface="Red Hat Display"/>
              </a:defRPr>
            </a:lvl4pPr>
            <a:lvl5pPr lvl="4" algn="ctr" rtl="0">
              <a:lnSpc>
                <a:spcPct val="100000"/>
              </a:lnSpc>
              <a:spcBef>
                <a:spcPts val="0"/>
              </a:spcBef>
              <a:spcAft>
                <a:spcPts val="0"/>
              </a:spcAft>
              <a:buClr>
                <a:schemeClr val="accent5"/>
              </a:buClr>
              <a:buSzPts val="2400"/>
              <a:buFont typeface="Red Hat Display"/>
              <a:buNone/>
              <a:defRPr sz="2400" b="1">
                <a:solidFill>
                  <a:schemeClr val="accent5"/>
                </a:solidFill>
                <a:latin typeface="Red Hat Display"/>
                <a:ea typeface="Red Hat Display"/>
                <a:cs typeface="Red Hat Display"/>
                <a:sym typeface="Red Hat Display"/>
              </a:defRPr>
            </a:lvl5pPr>
            <a:lvl6pPr lvl="5" algn="ctr" rtl="0">
              <a:lnSpc>
                <a:spcPct val="100000"/>
              </a:lnSpc>
              <a:spcBef>
                <a:spcPts val="0"/>
              </a:spcBef>
              <a:spcAft>
                <a:spcPts val="0"/>
              </a:spcAft>
              <a:buClr>
                <a:schemeClr val="accent5"/>
              </a:buClr>
              <a:buSzPts val="2400"/>
              <a:buFont typeface="Red Hat Display"/>
              <a:buNone/>
              <a:defRPr sz="2400" b="1">
                <a:solidFill>
                  <a:schemeClr val="accent5"/>
                </a:solidFill>
                <a:latin typeface="Red Hat Display"/>
                <a:ea typeface="Red Hat Display"/>
                <a:cs typeface="Red Hat Display"/>
                <a:sym typeface="Red Hat Display"/>
              </a:defRPr>
            </a:lvl6pPr>
            <a:lvl7pPr lvl="6" algn="ctr" rtl="0">
              <a:lnSpc>
                <a:spcPct val="100000"/>
              </a:lnSpc>
              <a:spcBef>
                <a:spcPts val="0"/>
              </a:spcBef>
              <a:spcAft>
                <a:spcPts val="0"/>
              </a:spcAft>
              <a:buClr>
                <a:schemeClr val="accent5"/>
              </a:buClr>
              <a:buSzPts val="2400"/>
              <a:buFont typeface="Red Hat Display"/>
              <a:buNone/>
              <a:defRPr sz="2400" b="1">
                <a:solidFill>
                  <a:schemeClr val="accent5"/>
                </a:solidFill>
                <a:latin typeface="Red Hat Display"/>
                <a:ea typeface="Red Hat Display"/>
                <a:cs typeface="Red Hat Display"/>
                <a:sym typeface="Red Hat Display"/>
              </a:defRPr>
            </a:lvl7pPr>
            <a:lvl8pPr lvl="7" algn="ctr" rtl="0">
              <a:lnSpc>
                <a:spcPct val="100000"/>
              </a:lnSpc>
              <a:spcBef>
                <a:spcPts val="0"/>
              </a:spcBef>
              <a:spcAft>
                <a:spcPts val="0"/>
              </a:spcAft>
              <a:buClr>
                <a:schemeClr val="accent5"/>
              </a:buClr>
              <a:buSzPts val="2400"/>
              <a:buFont typeface="Red Hat Display"/>
              <a:buNone/>
              <a:defRPr sz="2400" b="1">
                <a:solidFill>
                  <a:schemeClr val="accent5"/>
                </a:solidFill>
                <a:latin typeface="Red Hat Display"/>
                <a:ea typeface="Red Hat Display"/>
                <a:cs typeface="Red Hat Display"/>
                <a:sym typeface="Red Hat Display"/>
              </a:defRPr>
            </a:lvl8pPr>
            <a:lvl9pPr lvl="8" algn="ctr" rtl="0">
              <a:lnSpc>
                <a:spcPct val="100000"/>
              </a:lnSpc>
              <a:spcBef>
                <a:spcPts val="0"/>
              </a:spcBef>
              <a:spcAft>
                <a:spcPts val="0"/>
              </a:spcAft>
              <a:buClr>
                <a:schemeClr val="accent5"/>
              </a:buClr>
              <a:buSzPts val="2400"/>
              <a:buFont typeface="Red Hat Display"/>
              <a:buNone/>
              <a:defRPr sz="2400" b="1">
                <a:solidFill>
                  <a:schemeClr val="accent5"/>
                </a:solidFill>
                <a:latin typeface="Red Hat Display"/>
                <a:ea typeface="Red Hat Display"/>
                <a:cs typeface="Red Hat Display"/>
                <a:sym typeface="Red Hat Display"/>
              </a:defRPr>
            </a:lvl9pPr>
          </a:lstStyle>
          <a:p>
            <a:endParaRPr/>
          </a:p>
        </p:txBody>
      </p:sp>
      <p:sp>
        <p:nvSpPr>
          <p:cNvPr id="127" name="Google Shape;127;p5"/>
          <p:cNvSpPr txBox="1">
            <a:spLocks noGrp="1"/>
          </p:cNvSpPr>
          <p:nvPr>
            <p:ph type="subTitle" idx="3"/>
          </p:nvPr>
        </p:nvSpPr>
        <p:spPr>
          <a:xfrm>
            <a:off x="1533650" y="2855725"/>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 name="Google Shape;128;p5"/>
          <p:cNvSpPr txBox="1">
            <a:spLocks noGrp="1"/>
          </p:cNvSpPr>
          <p:nvPr>
            <p:ph type="subTitle" idx="4"/>
          </p:nvPr>
        </p:nvSpPr>
        <p:spPr>
          <a:xfrm>
            <a:off x="4702750" y="2855725"/>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5" name="Google Shape;155;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1016100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72"/>
        <p:cNvGrpSpPr/>
        <p:nvPr/>
      </p:nvGrpSpPr>
      <p:grpSpPr>
        <a:xfrm>
          <a:off x="0" y="0"/>
          <a:ext cx="0" cy="0"/>
          <a:chOff x="0" y="0"/>
          <a:chExt cx="0" cy="0"/>
        </a:xfrm>
      </p:grpSpPr>
      <p:sp>
        <p:nvSpPr>
          <p:cNvPr id="273" name="Google Shape;273;p10"/>
          <p:cNvSpPr txBox="1">
            <a:spLocks noGrp="1"/>
          </p:cNvSpPr>
          <p:nvPr>
            <p:ph type="title"/>
          </p:nvPr>
        </p:nvSpPr>
        <p:spPr>
          <a:xfrm>
            <a:off x="2365375" y="3426700"/>
            <a:ext cx="4413300" cy="10554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83" name="Google Shape;283;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7033113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84"/>
        <p:cNvGrpSpPr/>
        <p:nvPr/>
      </p:nvGrpSpPr>
      <p:grpSpPr>
        <a:xfrm>
          <a:off x="0" y="0"/>
          <a:ext cx="0" cy="0"/>
          <a:chOff x="0" y="0"/>
          <a:chExt cx="0" cy="0"/>
        </a:xfrm>
      </p:grpSpPr>
      <p:sp>
        <p:nvSpPr>
          <p:cNvPr id="285" name="Google Shape;285;p11"/>
          <p:cNvSpPr txBox="1">
            <a:spLocks noGrp="1"/>
          </p:cNvSpPr>
          <p:nvPr>
            <p:ph type="title" hasCustomPrompt="1"/>
          </p:nvPr>
        </p:nvSpPr>
        <p:spPr>
          <a:xfrm>
            <a:off x="1284000" y="160152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86" name="Google Shape;286;p11"/>
          <p:cNvSpPr txBox="1">
            <a:spLocks noGrp="1"/>
          </p:cNvSpPr>
          <p:nvPr>
            <p:ph type="subTitle" idx="1"/>
          </p:nvPr>
        </p:nvSpPr>
        <p:spPr>
          <a:xfrm>
            <a:off x="1284000" y="3112675"/>
            <a:ext cx="6576000" cy="42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99" name="Google Shape;299;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538467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4037184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6294543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3191994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1642638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6027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9869966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8020587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2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48A87A34-81AB-432B-8DAE-1953F412C126}" type="datetimeFigureOut">
              <a:rPr lang="en-US" smtClean="0"/>
              <a:pPr/>
              <a:t>12/20/2023</a:t>
            </a:fld>
            <a:endParaRPr lang="en-US" dirty="0"/>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endParaRPr lang="en-US" dirty="0"/>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4895322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 id="2147483744" r:id="rId19"/>
    <p:sldLayoutId id="2147483745" r:id="rId20"/>
    <p:sldLayoutId id="2147483746" r:id="rId21"/>
    <p:sldLayoutId id="2147483747" r:id="rId22"/>
    <p:sldLayoutId id="2147483748" r:id="rId23"/>
    <p:sldLayoutId id="2147483749" r:id="rId24"/>
    <p:sldLayoutId id="2147483750" r:id="rId25"/>
    <p:sldLayoutId id="2147483751" r:id="rId26"/>
    <p:sldLayoutId id="2147483752" r:id="rId27"/>
  </p:sldLayoutIdLst>
  <p:transition spd="med">
    <p:push/>
  </p:transition>
  <p:hf hdr="0" ft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3.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vi.wikipedia.org/w/index.php?title=Peter_Hart&amp;action=edit&amp;redlink=1" TargetMode="External"/><Relationship Id="rId7"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5.xml"/><Relationship Id="rId6" Type="http://schemas.openxmlformats.org/officeDocument/2006/relationships/image" Target="../media/image13.png"/><Relationship Id="rId5" Type="http://schemas.openxmlformats.org/officeDocument/2006/relationships/hyperlink" Target="https://vi.wikipedia.org/w/index.php?title=Bertram_Raphael&amp;action=edit&amp;redlink=1" TargetMode="External"/><Relationship Id="rId4" Type="http://schemas.openxmlformats.org/officeDocument/2006/relationships/hyperlink" Target="https://vi.wikipedia.org/w/index.php?title=Nils_Nilsson&amp;action=edit&amp;redlink=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0.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0.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0.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24"/>
        <p:cNvGrpSpPr/>
        <p:nvPr/>
      </p:nvGrpSpPr>
      <p:grpSpPr>
        <a:xfrm>
          <a:off x="0" y="0"/>
          <a:ext cx="0" cy="0"/>
          <a:chOff x="0" y="0"/>
          <a:chExt cx="0" cy="0"/>
        </a:xfrm>
      </p:grpSpPr>
      <p:grpSp>
        <p:nvGrpSpPr>
          <p:cNvPr id="1125" name="Google Shape;1125;p34"/>
          <p:cNvGrpSpPr/>
          <p:nvPr/>
        </p:nvGrpSpPr>
        <p:grpSpPr>
          <a:xfrm flipH="1">
            <a:off x="7125160" y="340200"/>
            <a:ext cx="922750" cy="922150"/>
            <a:chOff x="715100" y="1540725"/>
            <a:chExt cx="922750" cy="922150"/>
          </a:xfrm>
        </p:grpSpPr>
        <p:sp>
          <p:nvSpPr>
            <p:cNvPr id="1126" name="Google Shape;1126;p34"/>
            <p:cNvSpPr/>
            <p:nvPr/>
          </p:nvSpPr>
          <p:spPr>
            <a:xfrm>
              <a:off x="715100" y="1540725"/>
              <a:ext cx="922750" cy="922150"/>
            </a:xfrm>
            <a:custGeom>
              <a:avLst/>
              <a:gdLst/>
              <a:ahLst/>
              <a:cxnLst/>
              <a:rect l="l" t="t" r="r" b="b"/>
              <a:pathLst>
                <a:path w="36910" h="36886" fill="none" extrusionOk="0">
                  <a:moveTo>
                    <a:pt x="36909" y="18443"/>
                  </a:moveTo>
                  <a:cubicBezTo>
                    <a:pt x="36909" y="28646"/>
                    <a:pt x="28646" y="36886"/>
                    <a:pt x="18443" y="36886"/>
                  </a:cubicBezTo>
                  <a:cubicBezTo>
                    <a:pt x="8263" y="36886"/>
                    <a:pt x="1" y="28646"/>
                    <a:pt x="1" y="18443"/>
                  </a:cubicBezTo>
                  <a:cubicBezTo>
                    <a:pt x="1" y="8263"/>
                    <a:pt x="8263" y="0"/>
                    <a:pt x="18443" y="0"/>
                  </a:cubicBezTo>
                  <a:cubicBezTo>
                    <a:pt x="28646" y="0"/>
                    <a:pt x="36909" y="8263"/>
                    <a:pt x="36909" y="18443"/>
                  </a:cubicBezTo>
                  <a:close/>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1127" name="Google Shape;1127;p34"/>
            <p:cNvSpPr/>
            <p:nvPr/>
          </p:nvSpPr>
          <p:spPr>
            <a:xfrm>
              <a:off x="798975" y="1624600"/>
              <a:ext cx="754975" cy="754400"/>
            </a:xfrm>
            <a:custGeom>
              <a:avLst/>
              <a:gdLst/>
              <a:ahLst/>
              <a:cxnLst/>
              <a:rect l="l" t="t" r="r" b="b"/>
              <a:pathLst>
                <a:path w="30199" h="30176" fill="none" extrusionOk="0">
                  <a:moveTo>
                    <a:pt x="30199" y="15088"/>
                  </a:moveTo>
                  <a:cubicBezTo>
                    <a:pt x="30199" y="23419"/>
                    <a:pt x="23420" y="30175"/>
                    <a:pt x="15088" y="30175"/>
                  </a:cubicBezTo>
                  <a:cubicBezTo>
                    <a:pt x="6757" y="30175"/>
                    <a:pt x="1" y="23419"/>
                    <a:pt x="1" y="15088"/>
                  </a:cubicBezTo>
                  <a:cubicBezTo>
                    <a:pt x="1" y="6757"/>
                    <a:pt x="6757" y="1"/>
                    <a:pt x="15088" y="1"/>
                  </a:cubicBezTo>
                  <a:cubicBezTo>
                    <a:pt x="23420" y="1"/>
                    <a:pt x="30199" y="6757"/>
                    <a:pt x="30199" y="15088"/>
                  </a:cubicBezTo>
                  <a:close/>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1128" name="Google Shape;1128;p34"/>
            <p:cNvSpPr/>
            <p:nvPr/>
          </p:nvSpPr>
          <p:spPr>
            <a:xfrm>
              <a:off x="877150" y="1702775"/>
              <a:ext cx="598050" cy="598050"/>
            </a:xfrm>
            <a:custGeom>
              <a:avLst/>
              <a:gdLst/>
              <a:ahLst/>
              <a:cxnLst/>
              <a:rect l="l" t="t" r="r" b="b"/>
              <a:pathLst>
                <a:path w="23922" h="23922" fill="none" extrusionOk="0">
                  <a:moveTo>
                    <a:pt x="23922" y="11961"/>
                  </a:moveTo>
                  <a:cubicBezTo>
                    <a:pt x="23922" y="18558"/>
                    <a:pt x="18558" y="23921"/>
                    <a:pt x="11961" y="23921"/>
                  </a:cubicBezTo>
                  <a:cubicBezTo>
                    <a:pt x="5365" y="23921"/>
                    <a:pt x="1" y="18558"/>
                    <a:pt x="1" y="11961"/>
                  </a:cubicBezTo>
                  <a:cubicBezTo>
                    <a:pt x="1" y="5365"/>
                    <a:pt x="5365" y="1"/>
                    <a:pt x="11961" y="1"/>
                  </a:cubicBezTo>
                  <a:cubicBezTo>
                    <a:pt x="18558" y="1"/>
                    <a:pt x="23922" y="5365"/>
                    <a:pt x="23922" y="11961"/>
                  </a:cubicBezTo>
                  <a:close/>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1129" name="Google Shape;1129;p34"/>
            <p:cNvSpPr/>
            <p:nvPr/>
          </p:nvSpPr>
          <p:spPr>
            <a:xfrm>
              <a:off x="954200" y="1779800"/>
              <a:ext cx="443975" cy="444000"/>
            </a:xfrm>
            <a:custGeom>
              <a:avLst/>
              <a:gdLst/>
              <a:ahLst/>
              <a:cxnLst/>
              <a:rect l="l" t="t" r="r" b="b"/>
              <a:pathLst>
                <a:path w="17759" h="17760" fill="none" extrusionOk="0">
                  <a:moveTo>
                    <a:pt x="17758" y="8880"/>
                  </a:moveTo>
                  <a:cubicBezTo>
                    <a:pt x="17758" y="13787"/>
                    <a:pt x="13787" y="17759"/>
                    <a:pt x="8879" y="17759"/>
                  </a:cubicBezTo>
                  <a:cubicBezTo>
                    <a:pt x="3972" y="17759"/>
                    <a:pt x="0" y="13787"/>
                    <a:pt x="0" y="8880"/>
                  </a:cubicBezTo>
                  <a:cubicBezTo>
                    <a:pt x="0" y="3973"/>
                    <a:pt x="3972" y="1"/>
                    <a:pt x="8879" y="1"/>
                  </a:cubicBezTo>
                  <a:cubicBezTo>
                    <a:pt x="13787" y="1"/>
                    <a:pt x="17758" y="3973"/>
                    <a:pt x="17758" y="8880"/>
                  </a:cubicBezTo>
                  <a:close/>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1130" name="Google Shape;1130;p34"/>
            <p:cNvSpPr/>
            <p:nvPr/>
          </p:nvSpPr>
          <p:spPr>
            <a:xfrm>
              <a:off x="1023250" y="1848850"/>
              <a:ext cx="305875" cy="305900"/>
            </a:xfrm>
            <a:custGeom>
              <a:avLst/>
              <a:gdLst/>
              <a:ahLst/>
              <a:cxnLst/>
              <a:rect l="l" t="t" r="r" b="b"/>
              <a:pathLst>
                <a:path w="12235" h="12236" fill="none" extrusionOk="0">
                  <a:moveTo>
                    <a:pt x="12235" y="6118"/>
                  </a:moveTo>
                  <a:cubicBezTo>
                    <a:pt x="12235" y="9496"/>
                    <a:pt x="9496" y="12235"/>
                    <a:pt x="6117" y="12235"/>
                  </a:cubicBezTo>
                  <a:cubicBezTo>
                    <a:pt x="2739" y="12235"/>
                    <a:pt x="0" y="9496"/>
                    <a:pt x="0" y="6118"/>
                  </a:cubicBezTo>
                  <a:cubicBezTo>
                    <a:pt x="0" y="2740"/>
                    <a:pt x="2739" y="1"/>
                    <a:pt x="6117" y="1"/>
                  </a:cubicBezTo>
                  <a:cubicBezTo>
                    <a:pt x="9496" y="1"/>
                    <a:pt x="12235" y="2740"/>
                    <a:pt x="12235" y="6118"/>
                  </a:cubicBezTo>
                  <a:close/>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1131" name="Google Shape;1131;p34"/>
            <p:cNvSpPr/>
            <p:nvPr/>
          </p:nvSpPr>
          <p:spPr>
            <a:xfrm>
              <a:off x="1094000" y="1919625"/>
              <a:ext cx="164375" cy="164350"/>
            </a:xfrm>
            <a:custGeom>
              <a:avLst/>
              <a:gdLst/>
              <a:ahLst/>
              <a:cxnLst/>
              <a:rect l="l" t="t" r="r" b="b"/>
              <a:pathLst>
                <a:path w="6575" h="6574" fill="none" extrusionOk="0">
                  <a:moveTo>
                    <a:pt x="6574" y="3287"/>
                  </a:moveTo>
                  <a:cubicBezTo>
                    <a:pt x="6574" y="5090"/>
                    <a:pt x="5113" y="6574"/>
                    <a:pt x="3287" y="6574"/>
                  </a:cubicBezTo>
                  <a:cubicBezTo>
                    <a:pt x="1484" y="6574"/>
                    <a:pt x="1" y="5090"/>
                    <a:pt x="1" y="3287"/>
                  </a:cubicBezTo>
                  <a:cubicBezTo>
                    <a:pt x="1" y="1484"/>
                    <a:pt x="1484" y="0"/>
                    <a:pt x="3287" y="0"/>
                  </a:cubicBezTo>
                  <a:cubicBezTo>
                    <a:pt x="5113" y="0"/>
                    <a:pt x="6574" y="1484"/>
                    <a:pt x="6574" y="3287"/>
                  </a:cubicBezTo>
                  <a:close/>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grpSp>
      <p:sp>
        <p:nvSpPr>
          <p:cNvPr id="1132" name="Google Shape;1132;p34"/>
          <p:cNvSpPr txBox="1">
            <a:spLocks noGrp="1"/>
          </p:cNvSpPr>
          <p:nvPr>
            <p:ph type="ctrTitle"/>
          </p:nvPr>
        </p:nvSpPr>
        <p:spPr>
          <a:xfrm>
            <a:off x="1141350" y="1059075"/>
            <a:ext cx="6861300" cy="252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900">
                <a:solidFill>
                  <a:schemeClr val="accent5"/>
                </a:solidFill>
                <a:latin typeface="Montserrat Black"/>
                <a:ea typeface="Montserrat Black"/>
                <a:cs typeface="Montserrat Black"/>
                <a:sym typeface="Montserrat Black"/>
              </a:rPr>
              <a:t>BLOXORZ</a:t>
            </a:r>
            <a:endParaRPr sz="9900">
              <a:solidFill>
                <a:schemeClr val="accent5"/>
              </a:solidFill>
              <a:latin typeface="Montserrat Black"/>
              <a:ea typeface="Montserrat Black"/>
              <a:cs typeface="Montserrat Black"/>
              <a:sym typeface="Montserrat Black"/>
            </a:endParaRPr>
          </a:p>
          <a:p>
            <a:pPr marL="0" lvl="0" indent="0" algn="ctr" rtl="0">
              <a:spcBef>
                <a:spcPts val="0"/>
              </a:spcBef>
              <a:spcAft>
                <a:spcPts val="0"/>
              </a:spcAft>
              <a:buNone/>
            </a:pPr>
            <a:r>
              <a:rPr lang="en" sz="7200">
                <a:latin typeface="Montserrat Black"/>
                <a:ea typeface="Montserrat Black"/>
                <a:cs typeface="Montserrat Black"/>
                <a:sym typeface="Montserrat Black"/>
              </a:rPr>
              <a:t>problem</a:t>
            </a:r>
            <a:endParaRPr sz="7200">
              <a:solidFill>
                <a:schemeClr val="lt1"/>
              </a:solidFill>
              <a:latin typeface="Montserrat Black"/>
              <a:ea typeface="Montserrat Black"/>
              <a:cs typeface="Montserrat Black"/>
              <a:sym typeface="Montserrat Black"/>
            </a:endParaRPr>
          </a:p>
        </p:txBody>
      </p:sp>
      <p:sp>
        <p:nvSpPr>
          <p:cNvPr id="1133" name="Google Shape;1133;p34"/>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Nhóm 14</a:t>
            </a:r>
            <a:endParaRPr dirty="0"/>
          </a:p>
        </p:txBody>
      </p:sp>
      <p:sp>
        <p:nvSpPr>
          <p:cNvPr id="1138" name="Google Shape;1138;p34"/>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
        <p:nvSpPr>
          <p:cNvPr id="1134" name="Google Shape;1134;p34"/>
          <p:cNvSpPr/>
          <p:nvPr/>
        </p:nvSpPr>
        <p:spPr>
          <a:xfrm>
            <a:off x="781661" y="3163900"/>
            <a:ext cx="564861" cy="282449"/>
          </a:xfrm>
          <a:custGeom>
            <a:avLst/>
            <a:gdLst/>
            <a:ahLst/>
            <a:cxnLst/>
            <a:rect l="l" t="t" r="r" b="b"/>
            <a:pathLst>
              <a:path w="30724" h="15363" extrusionOk="0">
                <a:moveTo>
                  <a:pt x="15362" y="1"/>
                </a:moveTo>
                <a:cubicBezTo>
                  <a:pt x="6871" y="1"/>
                  <a:pt x="1" y="6871"/>
                  <a:pt x="1" y="15362"/>
                </a:cubicBezTo>
                <a:lnTo>
                  <a:pt x="30723" y="15362"/>
                </a:lnTo>
                <a:cubicBezTo>
                  <a:pt x="30723" y="6871"/>
                  <a:pt x="23853" y="1"/>
                  <a:pt x="153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1135" name="Google Shape;1135;p34"/>
          <p:cNvSpPr/>
          <p:nvPr/>
        </p:nvSpPr>
        <p:spPr>
          <a:xfrm>
            <a:off x="781661" y="3504650"/>
            <a:ext cx="564861" cy="282449"/>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1136" name="Google Shape;1136;p34"/>
          <p:cNvSpPr/>
          <p:nvPr/>
        </p:nvSpPr>
        <p:spPr>
          <a:xfrm>
            <a:off x="781661" y="3845399"/>
            <a:ext cx="564861" cy="282449"/>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1137" name="Google Shape;1137;p34"/>
          <p:cNvSpPr/>
          <p:nvPr/>
        </p:nvSpPr>
        <p:spPr>
          <a:xfrm>
            <a:off x="-552550" y="3370263"/>
            <a:ext cx="1989250" cy="2421775"/>
          </a:xfrm>
          <a:custGeom>
            <a:avLst/>
            <a:gdLst/>
            <a:ahLst/>
            <a:cxnLst/>
            <a:rect l="l" t="t" r="r" b="b"/>
            <a:pathLst>
              <a:path w="79570" h="96871" fill="none" extrusionOk="0">
                <a:moveTo>
                  <a:pt x="1" y="0"/>
                </a:moveTo>
                <a:lnTo>
                  <a:pt x="69435" y="0"/>
                </a:lnTo>
                <a:cubicBezTo>
                  <a:pt x="75050" y="0"/>
                  <a:pt x="79570" y="4542"/>
                  <a:pt x="79570" y="10135"/>
                </a:cubicBezTo>
                <a:lnTo>
                  <a:pt x="79570" y="9687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7"/>
        <p:cNvGrpSpPr/>
        <p:nvPr/>
      </p:nvGrpSpPr>
      <p:grpSpPr>
        <a:xfrm>
          <a:off x="0" y="0"/>
          <a:ext cx="0" cy="0"/>
          <a:chOff x="0" y="0"/>
          <a:chExt cx="0" cy="0"/>
        </a:xfrm>
      </p:grpSpPr>
      <p:sp>
        <p:nvSpPr>
          <p:cNvPr id="1305" name="Google Shape;1305;p43"/>
          <p:cNvSpPr txBox="1">
            <a:spLocks noGrp="1"/>
          </p:cNvSpPr>
          <p:nvPr>
            <p:ph type="subTitle" idx="1"/>
          </p:nvPr>
        </p:nvSpPr>
        <p:spPr>
          <a:xfrm>
            <a:off x="1230975" y="1926975"/>
            <a:ext cx="3414300" cy="2675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F2F2F2"/>
              </a:buClr>
              <a:buSzPts val="1600"/>
              <a:buChar char="-"/>
            </a:pPr>
            <a:r>
              <a:rPr lang="en" sz="1600" dirty="0">
                <a:solidFill>
                  <a:schemeClr val="tx1"/>
                </a:solidFill>
              </a:rPr>
              <a:t>Sau khi được giao đề Bài Tập Lớn nhóm đã bắt đầu thảo luận, tìm hiểu và chọn Python 3.9 và Pygame để chuẩn hóa Input cho bài toán và Output sẽ là tập hợp tất cả các vị trí đường đi của khối trụ từ điểm bắt đầu đến điểm đích.</a:t>
            </a:r>
            <a:endParaRPr sz="1600" dirty="0">
              <a:solidFill>
                <a:schemeClr val="tx1"/>
              </a:solidFill>
            </a:endParaRPr>
          </a:p>
          <a:p>
            <a:pPr marL="457200" lvl="0" indent="0" algn="l" rtl="0">
              <a:spcBef>
                <a:spcPts val="1600"/>
              </a:spcBef>
              <a:spcAft>
                <a:spcPts val="0"/>
              </a:spcAft>
              <a:buNone/>
            </a:pPr>
            <a:endParaRPr sz="1600" dirty="0">
              <a:solidFill>
                <a:schemeClr val="tx1"/>
              </a:solidFill>
            </a:endParaRPr>
          </a:p>
          <a:p>
            <a:pPr marL="0" lvl="0" indent="0" algn="l" rtl="0">
              <a:spcBef>
                <a:spcPts val="1600"/>
              </a:spcBef>
              <a:spcAft>
                <a:spcPts val="1600"/>
              </a:spcAft>
              <a:buNone/>
            </a:pPr>
            <a:endParaRPr sz="1600" dirty="0">
              <a:solidFill>
                <a:schemeClr val="tx1"/>
              </a:solidFill>
            </a:endParaRPr>
          </a:p>
        </p:txBody>
      </p:sp>
      <p:sp>
        <p:nvSpPr>
          <p:cNvPr id="1278" name="Google Shape;1278;p43"/>
          <p:cNvSpPr txBox="1">
            <a:spLocks noGrp="1"/>
          </p:cNvSpPr>
          <p:nvPr>
            <p:ph type="title"/>
          </p:nvPr>
        </p:nvSpPr>
        <p:spPr>
          <a:xfrm>
            <a:off x="2243025" y="580348"/>
            <a:ext cx="4984800" cy="84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latin typeface="Montserrat"/>
                <a:ea typeface="Montserrat"/>
                <a:cs typeface="Montserrat"/>
                <a:sym typeface="Montserrat"/>
              </a:rPr>
              <a:t>2. Hiện Thực</a:t>
            </a:r>
            <a:endParaRPr sz="7000">
              <a:solidFill>
                <a:schemeClr val="lt1"/>
              </a:solidFill>
            </a:endParaRPr>
          </a:p>
        </p:txBody>
      </p:sp>
      <p:sp>
        <p:nvSpPr>
          <p:cNvPr id="1304" name="Google Shape;1304;p4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1279" name="Google Shape;1279;p43"/>
          <p:cNvSpPr/>
          <p:nvPr/>
        </p:nvSpPr>
        <p:spPr>
          <a:xfrm>
            <a:off x="-1" y="0"/>
            <a:ext cx="2132365" cy="2132365"/>
          </a:xfrm>
          <a:custGeom>
            <a:avLst/>
            <a:gdLst/>
            <a:ahLst/>
            <a:cxnLst/>
            <a:rect l="l" t="t" r="r" b="b"/>
            <a:pathLst>
              <a:path w="121226" h="121226" extrusionOk="0">
                <a:moveTo>
                  <a:pt x="60624" y="20133"/>
                </a:moveTo>
                <a:cubicBezTo>
                  <a:pt x="82970" y="20133"/>
                  <a:pt x="101116" y="38256"/>
                  <a:pt x="101116" y="60625"/>
                </a:cubicBezTo>
                <a:cubicBezTo>
                  <a:pt x="101116" y="82993"/>
                  <a:pt x="82970" y="101117"/>
                  <a:pt x="60624" y="101117"/>
                </a:cubicBezTo>
                <a:cubicBezTo>
                  <a:pt x="38255" y="101117"/>
                  <a:pt x="20109" y="82993"/>
                  <a:pt x="20109" y="60625"/>
                </a:cubicBezTo>
                <a:cubicBezTo>
                  <a:pt x="20109" y="38256"/>
                  <a:pt x="38255" y="20133"/>
                  <a:pt x="60624" y="20133"/>
                </a:cubicBezTo>
                <a:close/>
                <a:moveTo>
                  <a:pt x="60624" y="1"/>
                </a:moveTo>
                <a:cubicBezTo>
                  <a:pt x="27139" y="1"/>
                  <a:pt x="0" y="27140"/>
                  <a:pt x="0" y="60625"/>
                </a:cubicBezTo>
                <a:cubicBezTo>
                  <a:pt x="0" y="94086"/>
                  <a:pt x="27139" y="121226"/>
                  <a:pt x="60624" y="121226"/>
                </a:cubicBezTo>
                <a:cubicBezTo>
                  <a:pt x="94086" y="121226"/>
                  <a:pt x="121225" y="94086"/>
                  <a:pt x="121225" y="60625"/>
                </a:cubicBezTo>
                <a:cubicBezTo>
                  <a:pt x="121225" y="27140"/>
                  <a:pt x="94086" y="1"/>
                  <a:pt x="606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3"/>
          <p:cNvSpPr/>
          <p:nvPr/>
        </p:nvSpPr>
        <p:spPr>
          <a:xfrm rot="-5400000">
            <a:off x="7456413" y="251213"/>
            <a:ext cx="971800" cy="2117625"/>
          </a:xfrm>
          <a:custGeom>
            <a:avLst/>
            <a:gdLst/>
            <a:ahLst/>
            <a:cxnLst/>
            <a:rect l="l" t="t" r="r" b="b"/>
            <a:pathLst>
              <a:path w="38872" h="84705" extrusionOk="0">
                <a:moveTo>
                  <a:pt x="19424" y="0"/>
                </a:moveTo>
                <a:cubicBezTo>
                  <a:pt x="8697" y="0"/>
                  <a:pt x="0" y="8720"/>
                  <a:pt x="0" y="19447"/>
                </a:cubicBezTo>
                <a:lnTo>
                  <a:pt x="0" y="65281"/>
                </a:lnTo>
                <a:cubicBezTo>
                  <a:pt x="0" y="76008"/>
                  <a:pt x="8697" y="84705"/>
                  <a:pt x="19424" y="84705"/>
                </a:cubicBezTo>
                <a:cubicBezTo>
                  <a:pt x="24492" y="84705"/>
                  <a:pt x="29102" y="82765"/>
                  <a:pt x="32549" y="79615"/>
                </a:cubicBezTo>
                <a:cubicBezTo>
                  <a:pt x="23350" y="76374"/>
                  <a:pt x="16731" y="67586"/>
                  <a:pt x="16731" y="57269"/>
                </a:cubicBezTo>
                <a:cubicBezTo>
                  <a:pt x="16731" y="44715"/>
                  <a:pt x="26500" y="34466"/>
                  <a:pt x="38872" y="33668"/>
                </a:cubicBezTo>
                <a:lnTo>
                  <a:pt x="38872" y="19447"/>
                </a:lnTo>
                <a:cubicBezTo>
                  <a:pt x="38872" y="8720"/>
                  <a:pt x="30152" y="0"/>
                  <a:pt x="194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3"/>
          <p:cNvSpPr/>
          <p:nvPr/>
        </p:nvSpPr>
        <p:spPr>
          <a:xfrm rot="-5400000">
            <a:off x="7921188" y="-4137"/>
            <a:ext cx="788650" cy="1184075"/>
          </a:xfrm>
          <a:custGeom>
            <a:avLst/>
            <a:gdLst/>
            <a:ahLst/>
            <a:cxnLst/>
            <a:rect l="l" t="t" r="r" b="b"/>
            <a:pathLst>
              <a:path w="31546" h="47363" extrusionOk="0">
                <a:moveTo>
                  <a:pt x="7876" y="0"/>
                </a:moveTo>
                <a:cubicBezTo>
                  <a:pt x="7351" y="0"/>
                  <a:pt x="6826" y="23"/>
                  <a:pt x="6324" y="69"/>
                </a:cubicBezTo>
                <a:lnTo>
                  <a:pt x="6324" y="31682"/>
                </a:lnTo>
                <a:cubicBezTo>
                  <a:pt x="6324" y="37365"/>
                  <a:pt x="3881" y="42455"/>
                  <a:pt x="1" y="46016"/>
                </a:cubicBezTo>
                <a:cubicBezTo>
                  <a:pt x="2466" y="46883"/>
                  <a:pt x="5114" y="47363"/>
                  <a:pt x="7876" y="47363"/>
                </a:cubicBezTo>
                <a:cubicBezTo>
                  <a:pt x="20932" y="47363"/>
                  <a:pt x="31546" y="36749"/>
                  <a:pt x="31546" y="23670"/>
                </a:cubicBezTo>
                <a:cubicBezTo>
                  <a:pt x="31546" y="10591"/>
                  <a:pt x="20932" y="0"/>
                  <a:pt x="78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3"/>
          <p:cNvSpPr/>
          <p:nvPr/>
        </p:nvSpPr>
        <p:spPr>
          <a:xfrm rot="-5400000">
            <a:off x="8022763" y="526538"/>
            <a:ext cx="553525" cy="1148700"/>
          </a:xfrm>
          <a:custGeom>
            <a:avLst/>
            <a:gdLst/>
            <a:ahLst/>
            <a:cxnLst/>
            <a:rect l="l" t="t" r="r" b="b"/>
            <a:pathLst>
              <a:path w="22141" h="45948" extrusionOk="0">
                <a:moveTo>
                  <a:pt x="22141" y="1"/>
                </a:moveTo>
                <a:cubicBezTo>
                  <a:pt x="9769" y="799"/>
                  <a:pt x="0" y="11048"/>
                  <a:pt x="0" y="23602"/>
                </a:cubicBezTo>
                <a:cubicBezTo>
                  <a:pt x="0" y="33919"/>
                  <a:pt x="6619" y="42707"/>
                  <a:pt x="15818" y="45948"/>
                </a:cubicBezTo>
                <a:cubicBezTo>
                  <a:pt x="19698" y="42387"/>
                  <a:pt x="22141" y="37297"/>
                  <a:pt x="22141" y="31614"/>
                </a:cubicBezTo>
                <a:lnTo>
                  <a:pt x="221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3"/>
          <p:cNvSpPr/>
          <p:nvPr/>
        </p:nvSpPr>
        <p:spPr>
          <a:xfrm rot="-5400000">
            <a:off x="7260113" y="437238"/>
            <a:ext cx="1406625" cy="703600"/>
          </a:xfrm>
          <a:custGeom>
            <a:avLst/>
            <a:gdLst/>
            <a:ahLst/>
            <a:cxnLst/>
            <a:rect l="l" t="t" r="r" b="b"/>
            <a:pathLst>
              <a:path w="56265" h="28144" fill="none" extrusionOk="0">
                <a:moveTo>
                  <a:pt x="0" y="28144"/>
                </a:moveTo>
                <a:cubicBezTo>
                  <a:pt x="0" y="12600"/>
                  <a:pt x="12600" y="0"/>
                  <a:pt x="28144" y="0"/>
                </a:cubicBezTo>
                <a:cubicBezTo>
                  <a:pt x="43665" y="0"/>
                  <a:pt x="56265" y="12600"/>
                  <a:pt x="56265" y="28144"/>
                </a:cubicBez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3"/>
          <p:cNvSpPr/>
          <p:nvPr/>
        </p:nvSpPr>
        <p:spPr>
          <a:xfrm>
            <a:off x="716650" y="2522925"/>
            <a:ext cx="699050" cy="1944750"/>
          </a:xfrm>
          <a:custGeom>
            <a:avLst/>
            <a:gdLst/>
            <a:ahLst/>
            <a:cxnLst/>
            <a:rect l="l" t="t" r="r" b="b"/>
            <a:pathLst>
              <a:path w="27962" h="77790" extrusionOk="0">
                <a:moveTo>
                  <a:pt x="27962" y="1"/>
                </a:moveTo>
                <a:cubicBezTo>
                  <a:pt x="24287" y="663"/>
                  <a:pt x="20475" y="1028"/>
                  <a:pt x="16595" y="1028"/>
                </a:cubicBezTo>
                <a:lnTo>
                  <a:pt x="1" y="1028"/>
                </a:lnTo>
                <a:lnTo>
                  <a:pt x="1" y="70029"/>
                </a:lnTo>
                <a:cubicBezTo>
                  <a:pt x="1" y="74320"/>
                  <a:pt x="3470" y="77789"/>
                  <a:pt x="7762" y="77789"/>
                </a:cubicBezTo>
                <a:lnTo>
                  <a:pt x="20201" y="77789"/>
                </a:lnTo>
                <a:cubicBezTo>
                  <a:pt x="24493" y="77789"/>
                  <a:pt x="27962" y="74320"/>
                  <a:pt x="27962" y="70029"/>
                </a:cubicBezTo>
                <a:lnTo>
                  <a:pt x="279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3"/>
          <p:cNvSpPr/>
          <p:nvPr/>
        </p:nvSpPr>
        <p:spPr>
          <a:xfrm>
            <a:off x="716663" y="982225"/>
            <a:ext cx="699050" cy="1566400"/>
          </a:xfrm>
          <a:custGeom>
            <a:avLst/>
            <a:gdLst/>
            <a:ahLst/>
            <a:cxnLst/>
            <a:rect l="l" t="t" r="r" b="b"/>
            <a:pathLst>
              <a:path w="27962" h="62656" extrusionOk="0">
                <a:moveTo>
                  <a:pt x="6780" y="1"/>
                </a:moveTo>
                <a:cubicBezTo>
                  <a:pt x="2945" y="503"/>
                  <a:pt x="1" y="3767"/>
                  <a:pt x="1" y="7716"/>
                </a:cubicBezTo>
                <a:lnTo>
                  <a:pt x="1" y="62656"/>
                </a:lnTo>
                <a:lnTo>
                  <a:pt x="16595" y="62656"/>
                </a:lnTo>
                <a:cubicBezTo>
                  <a:pt x="20475" y="62656"/>
                  <a:pt x="24287" y="62291"/>
                  <a:pt x="27962" y="61629"/>
                </a:cubicBezTo>
                <a:lnTo>
                  <a:pt x="27962" y="7716"/>
                </a:lnTo>
                <a:cubicBezTo>
                  <a:pt x="27962" y="3767"/>
                  <a:pt x="25017" y="503"/>
                  <a:pt x="211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6" name="Google Shape;1286;p43"/>
          <p:cNvGrpSpPr/>
          <p:nvPr/>
        </p:nvGrpSpPr>
        <p:grpSpPr>
          <a:xfrm>
            <a:off x="7520035" y="2360625"/>
            <a:ext cx="453975" cy="948400"/>
            <a:chOff x="7520035" y="2360625"/>
            <a:chExt cx="453975" cy="948400"/>
          </a:xfrm>
        </p:grpSpPr>
        <p:grpSp>
          <p:nvGrpSpPr>
            <p:cNvPr id="1287" name="Google Shape;1287;p43"/>
            <p:cNvGrpSpPr/>
            <p:nvPr/>
          </p:nvGrpSpPr>
          <p:grpSpPr>
            <a:xfrm flipH="1">
              <a:off x="7520885" y="2813700"/>
              <a:ext cx="453125" cy="495325"/>
              <a:chOff x="4291875" y="1071125"/>
              <a:chExt cx="453125" cy="495325"/>
            </a:xfrm>
          </p:grpSpPr>
          <p:sp>
            <p:nvSpPr>
              <p:cNvPr id="1288" name="Google Shape;1288;p43"/>
              <p:cNvSpPr/>
              <p:nvPr/>
            </p:nvSpPr>
            <p:spPr>
              <a:xfrm>
                <a:off x="4702750" y="107112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3"/>
              <p:cNvSpPr/>
              <p:nvPr/>
            </p:nvSpPr>
            <p:spPr>
              <a:xfrm>
                <a:off x="4702750" y="1297675"/>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3"/>
              <p:cNvSpPr/>
              <p:nvPr/>
            </p:nvSpPr>
            <p:spPr>
              <a:xfrm>
                <a:off x="4702750" y="1524200"/>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3"/>
              <p:cNvSpPr/>
              <p:nvPr/>
            </p:nvSpPr>
            <p:spPr>
              <a:xfrm>
                <a:off x="4497325" y="107112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3"/>
              <p:cNvSpPr/>
              <p:nvPr/>
            </p:nvSpPr>
            <p:spPr>
              <a:xfrm>
                <a:off x="4497325" y="1297675"/>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3"/>
              <p:cNvSpPr/>
              <p:nvPr/>
            </p:nvSpPr>
            <p:spPr>
              <a:xfrm>
                <a:off x="4497325" y="1524200"/>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3"/>
              <p:cNvSpPr/>
              <p:nvPr/>
            </p:nvSpPr>
            <p:spPr>
              <a:xfrm>
                <a:off x="4291875" y="1297675"/>
                <a:ext cx="42275" cy="42250"/>
              </a:xfrm>
              <a:custGeom>
                <a:avLst/>
                <a:gdLst/>
                <a:ahLst/>
                <a:cxnLst/>
                <a:rect l="l" t="t" r="r" b="b"/>
                <a:pathLst>
                  <a:path w="1691" h="1690" extrusionOk="0">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3"/>
              <p:cNvSpPr/>
              <p:nvPr/>
            </p:nvSpPr>
            <p:spPr>
              <a:xfrm>
                <a:off x="4291875" y="1524200"/>
                <a:ext cx="42275" cy="42250"/>
              </a:xfrm>
              <a:custGeom>
                <a:avLst/>
                <a:gdLst/>
                <a:ahLst/>
                <a:cxnLst/>
                <a:rect l="l" t="t" r="r" b="b"/>
                <a:pathLst>
                  <a:path w="1691" h="1690" extrusionOk="0">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6" name="Google Shape;1296;p43"/>
            <p:cNvGrpSpPr/>
            <p:nvPr/>
          </p:nvGrpSpPr>
          <p:grpSpPr>
            <a:xfrm flipH="1">
              <a:off x="7520035" y="2360625"/>
              <a:ext cx="453975" cy="495325"/>
              <a:chOff x="4291875" y="618050"/>
              <a:chExt cx="453975" cy="495325"/>
            </a:xfrm>
          </p:grpSpPr>
          <p:sp>
            <p:nvSpPr>
              <p:cNvPr id="1297" name="Google Shape;1297;p43"/>
              <p:cNvSpPr/>
              <p:nvPr/>
            </p:nvSpPr>
            <p:spPr>
              <a:xfrm>
                <a:off x="4497325" y="618050"/>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3"/>
              <p:cNvSpPr/>
              <p:nvPr/>
            </p:nvSpPr>
            <p:spPr>
              <a:xfrm>
                <a:off x="4497325" y="84457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3"/>
              <p:cNvSpPr/>
              <p:nvPr/>
            </p:nvSpPr>
            <p:spPr>
              <a:xfrm>
                <a:off x="4291875" y="618050"/>
                <a:ext cx="42275" cy="42250"/>
              </a:xfrm>
              <a:custGeom>
                <a:avLst/>
                <a:gdLst/>
                <a:ahLst/>
                <a:cxnLst/>
                <a:rect l="l" t="t" r="r" b="b"/>
                <a:pathLst>
                  <a:path w="1691" h="1690" extrusionOk="0">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3"/>
              <p:cNvSpPr/>
              <p:nvPr/>
            </p:nvSpPr>
            <p:spPr>
              <a:xfrm>
                <a:off x="4291875" y="844575"/>
                <a:ext cx="42275" cy="42250"/>
              </a:xfrm>
              <a:custGeom>
                <a:avLst/>
                <a:gdLst/>
                <a:ahLst/>
                <a:cxnLst/>
                <a:rect l="l" t="t" r="r" b="b"/>
                <a:pathLst>
                  <a:path w="1691" h="1690" extrusionOk="0">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3"/>
              <p:cNvSpPr/>
              <p:nvPr/>
            </p:nvSpPr>
            <p:spPr>
              <a:xfrm>
                <a:off x="4291875" y="1071125"/>
                <a:ext cx="42275" cy="42250"/>
              </a:xfrm>
              <a:custGeom>
                <a:avLst/>
                <a:gdLst/>
                <a:ahLst/>
                <a:cxnLst/>
                <a:rect l="l" t="t" r="r" b="b"/>
                <a:pathLst>
                  <a:path w="1691" h="1690" extrusionOk="0">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3"/>
              <p:cNvSpPr/>
              <p:nvPr/>
            </p:nvSpPr>
            <p:spPr>
              <a:xfrm>
                <a:off x="4703600" y="618050"/>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3"/>
              <p:cNvSpPr/>
              <p:nvPr/>
            </p:nvSpPr>
            <p:spPr>
              <a:xfrm>
                <a:off x="4703600" y="84457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06" name="Google Shape;1306;p43"/>
          <p:cNvGrpSpPr/>
          <p:nvPr/>
        </p:nvGrpSpPr>
        <p:grpSpPr>
          <a:xfrm>
            <a:off x="4582125" y="1250175"/>
            <a:ext cx="4419000" cy="3352500"/>
            <a:chOff x="726500" y="1008600"/>
            <a:chExt cx="4419000" cy="3352500"/>
          </a:xfrm>
        </p:grpSpPr>
        <p:sp>
          <p:nvSpPr>
            <p:cNvPr id="1307" name="Google Shape;1307;p43"/>
            <p:cNvSpPr/>
            <p:nvPr/>
          </p:nvSpPr>
          <p:spPr>
            <a:xfrm>
              <a:off x="726500" y="1008600"/>
              <a:ext cx="4419000" cy="3352500"/>
            </a:xfrm>
            <a:prstGeom prst="roundRect">
              <a:avLst>
                <a:gd name="adj" fmla="val 352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08" name="Google Shape;1308;p43"/>
            <p:cNvPicPr preferRelativeResize="0"/>
            <p:nvPr/>
          </p:nvPicPr>
          <p:blipFill>
            <a:blip r:embed="rId3">
              <a:alphaModFix/>
            </a:blip>
            <a:stretch>
              <a:fillRect/>
            </a:stretch>
          </p:blipFill>
          <p:spPr>
            <a:xfrm>
              <a:off x="827475" y="1103481"/>
              <a:ext cx="4217025" cy="3162750"/>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48"/>
          <p:cNvSpPr txBox="1">
            <a:spLocks noGrp="1"/>
          </p:cNvSpPr>
          <p:nvPr>
            <p:ph type="subTitle" idx="1"/>
          </p:nvPr>
        </p:nvSpPr>
        <p:spPr>
          <a:xfrm>
            <a:off x="697450" y="2408575"/>
            <a:ext cx="2418300" cy="190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Maps: </a:t>
            </a:r>
            <a:endParaRPr dirty="0"/>
          </a:p>
          <a:p>
            <a:pPr marL="0" lvl="0" indent="0" algn="l" rtl="0">
              <a:spcBef>
                <a:spcPts val="0"/>
              </a:spcBef>
              <a:spcAft>
                <a:spcPts val="0"/>
              </a:spcAft>
              <a:buNone/>
            </a:pPr>
            <a:r>
              <a:rPr lang="en" dirty="0"/>
              <a:t>[1,1,1,0,0,0,0,0,0,0],</a:t>
            </a:r>
            <a:endParaRPr dirty="0"/>
          </a:p>
          <a:p>
            <a:pPr marL="0" lvl="0" indent="0" algn="l" rtl="0">
              <a:spcBef>
                <a:spcPts val="0"/>
              </a:spcBef>
              <a:spcAft>
                <a:spcPts val="0"/>
              </a:spcAft>
              <a:buNone/>
            </a:pPr>
            <a:r>
              <a:rPr lang="en" dirty="0"/>
              <a:t>[1,1,1,1,1,1,0,0,0,0],</a:t>
            </a:r>
            <a:endParaRPr dirty="0"/>
          </a:p>
          <a:p>
            <a:pPr marL="0" lvl="0" indent="0" algn="l" rtl="0">
              <a:spcBef>
                <a:spcPts val="0"/>
              </a:spcBef>
              <a:spcAft>
                <a:spcPts val="0"/>
              </a:spcAft>
              <a:buNone/>
            </a:pPr>
            <a:r>
              <a:rPr lang="en" dirty="0"/>
              <a:t>[1,1,1,1,1,1,1,1,1,0],</a:t>
            </a:r>
            <a:endParaRPr dirty="0"/>
          </a:p>
          <a:p>
            <a:pPr marL="0" lvl="0" indent="0" algn="l" rtl="0">
              <a:spcBef>
                <a:spcPts val="0"/>
              </a:spcBef>
              <a:spcAft>
                <a:spcPts val="0"/>
              </a:spcAft>
              <a:buNone/>
            </a:pPr>
            <a:r>
              <a:rPr lang="en" dirty="0"/>
              <a:t>[0,1,1,1,1,1,1,1,1,1],</a:t>
            </a:r>
            <a:endParaRPr dirty="0"/>
          </a:p>
          <a:p>
            <a:pPr marL="0" lvl="0" indent="0" algn="l" rtl="0">
              <a:spcBef>
                <a:spcPts val="0"/>
              </a:spcBef>
              <a:spcAft>
                <a:spcPts val="0"/>
              </a:spcAft>
              <a:buNone/>
            </a:pPr>
            <a:r>
              <a:rPr lang="en" dirty="0"/>
              <a:t>[0,0,0,0,0,1,1,0,1,1],</a:t>
            </a:r>
            <a:endParaRPr dirty="0"/>
          </a:p>
          <a:p>
            <a:pPr marL="0" lvl="0" indent="0" algn="l" rtl="0">
              <a:spcBef>
                <a:spcPts val="0"/>
              </a:spcBef>
              <a:spcAft>
                <a:spcPts val="0"/>
              </a:spcAft>
              <a:buNone/>
            </a:pPr>
            <a:r>
              <a:rPr lang="en" dirty="0"/>
              <a:t>[0,0,0,0,0,0,1,1,1,0]]</a:t>
            </a:r>
            <a:endParaRPr dirty="0"/>
          </a:p>
          <a:p>
            <a:pPr marL="0" lvl="0" indent="0" algn="l" rtl="0">
              <a:spcBef>
                <a:spcPts val="0"/>
              </a:spcBef>
              <a:spcAft>
                <a:spcPts val="0"/>
              </a:spcAft>
              <a:buNone/>
            </a:pPr>
            <a:endParaRPr dirty="0"/>
          </a:p>
        </p:txBody>
      </p:sp>
      <p:sp>
        <p:nvSpPr>
          <p:cNvPr id="1342" name="Google Shape;1342;p48"/>
          <p:cNvSpPr txBox="1">
            <a:spLocks noGrp="1"/>
          </p:cNvSpPr>
          <p:nvPr>
            <p:ph type="title"/>
          </p:nvPr>
        </p:nvSpPr>
        <p:spPr>
          <a:xfrm>
            <a:off x="56173" y="1326977"/>
            <a:ext cx="2893500" cy="107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FF9900"/>
                </a:solidFill>
                <a:latin typeface="Montserrat"/>
                <a:ea typeface="Montserrat"/>
                <a:cs typeface="Montserrat"/>
                <a:sym typeface="Montserrat"/>
              </a:rPr>
              <a:t>Maps</a:t>
            </a:r>
            <a:endParaRPr dirty="0">
              <a:solidFill>
                <a:srgbClr val="FF9900"/>
              </a:solidFill>
              <a:latin typeface="Montserrat"/>
              <a:ea typeface="Montserrat"/>
              <a:cs typeface="Montserrat"/>
              <a:sym typeface="Montserrat"/>
            </a:endParaRPr>
          </a:p>
        </p:txBody>
      </p:sp>
      <p:sp>
        <p:nvSpPr>
          <p:cNvPr id="1368" name="Google Shape;1368;p4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1343" name="Google Shape;1343;p48"/>
          <p:cNvSpPr/>
          <p:nvPr/>
        </p:nvSpPr>
        <p:spPr>
          <a:xfrm>
            <a:off x="3167375" y="634600"/>
            <a:ext cx="4866600" cy="3399600"/>
          </a:xfrm>
          <a:prstGeom prst="roundRect">
            <a:avLst>
              <a:gd name="adj" fmla="val 425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8"/>
          <p:cNvSpPr/>
          <p:nvPr/>
        </p:nvSpPr>
        <p:spPr>
          <a:xfrm rot="5400000">
            <a:off x="4518350" y="4118350"/>
            <a:ext cx="107300" cy="281350"/>
          </a:xfrm>
          <a:custGeom>
            <a:avLst/>
            <a:gdLst/>
            <a:ahLst/>
            <a:cxnLst/>
            <a:rect l="l" t="t" r="r" b="b"/>
            <a:pathLst>
              <a:path w="4292" h="11254" fill="none" extrusionOk="0">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8"/>
          <p:cNvSpPr/>
          <p:nvPr/>
        </p:nvSpPr>
        <p:spPr>
          <a:xfrm>
            <a:off x="305125" y="1381275"/>
            <a:ext cx="107300" cy="281350"/>
          </a:xfrm>
          <a:custGeom>
            <a:avLst/>
            <a:gdLst/>
            <a:ahLst/>
            <a:cxnLst/>
            <a:rect l="l" t="t" r="r" b="b"/>
            <a:pathLst>
              <a:path w="4292" h="11254" fill="none" extrusionOk="0">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6" name="Google Shape;1346;p48"/>
          <p:cNvGrpSpPr/>
          <p:nvPr/>
        </p:nvGrpSpPr>
        <p:grpSpPr>
          <a:xfrm>
            <a:off x="8034085" y="-9525"/>
            <a:ext cx="1240114" cy="1135083"/>
            <a:chOff x="8034085" y="-9525"/>
            <a:chExt cx="1240114" cy="1135083"/>
          </a:xfrm>
        </p:grpSpPr>
        <p:sp>
          <p:nvSpPr>
            <p:cNvPr id="1347" name="Google Shape;1347;p48"/>
            <p:cNvSpPr/>
            <p:nvPr/>
          </p:nvSpPr>
          <p:spPr>
            <a:xfrm flipH="1">
              <a:off x="8510882" y="-9525"/>
              <a:ext cx="763317" cy="810113"/>
            </a:xfrm>
            <a:custGeom>
              <a:avLst/>
              <a:gdLst/>
              <a:ahLst/>
              <a:cxnLst/>
              <a:rect l="l" t="t" r="r" b="b"/>
              <a:pathLst>
                <a:path w="58069" h="61629" extrusionOk="0">
                  <a:moveTo>
                    <a:pt x="1" y="1"/>
                  </a:moveTo>
                  <a:cubicBezTo>
                    <a:pt x="3835" y="503"/>
                    <a:pt x="6780" y="3767"/>
                    <a:pt x="6780" y="7716"/>
                  </a:cubicBezTo>
                  <a:lnTo>
                    <a:pt x="6780" y="61629"/>
                  </a:lnTo>
                  <a:cubicBezTo>
                    <a:pt x="12258" y="60624"/>
                    <a:pt x="17485" y="58913"/>
                    <a:pt x="22370" y="56584"/>
                  </a:cubicBezTo>
                  <a:cubicBezTo>
                    <a:pt x="21982" y="54462"/>
                    <a:pt x="21799" y="52293"/>
                    <a:pt x="21799" y="50079"/>
                  </a:cubicBezTo>
                  <a:cubicBezTo>
                    <a:pt x="21799" y="30564"/>
                    <a:pt x="37206" y="14632"/>
                    <a:pt x="56539" y="13833"/>
                  </a:cubicBezTo>
                  <a:cubicBezTo>
                    <a:pt x="57543" y="9382"/>
                    <a:pt x="58068" y="4771"/>
                    <a:pt x="580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8"/>
            <p:cNvSpPr/>
            <p:nvPr/>
          </p:nvSpPr>
          <p:spPr>
            <a:xfrm flipH="1">
              <a:off x="8034085" y="172019"/>
              <a:ext cx="946033" cy="953538"/>
            </a:xfrm>
            <a:custGeom>
              <a:avLst/>
              <a:gdLst/>
              <a:ahLst/>
              <a:cxnLst/>
              <a:rect l="l" t="t" r="r" b="b"/>
              <a:pathLst>
                <a:path w="71969" h="72540" extrusionOk="0">
                  <a:moveTo>
                    <a:pt x="35699" y="1"/>
                  </a:moveTo>
                  <a:cubicBezTo>
                    <a:pt x="35174" y="1"/>
                    <a:pt x="34672" y="1"/>
                    <a:pt x="34170" y="24"/>
                  </a:cubicBezTo>
                  <a:cubicBezTo>
                    <a:pt x="29902" y="18946"/>
                    <a:pt x="17097" y="34604"/>
                    <a:pt x="1" y="42775"/>
                  </a:cubicBezTo>
                  <a:cubicBezTo>
                    <a:pt x="3059" y="59712"/>
                    <a:pt x="17873" y="72540"/>
                    <a:pt x="35699" y="72540"/>
                  </a:cubicBezTo>
                  <a:cubicBezTo>
                    <a:pt x="55740" y="72540"/>
                    <a:pt x="71969" y="56311"/>
                    <a:pt x="71969" y="36270"/>
                  </a:cubicBezTo>
                  <a:cubicBezTo>
                    <a:pt x="71969" y="16230"/>
                    <a:pt x="55740" y="1"/>
                    <a:pt x="35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8"/>
            <p:cNvSpPr/>
            <p:nvPr/>
          </p:nvSpPr>
          <p:spPr>
            <a:xfrm flipH="1">
              <a:off x="8530941" y="172322"/>
              <a:ext cx="456670" cy="561988"/>
            </a:xfrm>
            <a:custGeom>
              <a:avLst/>
              <a:gdLst/>
              <a:ahLst/>
              <a:cxnLst/>
              <a:rect l="l" t="t" r="r" b="b"/>
              <a:pathLst>
                <a:path w="34741" h="42753" extrusionOk="0">
                  <a:moveTo>
                    <a:pt x="34740" y="1"/>
                  </a:moveTo>
                  <a:lnTo>
                    <a:pt x="34740" y="1"/>
                  </a:lnTo>
                  <a:cubicBezTo>
                    <a:pt x="15407" y="800"/>
                    <a:pt x="0" y="16732"/>
                    <a:pt x="0" y="36247"/>
                  </a:cubicBezTo>
                  <a:cubicBezTo>
                    <a:pt x="0" y="38461"/>
                    <a:pt x="183" y="40630"/>
                    <a:pt x="571" y="42752"/>
                  </a:cubicBezTo>
                  <a:cubicBezTo>
                    <a:pt x="17667" y="34581"/>
                    <a:pt x="30472" y="18923"/>
                    <a:pt x="347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0" name="Google Shape;1350;p48"/>
          <p:cNvGrpSpPr/>
          <p:nvPr/>
        </p:nvGrpSpPr>
        <p:grpSpPr>
          <a:xfrm rot="5400000">
            <a:off x="261135" y="257188"/>
            <a:ext cx="453975" cy="948400"/>
            <a:chOff x="7520035" y="2360625"/>
            <a:chExt cx="453975" cy="948400"/>
          </a:xfrm>
        </p:grpSpPr>
        <p:grpSp>
          <p:nvGrpSpPr>
            <p:cNvPr id="1351" name="Google Shape;1351;p48"/>
            <p:cNvGrpSpPr/>
            <p:nvPr/>
          </p:nvGrpSpPr>
          <p:grpSpPr>
            <a:xfrm flipH="1">
              <a:off x="7520885" y="2813700"/>
              <a:ext cx="453125" cy="495325"/>
              <a:chOff x="4291875" y="1071125"/>
              <a:chExt cx="453125" cy="495325"/>
            </a:xfrm>
          </p:grpSpPr>
          <p:sp>
            <p:nvSpPr>
              <p:cNvPr id="1352" name="Google Shape;1352;p48"/>
              <p:cNvSpPr/>
              <p:nvPr/>
            </p:nvSpPr>
            <p:spPr>
              <a:xfrm>
                <a:off x="4702750" y="107112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8"/>
              <p:cNvSpPr/>
              <p:nvPr/>
            </p:nvSpPr>
            <p:spPr>
              <a:xfrm>
                <a:off x="4702750" y="1297675"/>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8"/>
              <p:cNvSpPr/>
              <p:nvPr/>
            </p:nvSpPr>
            <p:spPr>
              <a:xfrm>
                <a:off x="4702750" y="1524200"/>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8"/>
              <p:cNvSpPr/>
              <p:nvPr/>
            </p:nvSpPr>
            <p:spPr>
              <a:xfrm>
                <a:off x="4497325" y="107112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8"/>
              <p:cNvSpPr/>
              <p:nvPr/>
            </p:nvSpPr>
            <p:spPr>
              <a:xfrm>
                <a:off x="4497325" y="1297675"/>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8"/>
              <p:cNvSpPr/>
              <p:nvPr/>
            </p:nvSpPr>
            <p:spPr>
              <a:xfrm>
                <a:off x="4497325" y="1524200"/>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8"/>
              <p:cNvSpPr/>
              <p:nvPr/>
            </p:nvSpPr>
            <p:spPr>
              <a:xfrm>
                <a:off x="4291875" y="1297675"/>
                <a:ext cx="42275" cy="42250"/>
              </a:xfrm>
              <a:custGeom>
                <a:avLst/>
                <a:gdLst/>
                <a:ahLst/>
                <a:cxnLst/>
                <a:rect l="l" t="t" r="r" b="b"/>
                <a:pathLst>
                  <a:path w="1691" h="1690" extrusionOk="0">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8"/>
              <p:cNvSpPr/>
              <p:nvPr/>
            </p:nvSpPr>
            <p:spPr>
              <a:xfrm>
                <a:off x="4291875" y="1524200"/>
                <a:ext cx="42275" cy="42250"/>
              </a:xfrm>
              <a:custGeom>
                <a:avLst/>
                <a:gdLst/>
                <a:ahLst/>
                <a:cxnLst/>
                <a:rect l="l" t="t" r="r" b="b"/>
                <a:pathLst>
                  <a:path w="1691" h="1690" extrusionOk="0">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0" name="Google Shape;1360;p48"/>
            <p:cNvGrpSpPr/>
            <p:nvPr/>
          </p:nvGrpSpPr>
          <p:grpSpPr>
            <a:xfrm flipH="1">
              <a:off x="7520035" y="2360625"/>
              <a:ext cx="453975" cy="495325"/>
              <a:chOff x="4291875" y="618050"/>
              <a:chExt cx="453975" cy="495325"/>
            </a:xfrm>
          </p:grpSpPr>
          <p:sp>
            <p:nvSpPr>
              <p:cNvPr id="1361" name="Google Shape;1361;p48"/>
              <p:cNvSpPr/>
              <p:nvPr/>
            </p:nvSpPr>
            <p:spPr>
              <a:xfrm>
                <a:off x="4497325" y="618050"/>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8"/>
              <p:cNvSpPr/>
              <p:nvPr/>
            </p:nvSpPr>
            <p:spPr>
              <a:xfrm>
                <a:off x="4497325" y="84457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8"/>
              <p:cNvSpPr/>
              <p:nvPr/>
            </p:nvSpPr>
            <p:spPr>
              <a:xfrm>
                <a:off x="4291875" y="618050"/>
                <a:ext cx="42275" cy="42250"/>
              </a:xfrm>
              <a:custGeom>
                <a:avLst/>
                <a:gdLst/>
                <a:ahLst/>
                <a:cxnLst/>
                <a:rect l="l" t="t" r="r" b="b"/>
                <a:pathLst>
                  <a:path w="1691" h="1690" extrusionOk="0">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8"/>
              <p:cNvSpPr/>
              <p:nvPr/>
            </p:nvSpPr>
            <p:spPr>
              <a:xfrm>
                <a:off x="4291875" y="844575"/>
                <a:ext cx="42275" cy="42250"/>
              </a:xfrm>
              <a:custGeom>
                <a:avLst/>
                <a:gdLst/>
                <a:ahLst/>
                <a:cxnLst/>
                <a:rect l="l" t="t" r="r" b="b"/>
                <a:pathLst>
                  <a:path w="1691" h="1690" extrusionOk="0">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8"/>
              <p:cNvSpPr/>
              <p:nvPr/>
            </p:nvSpPr>
            <p:spPr>
              <a:xfrm>
                <a:off x="4291875" y="1071125"/>
                <a:ext cx="42275" cy="42250"/>
              </a:xfrm>
              <a:custGeom>
                <a:avLst/>
                <a:gdLst/>
                <a:ahLst/>
                <a:cxnLst/>
                <a:rect l="l" t="t" r="r" b="b"/>
                <a:pathLst>
                  <a:path w="1691" h="1690" extrusionOk="0">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8"/>
              <p:cNvSpPr/>
              <p:nvPr/>
            </p:nvSpPr>
            <p:spPr>
              <a:xfrm>
                <a:off x="4703600" y="618050"/>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8"/>
              <p:cNvSpPr/>
              <p:nvPr/>
            </p:nvSpPr>
            <p:spPr>
              <a:xfrm>
                <a:off x="4703600" y="84457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369" name="Google Shape;1369;p48"/>
          <p:cNvPicPr preferRelativeResize="0"/>
          <p:nvPr/>
        </p:nvPicPr>
        <p:blipFill>
          <a:blip r:embed="rId3">
            <a:alphaModFix/>
          </a:blip>
          <a:stretch>
            <a:fillRect/>
          </a:stretch>
        </p:blipFill>
        <p:spPr>
          <a:xfrm>
            <a:off x="3115750" y="577700"/>
            <a:ext cx="4986275" cy="3540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sp>
        <p:nvSpPr>
          <p:cNvPr id="1374" name="Google Shape;1374;p49"/>
          <p:cNvSpPr txBox="1">
            <a:spLocks noGrp="1"/>
          </p:cNvSpPr>
          <p:nvPr>
            <p:ph type="subTitle" idx="1"/>
          </p:nvPr>
        </p:nvSpPr>
        <p:spPr>
          <a:xfrm>
            <a:off x="693548" y="2384748"/>
            <a:ext cx="2606502" cy="196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Output: </a:t>
            </a:r>
            <a:endParaRPr lang="vi-VN" dirty="0"/>
          </a:p>
          <a:p>
            <a:pPr marL="0" lvl="0" indent="0" algn="l" rtl="0">
              <a:spcBef>
                <a:spcPts val="0"/>
              </a:spcBef>
              <a:spcAft>
                <a:spcPts val="0"/>
              </a:spcAft>
              <a:buNone/>
            </a:pPr>
            <a:r>
              <a:rPr lang="en" dirty="0"/>
              <a:t>[[1, 1]] </a:t>
            </a:r>
            <a:endParaRPr lang="vi-VN" dirty="0"/>
          </a:p>
          <a:p>
            <a:pPr marL="0" lvl="0" indent="0" algn="l" rtl="0">
              <a:spcBef>
                <a:spcPts val="0"/>
              </a:spcBef>
              <a:spcAft>
                <a:spcPts val="0"/>
              </a:spcAft>
              <a:buNone/>
            </a:pPr>
            <a:r>
              <a:rPr lang="en" dirty="0"/>
              <a:t>[[1, 2]; [1, 3]] </a:t>
            </a:r>
            <a:endParaRPr lang="vi-VN" dirty="0"/>
          </a:p>
          <a:p>
            <a:pPr marL="0" lvl="0" indent="0" algn="l" rtl="0">
              <a:spcBef>
                <a:spcPts val="0"/>
              </a:spcBef>
              <a:spcAft>
                <a:spcPts val="0"/>
              </a:spcAft>
              <a:buNone/>
            </a:pPr>
            <a:r>
              <a:rPr lang="en" dirty="0"/>
              <a:t>[[2, 2], [2, 3]] </a:t>
            </a:r>
            <a:endParaRPr lang="vi-VN" dirty="0"/>
          </a:p>
          <a:p>
            <a:pPr marL="0" lvl="0" indent="0" algn="l" rtl="0">
              <a:spcBef>
                <a:spcPts val="0"/>
              </a:spcBef>
              <a:spcAft>
                <a:spcPts val="0"/>
              </a:spcAft>
              <a:buNone/>
            </a:pPr>
            <a:r>
              <a:rPr lang="en" dirty="0"/>
              <a:t>[[3, 2], [3, 3]] </a:t>
            </a:r>
            <a:endParaRPr lang="vi-VN" dirty="0"/>
          </a:p>
          <a:p>
            <a:pPr marL="0" lvl="0" indent="0" algn="l" rtl="0">
              <a:spcBef>
                <a:spcPts val="0"/>
              </a:spcBef>
              <a:spcAft>
                <a:spcPts val="0"/>
              </a:spcAft>
              <a:buNone/>
            </a:pPr>
            <a:r>
              <a:rPr lang="en" dirty="0"/>
              <a:t>[[3, 4]] </a:t>
            </a:r>
            <a:endParaRPr lang="vi-VN" dirty="0"/>
          </a:p>
          <a:p>
            <a:pPr marL="0" lvl="0" indent="0" algn="l" rtl="0">
              <a:spcBef>
                <a:spcPts val="0"/>
              </a:spcBef>
              <a:spcAft>
                <a:spcPts val="0"/>
              </a:spcAft>
              <a:buNone/>
            </a:pPr>
            <a:r>
              <a:rPr lang="en" dirty="0"/>
              <a:t>[[3, 5], [3, 6]] </a:t>
            </a:r>
            <a:endParaRPr lang="vi-VN" dirty="0"/>
          </a:p>
          <a:p>
            <a:pPr marL="0" lvl="0" indent="0" algn="l" rtl="0">
              <a:spcBef>
                <a:spcPts val="0"/>
              </a:spcBef>
              <a:spcAft>
                <a:spcPts val="0"/>
              </a:spcAft>
              <a:buNone/>
            </a:pPr>
            <a:r>
              <a:rPr lang="en" dirty="0"/>
              <a:t>[4, 5], [4, 6]] </a:t>
            </a:r>
            <a:endParaRPr lang="vi-VN" dirty="0"/>
          </a:p>
          <a:p>
            <a:pPr marL="0" lvl="0" indent="0" algn="l" rtl="0">
              <a:spcBef>
                <a:spcPts val="0"/>
              </a:spcBef>
              <a:spcAft>
                <a:spcPts val="0"/>
              </a:spcAft>
              <a:buNone/>
            </a:pPr>
            <a:r>
              <a:rPr lang="en" dirty="0"/>
              <a:t>[[4, 7]]</a:t>
            </a:r>
            <a:endParaRPr dirty="0"/>
          </a:p>
          <a:p>
            <a:pPr marL="0" lvl="0" indent="0" algn="l" rtl="0">
              <a:spcBef>
                <a:spcPts val="0"/>
              </a:spcBef>
              <a:spcAft>
                <a:spcPts val="0"/>
              </a:spcAft>
              <a:buNone/>
            </a:pPr>
            <a:endParaRPr dirty="0"/>
          </a:p>
        </p:txBody>
      </p:sp>
      <p:sp>
        <p:nvSpPr>
          <p:cNvPr id="1375" name="Google Shape;1375;p49"/>
          <p:cNvSpPr txBox="1">
            <a:spLocks noGrp="1"/>
          </p:cNvSpPr>
          <p:nvPr>
            <p:ph type="title"/>
          </p:nvPr>
        </p:nvSpPr>
        <p:spPr>
          <a:xfrm>
            <a:off x="261573" y="1305750"/>
            <a:ext cx="2721300" cy="1266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FF9900"/>
                </a:solidFill>
                <a:latin typeface="Montserrat"/>
                <a:ea typeface="Montserrat"/>
                <a:cs typeface="Montserrat"/>
                <a:sym typeface="Montserrat"/>
              </a:rPr>
              <a:t>Tính khả thi của nước đi</a:t>
            </a:r>
            <a:endParaRPr dirty="0">
              <a:solidFill>
                <a:srgbClr val="FF9900"/>
              </a:solidFill>
              <a:latin typeface="Montserrat"/>
              <a:ea typeface="Montserrat"/>
              <a:cs typeface="Montserrat"/>
              <a:sym typeface="Montserrat"/>
            </a:endParaRPr>
          </a:p>
        </p:txBody>
      </p:sp>
      <p:sp>
        <p:nvSpPr>
          <p:cNvPr id="1401" name="Google Shape;1401;p49"/>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1376" name="Google Shape;1376;p49"/>
          <p:cNvSpPr/>
          <p:nvPr/>
        </p:nvSpPr>
        <p:spPr>
          <a:xfrm>
            <a:off x="3115750" y="1002575"/>
            <a:ext cx="5089500" cy="2999700"/>
          </a:xfrm>
          <a:prstGeom prst="roundRect">
            <a:avLst>
              <a:gd name="adj" fmla="val 425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9"/>
          <p:cNvSpPr/>
          <p:nvPr/>
        </p:nvSpPr>
        <p:spPr>
          <a:xfrm rot="5400000">
            <a:off x="4518350" y="4118350"/>
            <a:ext cx="107300" cy="281350"/>
          </a:xfrm>
          <a:custGeom>
            <a:avLst/>
            <a:gdLst/>
            <a:ahLst/>
            <a:cxnLst/>
            <a:rect l="l" t="t" r="r" b="b"/>
            <a:pathLst>
              <a:path w="4292" h="11254" fill="none" extrusionOk="0">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9" name="Google Shape;1379;p49"/>
          <p:cNvGrpSpPr/>
          <p:nvPr/>
        </p:nvGrpSpPr>
        <p:grpSpPr>
          <a:xfrm>
            <a:off x="8034085" y="-9525"/>
            <a:ext cx="1240114" cy="1135083"/>
            <a:chOff x="8034085" y="-9525"/>
            <a:chExt cx="1240114" cy="1135083"/>
          </a:xfrm>
        </p:grpSpPr>
        <p:sp>
          <p:nvSpPr>
            <p:cNvPr id="1380" name="Google Shape;1380;p49"/>
            <p:cNvSpPr/>
            <p:nvPr/>
          </p:nvSpPr>
          <p:spPr>
            <a:xfrm flipH="1">
              <a:off x="8510882" y="-9525"/>
              <a:ext cx="763317" cy="810113"/>
            </a:xfrm>
            <a:custGeom>
              <a:avLst/>
              <a:gdLst/>
              <a:ahLst/>
              <a:cxnLst/>
              <a:rect l="l" t="t" r="r" b="b"/>
              <a:pathLst>
                <a:path w="58069" h="61629" extrusionOk="0">
                  <a:moveTo>
                    <a:pt x="1" y="1"/>
                  </a:moveTo>
                  <a:cubicBezTo>
                    <a:pt x="3835" y="503"/>
                    <a:pt x="6780" y="3767"/>
                    <a:pt x="6780" y="7716"/>
                  </a:cubicBezTo>
                  <a:lnTo>
                    <a:pt x="6780" y="61629"/>
                  </a:lnTo>
                  <a:cubicBezTo>
                    <a:pt x="12258" y="60624"/>
                    <a:pt x="17485" y="58913"/>
                    <a:pt x="22370" y="56584"/>
                  </a:cubicBezTo>
                  <a:cubicBezTo>
                    <a:pt x="21982" y="54462"/>
                    <a:pt x="21799" y="52293"/>
                    <a:pt x="21799" y="50079"/>
                  </a:cubicBezTo>
                  <a:cubicBezTo>
                    <a:pt x="21799" y="30564"/>
                    <a:pt x="37206" y="14632"/>
                    <a:pt x="56539" y="13833"/>
                  </a:cubicBezTo>
                  <a:cubicBezTo>
                    <a:pt x="57543" y="9382"/>
                    <a:pt x="58068" y="4771"/>
                    <a:pt x="580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9"/>
            <p:cNvSpPr/>
            <p:nvPr/>
          </p:nvSpPr>
          <p:spPr>
            <a:xfrm flipH="1">
              <a:off x="8034085" y="172019"/>
              <a:ext cx="946033" cy="953538"/>
            </a:xfrm>
            <a:custGeom>
              <a:avLst/>
              <a:gdLst/>
              <a:ahLst/>
              <a:cxnLst/>
              <a:rect l="l" t="t" r="r" b="b"/>
              <a:pathLst>
                <a:path w="71969" h="72540" extrusionOk="0">
                  <a:moveTo>
                    <a:pt x="35699" y="1"/>
                  </a:moveTo>
                  <a:cubicBezTo>
                    <a:pt x="35174" y="1"/>
                    <a:pt x="34672" y="1"/>
                    <a:pt x="34170" y="24"/>
                  </a:cubicBezTo>
                  <a:cubicBezTo>
                    <a:pt x="29902" y="18946"/>
                    <a:pt x="17097" y="34604"/>
                    <a:pt x="1" y="42775"/>
                  </a:cubicBezTo>
                  <a:cubicBezTo>
                    <a:pt x="3059" y="59712"/>
                    <a:pt x="17873" y="72540"/>
                    <a:pt x="35699" y="72540"/>
                  </a:cubicBezTo>
                  <a:cubicBezTo>
                    <a:pt x="55740" y="72540"/>
                    <a:pt x="71969" y="56311"/>
                    <a:pt x="71969" y="36270"/>
                  </a:cubicBezTo>
                  <a:cubicBezTo>
                    <a:pt x="71969" y="16230"/>
                    <a:pt x="55740" y="1"/>
                    <a:pt x="35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9"/>
            <p:cNvSpPr/>
            <p:nvPr/>
          </p:nvSpPr>
          <p:spPr>
            <a:xfrm flipH="1">
              <a:off x="8530941" y="172322"/>
              <a:ext cx="456670" cy="561988"/>
            </a:xfrm>
            <a:custGeom>
              <a:avLst/>
              <a:gdLst/>
              <a:ahLst/>
              <a:cxnLst/>
              <a:rect l="l" t="t" r="r" b="b"/>
              <a:pathLst>
                <a:path w="34741" h="42753" extrusionOk="0">
                  <a:moveTo>
                    <a:pt x="34740" y="1"/>
                  </a:moveTo>
                  <a:lnTo>
                    <a:pt x="34740" y="1"/>
                  </a:lnTo>
                  <a:cubicBezTo>
                    <a:pt x="15407" y="800"/>
                    <a:pt x="0" y="16732"/>
                    <a:pt x="0" y="36247"/>
                  </a:cubicBezTo>
                  <a:cubicBezTo>
                    <a:pt x="0" y="38461"/>
                    <a:pt x="183" y="40630"/>
                    <a:pt x="571" y="42752"/>
                  </a:cubicBezTo>
                  <a:cubicBezTo>
                    <a:pt x="17667" y="34581"/>
                    <a:pt x="30472" y="18923"/>
                    <a:pt x="347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3" name="Google Shape;1383;p49"/>
          <p:cNvGrpSpPr/>
          <p:nvPr/>
        </p:nvGrpSpPr>
        <p:grpSpPr>
          <a:xfrm rot="5400000">
            <a:off x="261135" y="257188"/>
            <a:ext cx="453975" cy="948400"/>
            <a:chOff x="7520035" y="2360625"/>
            <a:chExt cx="453975" cy="948400"/>
          </a:xfrm>
        </p:grpSpPr>
        <p:grpSp>
          <p:nvGrpSpPr>
            <p:cNvPr id="1384" name="Google Shape;1384;p49"/>
            <p:cNvGrpSpPr/>
            <p:nvPr/>
          </p:nvGrpSpPr>
          <p:grpSpPr>
            <a:xfrm flipH="1">
              <a:off x="7520885" y="2813700"/>
              <a:ext cx="453125" cy="495325"/>
              <a:chOff x="4291875" y="1071125"/>
              <a:chExt cx="453125" cy="495325"/>
            </a:xfrm>
          </p:grpSpPr>
          <p:sp>
            <p:nvSpPr>
              <p:cNvPr id="1385" name="Google Shape;1385;p49"/>
              <p:cNvSpPr/>
              <p:nvPr/>
            </p:nvSpPr>
            <p:spPr>
              <a:xfrm>
                <a:off x="4702750" y="107112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9"/>
              <p:cNvSpPr/>
              <p:nvPr/>
            </p:nvSpPr>
            <p:spPr>
              <a:xfrm>
                <a:off x="4702750" y="1297675"/>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9"/>
              <p:cNvSpPr/>
              <p:nvPr/>
            </p:nvSpPr>
            <p:spPr>
              <a:xfrm>
                <a:off x="4702750" y="1524200"/>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9"/>
              <p:cNvSpPr/>
              <p:nvPr/>
            </p:nvSpPr>
            <p:spPr>
              <a:xfrm>
                <a:off x="4497325" y="107112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9"/>
              <p:cNvSpPr/>
              <p:nvPr/>
            </p:nvSpPr>
            <p:spPr>
              <a:xfrm>
                <a:off x="4497325" y="1297675"/>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9"/>
              <p:cNvSpPr/>
              <p:nvPr/>
            </p:nvSpPr>
            <p:spPr>
              <a:xfrm>
                <a:off x="4497325" y="1524200"/>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9"/>
              <p:cNvSpPr/>
              <p:nvPr/>
            </p:nvSpPr>
            <p:spPr>
              <a:xfrm>
                <a:off x="4291875" y="1297675"/>
                <a:ext cx="42275" cy="42250"/>
              </a:xfrm>
              <a:custGeom>
                <a:avLst/>
                <a:gdLst/>
                <a:ahLst/>
                <a:cxnLst/>
                <a:rect l="l" t="t" r="r" b="b"/>
                <a:pathLst>
                  <a:path w="1691" h="1690" extrusionOk="0">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9"/>
              <p:cNvSpPr/>
              <p:nvPr/>
            </p:nvSpPr>
            <p:spPr>
              <a:xfrm>
                <a:off x="4291875" y="1524200"/>
                <a:ext cx="42275" cy="42250"/>
              </a:xfrm>
              <a:custGeom>
                <a:avLst/>
                <a:gdLst/>
                <a:ahLst/>
                <a:cxnLst/>
                <a:rect l="l" t="t" r="r" b="b"/>
                <a:pathLst>
                  <a:path w="1691" h="1690" extrusionOk="0">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49"/>
            <p:cNvGrpSpPr/>
            <p:nvPr/>
          </p:nvGrpSpPr>
          <p:grpSpPr>
            <a:xfrm flipH="1">
              <a:off x="7520035" y="2360625"/>
              <a:ext cx="453975" cy="495325"/>
              <a:chOff x="4291875" y="618050"/>
              <a:chExt cx="453975" cy="495325"/>
            </a:xfrm>
          </p:grpSpPr>
          <p:sp>
            <p:nvSpPr>
              <p:cNvPr id="1394" name="Google Shape;1394;p49"/>
              <p:cNvSpPr/>
              <p:nvPr/>
            </p:nvSpPr>
            <p:spPr>
              <a:xfrm>
                <a:off x="4497325" y="618050"/>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9"/>
              <p:cNvSpPr/>
              <p:nvPr/>
            </p:nvSpPr>
            <p:spPr>
              <a:xfrm>
                <a:off x="4497325" y="84457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9"/>
              <p:cNvSpPr/>
              <p:nvPr/>
            </p:nvSpPr>
            <p:spPr>
              <a:xfrm>
                <a:off x="4291875" y="618050"/>
                <a:ext cx="42275" cy="42250"/>
              </a:xfrm>
              <a:custGeom>
                <a:avLst/>
                <a:gdLst/>
                <a:ahLst/>
                <a:cxnLst/>
                <a:rect l="l" t="t" r="r" b="b"/>
                <a:pathLst>
                  <a:path w="1691" h="1690" extrusionOk="0">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9"/>
              <p:cNvSpPr/>
              <p:nvPr/>
            </p:nvSpPr>
            <p:spPr>
              <a:xfrm>
                <a:off x="4291875" y="844575"/>
                <a:ext cx="42275" cy="42250"/>
              </a:xfrm>
              <a:custGeom>
                <a:avLst/>
                <a:gdLst/>
                <a:ahLst/>
                <a:cxnLst/>
                <a:rect l="l" t="t" r="r" b="b"/>
                <a:pathLst>
                  <a:path w="1691" h="1690" extrusionOk="0">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9"/>
              <p:cNvSpPr/>
              <p:nvPr/>
            </p:nvSpPr>
            <p:spPr>
              <a:xfrm>
                <a:off x="4291875" y="1071125"/>
                <a:ext cx="42275" cy="42250"/>
              </a:xfrm>
              <a:custGeom>
                <a:avLst/>
                <a:gdLst/>
                <a:ahLst/>
                <a:cxnLst/>
                <a:rect l="l" t="t" r="r" b="b"/>
                <a:pathLst>
                  <a:path w="1691" h="1690" extrusionOk="0">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9"/>
              <p:cNvSpPr/>
              <p:nvPr/>
            </p:nvSpPr>
            <p:spPr>
              <a:xfrm>
                <a:off x="4703600" y="618050"/>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9"/>
              <p:cNvSpPr/>
              <p:nvPr/>
            </p:nvSpPr>
            <p:spPr>
              <a:xfrm>
                <a:off x="4703600" y="84457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402" name="Google Shape;1402;p49"/>
          <p:cNvPicPr preferRelativeResize="0"/>
          <p:nvPr/>
        </p:nvPicPr>
        <p:blipFill>
          <a:blip r:embed="rId3">
            <a:alphaModFix/>
          </a:blip>
          <a:stretch>
            <a:fillRect/>
          </a:stretch>
        </p:blipFill>
        <p:spPr>
          <a:xfrm>
            <a:off x="3105950" y="958375"/>
            <a:ext cx="5311900" cy="3118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6"/>
        <p:cNvGrpSpPr/>
        <p:nvPr/>
      </p:nvGrpSpPr>
      <p:grpSpPr>
        <a:xfrm>
          <a:off x="0" y="0"/>
          <a:ext cx="0" cy="0"/>
          <a:chOff x="0" y="0"/>
          <a:chExt cx="0" cy="0"/>
        </a:xfrm>
      </p:grpSpPr>
      <p:sp>
        <p:nvSpPr>
          <p:cNvPr id="1407" name="Google Shape;1407;p50"/>
          <p:cNvSpPr txBox="1">
            <a:spLocks noGrp="1"/>
          </p:cNvSpPr>
          <p:nvPr>
            <p:ph type="subTitle" idx="1"/>
          </p:nvPr>
        </p:nvSpPr>
        <p:spPr>
          <a:xfrm>
            <a:off x="611375" y="2212625"/>
            <a:ext cx="2773500" cy="18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Khối trụ di chuyển trên maps và chuyển trạng thái với 4 thao tác chính:</a:t>
            </a:r>
            <a:endParaRPr/>
          </a:p>
          <a:p>
            <a:pPr marL="0" lvl="0" indent="0" algn="l" rtl="0">
              <a:spcBef>
                <a:spcPts val="0"/>
              </a:spcBef>
              <a:spcAft>
                <a:spcPts val="0"/>
              </a:spcAft>
              <a:buNone/>
            </a:pPr>
            <a:r>
              <a:rPr lang="en"/>
              <a:t>UP, DOWN, RIGHT, LEFT</a:t>
            </a:r>
            <a:endParaRPr/>
          </a:p>
          <a:p>
            <a:pPr marL="0" lvl="0" indent="0" algn="l" rtl="0">
              <a:spcBef>
                <a:spcPts val="0"/>
              </a:spcBef>
              <a:spcAft>
                <a:spcPts val="0"/>
              </a:spcAft>
              <a:buNone/>
            </a:pPr>
            <a:r>
              <a:rPr lang="en"/>
              <a:t>Với mỗi trường hợp khác nhau, thì khối trụ sẽ chuyển trạng thái vị trí theo 3 quy luật như hình bên</a:t>
            </a:r>
            <a:endParaRPr/>
          </a:p>
        </p:txBody>
      </p:sp>
      <p:sp>
        <p:nvSpPr>
          <p:cNvPr id="1408" name="Google Shape;1408;p50"/>
          <p:cNvSpPr txBox="1">
            <a:spLocks noGrp="1"/>
          </p:cNvSpPr>
          <p:nvPr>
            <p:ph type="title"/>
          </p:nvPr>
        </p:nvSpPr>
        <p:spPr>
          <a:xfrm>
            <a:off x="634350" y="584125"/>
            <a:ext cx="2482800" cy="107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FF9900"/>
                </a:solidFill>
                <a:latin typeface="Montserrat"/>
                <a:ea typeface="Montserrat"/>
                <a:cs typeface="Montserrat"/>
                <a:sym typeface="Montserrat"/>
              </a:rPr>
              <a:t>Phân Tích Tác  Vụ</a:t>
            </a:r>
            <a:endParaRPr>
              <a:solidFill>
                <a:srgbClr val="FF9900"/>
              </a:solidFill>
              <a:latin typeface="Montserrat"/>
              <a:ea typeface="Montserrat"/>
              <a:cs typeface="Montserrat"/>
              <a:sym typeface="Montserrat"/>
            </a:endParaRPr>
          </a:p>
        </p:txBody>
      </p:sp>
      <p:sp>
        <p:nvSpPr>
          <p:cNvPr id="1434" name="Google Shape;1434;p50"/>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1435" name="Google Shape;1435;p50"/>
          <p:cNvSpPr txBox="1">
            <a:spLocks noGrp="1"/>
          </p:cNvSpPr>
          <p:nvPr>
            <p:ph type="subTitle" idx="4294967295"/>
          </p:nvPr>
        </p:nvSpPr>
        <p:spPr>
          <a:xfrm>
            <a:off x="0" y="1819275"/>
            <a:ext cx="2205038" cy="39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accent4"/>
                </a:solidFill>
              </a:rPr>
              <a:t>Trạng thái khối trụ :</a:t>
            </a:r>
            <a:endParaRPr b="1">
              <a:solidFill>
                <a:schemeClr val="accent4"/>
              </a:solidFill>
            </a:endParaRPr>
          </a:p>
        </p:txBody>
      </p:sp>
      <p:sp>
        <p:nvSpPr>
          <p:cNvPr id="1409" name="Google Shape;1409;p50"/>
          <p:cNvSpPr/>
          <p:nvPr/>
        </p:nvSpPr>
        <p:spPr>
          <a:xfrm>
            <a:off x="3339100" y="504400"/>
            <a:ext cx="5089500" cy="3613800"/>
          </a:xfrm>
          <a:prstGeom prst="roundRect">
            <a:avLst>
              <a:gd name="adj" fmla="val 425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0"/>
          <p:cNvSpPr/>
          <p:nvPr/>
        </p:nvSpPr>
        <p:spPr>
          <a:xfrm rot="5400000">
            <a:off x="4518350" y="4118350"/>
            <a:ext cx="107300" cy="281350"/>
          </a:xfrm>
          <a:custGeom>
            <a:avLst/>
            <a:gdLst/>
            <a:ahLst/>
            <a:cxnLst/>
            <a:rect l="l" t="t" r="r" b="b"/>
            <a:pathLst>
              <a:path w="4292" h="11254" fill="none" extrusionOk="0">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0"/>
          <p:cNvSpPr/>
          <p:nvPr/>
        </p:nvSpPr>
        <p:spPr>
          <a:xfrm>
            <a:off x="305125" y="1381275"/>
            <a:ext cx="107300" cy="281350"/>
          </a:xfrm>
          <a:custGeom>
            <a:avLst/>
            <a:gdLst/>
            <a:ahLst/>
            <a:cxnLst/>
            <a:rect l="l" t="t" r="r" b="b"/>
            <a:pathLst>
              <a:path w="4292" h="11254" fill="none" extrusionOk="0">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2" name="Google Shape;1412;p50"/>
          <p:cNvGrpSpPr/>
          <p:nvPr/>
        </p:nvGrpSpPr>
        <p:grpSpPr>
          <a:xfrm>
            <a:off x="8034085" y="-9525"/>
            <a:ext cx="1240114" cy="1135083"/>
            <a:chOff x="8034085" y="-9525"/>
            <a:chExt cx="1240114" cy="1135083"/>
          </a:xfrm>
        </p:grpSpPr>
        <p:sp>
          <p:nvSpPr>
            <p:cNvPr id="1413" name="Google Shape;1413;p50"/>
            <p:cNvSpPr/>
            <p:nvPr/>
          </p:nvSpPr>
          <p:spPr>
            <a:xfrm flipH="1">
              <a:off x="8510882" y="-9525"/>
              <a:ext cx="763317" cy="810113"/>
            </a:xfrm>
            <a:custGeom>
              <a:avLst/>
              <a:gdLst/>
              <a:ahLst/>
              <a:cxnLst/>
              <a:rect l="l" t="t" r="r" b="b"/>
              <a:pathLst>
                <a:path w="58069" h="61629" extrusionOk="0">
                  <a:moveTo>
                    <a:pt x="1" y="1"/>
                  </a:moveTo>
                  <a:cubicBezTo>
                    <a:pt x="3835" y="503"/>
                    <a:pt x="6780" y="3767"/>
                    <a:pt x="6780" y="7716"/>
                  </a:cubicBezTo>
                  <a:lnTo>
                    <a:pt x="6780" y="61629"/>
                  </a:lnTo>
                  <a:cubicBezTo>
                    <a:pt x="12258" y="60624"/>
                    <a:pt x="17485" y="58913"/>
                    <a:pt x="22370" y="56584"/>
                  </a:cubicBezTo>
                  <a:cubicBezTo>
                    <a:pt x="21982" y="54462"/>
                    <a:pt x="21799" y="52293"/>
                    <a:pt x="21799" y="50079"/>
                  </a:cubicBezTo>
                  <a:cubicBezTo>
                    <a:pt x="21799" y="30564"/>
                    <a:pt x="37206" y="14632"/>
                    <a:pt x="56539" y="13833"/>
                  </a:cubicBezTo>
                  <a:cubicBezTo>
                    <a:pt x="57543" y="9382"/>
                    <a:pt x="58068" y="4771"/>
                    <a:pt x="580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0"/>
            <p:cNvSpPr/>
            <p:nvPr/>
          </p:nvSpPr>
          <p:spPr>
            <a:xfrm flipH="1">
              <a:off x="8034085" y="172019"/>
              <a:ext cx="946033" cy="953538"/>
            </a:xfrm>
            <a:custGeom>
              <a:avLst/>
              <a:gdLst/>
              <a:ahLst/>
              <a:cxnLst/>
              <a:rect l="l" t="t" r="r" b="b"/>
              <a:pathLst>
                <a:path w="71969" h="72540" extrusionOk="0">
                  <a:moveTo>
                    <a:pt x="35699" y="1"/>
                  </a:moveTo>
                  <a:cubicBezTo>
                    <a:pt x="35174" y="1"/>
                    <a:pt x="34672" y="1"/>
                    <a:pt x="34170" y="24"/>
                  </a:cubicBezTo>
                  <a:cubicBezTo>
                    <a:pt x="29902" y="18946"/>
                    <a:pt x="17097" y="34604"/>
                    <a:pt x="1" y="42775"/>
                  </a:cubicBezTo>
                  <a:cubicBezTo>
                    <a:pt x="3059" y="59712"/>
                    <a:pt x="17873" y="72540"/>
                    <a:pt x="35699" y="72540"/>
                  </a:cubicBezTo>
                  <a:cubicBezTo>
                    <a:pt x="55740" y="72540"/>
                    <a:pt x="71969" y="56311"/>
                    <a:pt x="71969" y="36270"/>
                  </a:cubicBezTo>
                  <a:cubicBezTo>
                    <a:pt x="71969" y="16230"/>
                    <a:pt x="55740" y="1"/>
                    <a:pt x="35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0"/>
            <p:cNvSpPr/>
            <p:nvPr/>
          </p:nvSpPr>
          <p:spPr>
            <a:xfrm flipH="1">
              <a:off x="8530941" y="172322"/>
              <a:ext cx="456670" cy="561988"/>
            </a:xfrm>
            <a:custGeom>
              <a:avLst/>
              <a:gdLst/>
              <a:ahLst/>
              <a:cxnLst/>
              <a:rect l="l" t="t" r="r" b="b"/>
              <a:pathLst>
                <a:path w="34741" h="42753" extrusionOk="0">
                  <a:moveTo>
                    <a:pt x="34740" y="1"/>
                  </a:moveTo>
                  <a:lnTo>
                    <a:pt x="34740" y="1"/>
                  </a:lnTo>
                  <a:cubicBezTo>
                    <a:pt x="15407" y="800"/>
                    <a:pt x="0" y="16732"/>
                    <a:pt x="0" y="36247"/>
                  </a:cubicBezTo>
                  <a:cubicBezTo>
                    <a:pt x="0" y="38461"/>
                    <a:pt x="183" y="40630"/>
                    <a:pt x="571" y="42752"/>
                  </a:cubicBezTo>
                  <a:cubicBezTo>
                    <a:pt x="17667" y="34581"/>
                    <a:pt x="30472" y="18923"/>
                    <a:pt x="347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6" name="Google Shape;1416;p50"/>
          <p:cNvGrpSpPr/>
          <p:nvPr/>
        </p:nvGrpSpPr>
        <p:grpSpPr>
          <a:xfrm rot="5400000">
            <a:off x="261135" y="257188"/>
            <a:ext cx="453975" cy="948400"/>
            <a:chOff x="7520035" y="2360625"/>
            <a:chExt cx="453975" cy="948400"/>
          </a:xfrm>
        </p:grpSpPr>
        <p:grpSp>
          <p:nvGrpSpPr>
            <p:cNvPr id="1417" name="Google Shape;1417;p50"/>
            <p:cNvGrpSpPr/>
            <p:nvPr/>
          </p:nvGrpSpPr>
          <p:grpSpPr>
            <a:xfrm flipH="1">
              <a:off x="7520885" y="2813700"/>
              <a:ext cx="453125" cy="495325"/>
              <a:chOff x="4291875" y="1071125"/>
              <a:chExt cx="453125" cy="495325"/>
            </a:xfrm>
          </p:grpSpPr>
          <p:sp>
            <p:nvSpPr>
              <p:cNvPr id="1418" name="Google Shape;1418;p50"/>
              <p:cNvSpPr/>
              <p:nvPr/>
            </p:nvSpPr>
            <p:spPr>
              <a:xfrm>
                <a:off x="4702750" y="107112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0"/>
              <p:cNvSpPr/>
              <p:nvPr/>
            </p:nvSpPr>
            <p:spPr>
              <a:xfrm>
                <a:off x="4702750" y="1297675"/>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0"/>
              <p:cNvSpPr/>
              <p:nvPr/>
            </p:nvSpPr>
            <p:spPr>
              <a:xfrm>
                <a:off x="4702750" y="1524200"/>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0"/>
              <p:cNvSpPr/>
              <p:nvPr/>
            </p:nvSpPr>
            <p:spPr>
              <a:xfrm>
                <a:off x="4497325" y="107112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0"/>
              <p:cNvSpPr/>
              <p:nvPr/>
            </p:nvSpPr>
            <p:spPr>
              <a:xfrm>
                <a:off x="4497325" y="1297675"/>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0"/>
              <p:cNvSpPr/>
              <p:nvPr/>
            </p:nvSpPr>
            <p:spPr>
              <a:xfrm>
                <a:off x="4497325" y="1524200"/>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0"/>
              <p:cNvSpPr/>
              <p:nvPr/>
            </p:nvSpPr>
            <p:spPr>
              <a:xfrm>
                <a:off x="4291875" y="1297675"/>
                <a:ext cx="42275" cy="42250"/>
              </a:xfrm>
              <a:custGeom>
                <a:avLst/>
                <a:gdLst/>
                <a:ahLst/>
                <a:cxnLst/>
                <a:rect l="l" t="t" r="r" b="b"/>
                <a:pathLst>
                  <a:path w="1691" h="1690" extrusionOk="0">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0"/>
              <p:cNvSpPr/>
              <p:nvPr/>
            </p:nvSpPr>
            <p:spPr>
              <a:xfrm>
                <a:off x="4291875" y="1524200"/>
                <a:ext cx="42275" cy="42250"/>
              </a:xfrm>
              <a:custGeom>
                <a:avLst/>
                <a:gdLst/>
                <a:ahLst/>
                <a:cxnLst/>
                <a:rect l="l" t="t" r="r" b="b"/>
                <a:pathLst>
                  <a:path w="1691" h="1690" extrusionOk="0">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6" name="Google Shape;1426;p50"/>
            <p:cNvGrpSpPr/>
            <p:nvPr/>
          </p:nvGrpSpPr>
          <p:grpSpPr>
            <a:xfrm flipH="1">
              <a:off x="7520035" y="2360625"/>
              <a:ext cx="453975" cy="495325"/>
              <a:chOff x="4291875" y="618050"/>
              <a:chExt cx="453975" cy="495325"/>
            </a:xfrm>
          </p:grpSpPr>
          <p:sp>
            <p:nvSpPr>
              <p:cNvPr id="1427" name="Google Shape;1427;p50"/>
              <p:cNvSpPr/>
              <p:nvPr/>
            </p:nvSpPr>
            <p:spPr>
              <a:xfrm>
                <a:off x="4497325" y="618050"/>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0"/>
              <p:cNvSpPr/>
              <p:nvPr/>
            </p:nvSpPr>
            <p:spPr>
              <a:xfrm>
                <a:off x="4497325" y="84457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0"/>
              <p:cNvSpPr/>
              <p:nvPr/>
            </p:nvSpPr>
            <p:spPr>
              <a:xfrm>
                <a:off x="4291875" y="618050"/>
                <a:ext cx="42275" cy="42250"/>
              </a:xfrm>
              <a:custGeom>
                <a:avLst/>
                <a:gdLst/>
                <a:ahLst/>
                <a:cxnLst/>
                <a:rect l="l" t="t" r="r" b="b"/>
                <a:pathLst>
                  <a:path w="1691" h="1690" extrusionOk="0">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0"/>
              <p:cNvSpPr/>
              <p:nvPr/>
            </p:nvSpPr>
            <p:spPr>
              <a:xfrm>
                <a:off x="4291875" y="844575"/>
                <a:ext cx="42275" cy="42250"/>
              </a:xfrm>
              <a:custGeom>
                <a:avLst/>
                <a:gdLst/>
                <a:ahLst/>
                <a:cxnLst/>
                <a:rect l="l" t="t" r="r" b="b"/>
                <a:pathLst>
                  <a:path w="1691" h="1690" extrusionOk="0">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0"/>
              <p:cNvSpPr/>
              <p:nvPr/>
            </p:nvSpPr>
            <p:spPr>
              <a:xfrm>
                <a:off x="4291875" y="1071125"/>
                <a:ext cx="42275" cy="42250"/>
              </a:xfrm>
              <a:custGeom>
                <a:avLst/>
                <a:gdLst/>
                <a:ahLst/>
                <a:cxnLst/>
                <a:rect l="l" t="t" r="r" b="b"/>
                <a:pathLst>
                  <a:path w="1691" h="1690" extrusionOk="0">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0"/>
              <p:cNvSpPr/>
              <p:nvPr/>
            </p:nvSpPr>
            <p:spPr>
              <a:xfrm>
                <a:off x="4703600" y="618050"/>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0"/>
              <p:cNvSpPr/>
              <p:nvPr/>
            </p:nvSpPr>
            <p:spPr>
              <a:xfrm>
                <a:off x="4703600" y="84457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436" name="Google Shape;1436;p50"/>
          <p:cNvPicPr preferRelativeResize="0"/>
          <p:nvPr/>
        </p:nvPicPr>
        <p:blipFill>
          <a:blip r:embed="rId3">
            <a:alphaModFix/>
          </a:blip>
          <a:stretch>
            <a:fillRect/>
          </a:stretch>
        </p:blipFill>
        <p:spPr>
          <a:xfrm>
            <a:off x="3816925" y="1358800"/>
            <a:ext cx="4133850"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0"/>
        <p:cNvGrpSpPr/>
        <p:nvPr/>
      </p:nvGrpSpPr>
      <p:grpSpPr>
        <a:xfrm>
          <a:off x="0" y="0"/>
          <a:ext cx="0" cy="0"/>
          <a:chOff x="0" y="0"/>
          <a:chExt cx="0" cy="0"/>
        </a:xfrm>
      </p:grpSpPr>
      <p:graphicFrame>
        <p:nvGraphicFramePr>
          <p:cNvPr id="1441" name="Google Shape;1441;p51"/>
          <p:cNvGraphicFramePr/>
          <p:nvPr/>
        </p:nvGraphicFramePr>
        <p:xfrm>
          <a:off x="606350" y="209638"/>
          <a:ext cx="7931300" cy="4432535"/>
        </p:xfrm>
        <a:graphic>
          <a:graphicData uri="http://schemas.openxmlformats.org/drawingml/2006/table">
            <a:tbl>
              <a:tblPr>
                <a:noFill/>
                <a:tableStyleId>{E02171ED-E011-4443-ACEB-2280B5CF506E}</a:tableStyleId>
              </a:tblPr>
              <a:tblGrid>
                <a:gridCol w="2573725">
                  <a:extLst>
                    <a:ext uri="{9D8B030D-6E8A-4147-A177-3AD203B41FA5}">
                      <a16:colId xmlns:a16="http://schemas.microsoft.com/office/drawing/2014/main" val="20000"/>
                    </a:ext>
                  </a:extLst>
                </a:gridCol>
                <a:gridCol w="2608450">
                  <a:extLst>
                    <a:ext uri="{9D8B030D-6E8A-4147-A177-3AD203B41FA5}">
                      <a16:colId xmlns:a16="http://schemas.microsoft.com/office/drawing/2014/main" val="20001"/>
                    </a:ext>
                  </a:extLst>
                </a:gridCol>
                <a:gridCol w="2749125">
                  <a:extLst>
                    <a:ext uri="{9D8B030D-6E8A-4147-A177-3AD203B41FA5}">
                      <a16:colId xmlns:a16="http://schemas.microsoft.com/office/drawing/2014/main" val="20002"/>
                    </a:ext>
                  </a:extLst>
                </a:gridCol>
              </a:tblGrid>
              <a:tr h="607300">
                <a:tc>
                  <a:txBody>
                    <a:bodyPr/>
                    <a:lstStyle/>
                    <a:p>
                      <a:pPr marL="0" lvl="0" indent="0" algn="l" rtl="0">
                        <a:spcBef>
                          <a:spcPts val="0"/>
                        </a:spcBef>
                        <a:spcAft>
                          <a:spcPts val="0"/>
                        </a:spcAft>
                        <a:buNone/>
                      </a:pPr>
                      <a:r>
                        <a:rPr lang="en" b="1">
                          <a:solidFill>
                            <a:schemeClr val="dk1"/>
                          </a:solidFill>
                          <a:latin typeface="Montserrat"/>
                          <a:ea typeface="Montserrat"/>
                          <a:cs typeface="Montserrat"/>
                          <a:sym typeface="Montserrat"/>
                        </a:rPr>
                        <a:t>Trường Hợp 1:  Khối trụ đứng thẳng lên 1 tọa độ [i, j]</a:t>
                      </a:r>
                      <a:endParaRPr b="1">
                        <a:solidFill>
                          <a:schemeClr val="dk1"/>
                        </a:solidFill>
                        <a:latin typeface="Montserrat"/>
                        <a:ea typeface="Montserrat"/>
                        <a:cs typeface="Montserrat"/>
                        <a:sym typeface="Montserrat"/>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dk1"/>
                          </a:solidFill>
                          <a:latin typeface="Montserrat"/>
                          <a:ea typeface="Montserrat"/>
                          <a:cs typeface="Montserrat"/>
                          <a:sym typeface="Montserrat"/>
                        </a:rPr>
                        <a:t>Trường Hợp 2: Khối trụ nằm dọc trên 2 tọa độ [i,  j] [i + 1, j]</a:t>
                      </a:r>
                      <a:endParaRPr b="1">
                        <a:solidFill>
                          <a:schemeClr val="dk1"/>
                        </a:solidFill>
                        <a:latin typeface="Montserrat"/>
                        <a:ea typeface="Montserrat"/>
                        <a:cs typeface="Montserrat"/>
                        <a:sym typeface="Montserrat"/>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dk1"/>
                          </a:solidFill>
                          <a:latin typeface="Montserrat"/>
                          <a:ea typeface="Montserrat"/>
                          <a:cs typeface="Montserrat"/>
                          <a:sym typeface="Montserrat"/>
                        </a:rPr>
                        <a:t>Trường hợp 3: Khối trụ nằm ngang trên 2 tọa độ [i, j] [i, j + 1]</a:t>
                      </a:r>
                      <a:endParaRPr b="1">
                        <a:solidFill>
                          <a:schemeClr val="dk1"/>
                        </a:solidFill>
                        <a:latin typeface="Montserrat"/>
                        <a:ea typeface="Montserrat"/>
                        <a:cs typeface="Montserrat"/>
                        <a:sym typeface="Montserrat"/>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extLst>
                  <a:ext uri="{0D108BD9-81ED-4DB2-BD59-A6C34878D82A}">
                    <a16:rowId xmlns:a16="http://schemas.microsoft.com/office/drawing/2014/main" val="10000"/>
                  </a:ext>
                </a:extLst>
              </a:tr>
              <a:tr h="551700">
                <a:tc>
                  <a:txBody>
                    <a:bodyPr/>
                    <a:lstStyle/>
                    <a:p>
                      <a:pPr marL="0" lvl="0" indent="0" algn="l" rtl="0">
                        <a:spcBef>
                          <a:spcPts val="0"/>
                        </a:spcBef>
                        <a:spcAft>
                          <a:spcPts val="0"/>
                        </a:spcAft>
                        <a:buNone/>
                      </a:pPr>
                      <a:r>
                        <a:rPr lang="en">
                          <a:solidFill>
                            <a:schemeClr val="dk1"/>
                          </a:solidFill>
                          <a:latin typeface="Montserrat"/>
                          <a:ea typeface="Montserrat"/>
                          <a:cs typeface="Montserrat"/>
                          <a:sym typeface="Montserrat"/>
                        </a:rPr>
                        <a:t>UP: Tọa độ mới [i - 1, j] và </a:t>
                      </a:r>
                      <a:endParaRPr>
                        <a:solidFill>
                          <a:schemeClr val="dk1"/>
                        </a:solidFill>
                        <a:latin typeface="Montserrat"/>
                        <a:ea typeface="Montserrat"/>
                        <a:cs typeface="Montserrat"/>
                        <a:sym typeface="Montserrat"/>
                      </a:endParaRPr>
                    </a:p>
                    <a:p>
                      <a:pPr marL="0" lvl="0" indent="0" algn="l" rtl="0">
                        <a:spcBef>
                          <a:spcPts val="0"/>
                        </a:spcBef>
                        <a:spcAft>
                          <a:spcPts val="0"/>
                        </a:spcAft>
                        <a:buNone/>
                      </a:pPr>
                      <a:r>
                        <a:rPr lang="en">
                          <a:solidFill>
                            <a:schemeClr val="dk1"/>
                          </a:solidFill>
                          <a:latin typeface="Montserrat"/>
                          <a:ea typeface="Montserrat"/>
                          <a:cs typeface="Montserrat"/>
                          <a:sym typeface="Montserrat"/>
                        </a:rPr>
                        <a:t>[i - 2, j]</a:t>
                      </a:r>
                      <a:endParaRPr>
                        <a:solidFill>
                          <a:schemeClr val="dk1"/>
                        </a:solidFill>
                        <a:latin typeface="Montserrat"/>
                        <a:ea typeface="Montserrat"/>
                        <a:cs typeface="Montserrat"/>
                        <a:sym typeface="Montserrat"/>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Montserrat"/>
                          <a:ea typeface="Montserrat"/>
                          <a:cs typeface="Montserrat"/>
                          <a:sym typeface="Montserrat"/>
                        </a:rPr>
                        <a:t>UP: Tọa độ mới [i - 1, j]</a:t>
                      </a:r>
                      <a:endParaRPr>
                        <a:solidFill>
                          <a:schemeClr val="dk1"/>
                        </a:solidFill>
                        <a:latin typeface="Montserrat"/>
                        <a:ea typeface="Montserrat"/>
                        <a:cs typeface="Montserrat"/>
                        <a:sym typeface="Montserrat"/>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Montserrat"/>
                          <a:ea typeface="Montserrat"/>
                          <a:cs typeface="Montserrat"/>
                          <a:sym typeface="Montserrat"/>
                        </a:rPr>
                        <a:t>UP: Tọa độ mới [i - 1, j] và [i - 1, j + 1]</a:t>
                      </a:r>
                      <a:endParaRPr>
                        <a:solidFill>
                          <a:schemeClr val="dk1"/>
                        </a:solidFill>
                        <a:latin typeface="Montserrat"/>
                        <a:ea typeface="Montserrat"/>
                        <a:cs typeface="Montserrat"/>
                        <a:sym typeface="Montserrat"/>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extLst>
                  <a:ext uri="{0D108BD9-81ED-4DB2-BD59-A6C34878D82A}">
                    <a16:rowId xmlns:a16="http://schemas.microsoft.com/office/drawing/2014/main" val="10001"/>
                  </a:ext>
                </a:extLst>
              </a:tr>
              <a:tr h="563275">
                <a:tc>
                  <a:txBody>
                    <a:bodyPr/>
                    <a:lstStyle/>
                    <a:p>
                      <a:pPr marL="0" lvl="0" indent="0" algn="l" rtl="0">
                        <a:spcBef>
                          <a:spcPts val="0"/>
                        </a:spcBef>
                        <a:spcAft>
                          <a:spcPts val="0"/>
                        </a:spcAft>
                        <a:buNone/>
                      </a:pPr>
                      <a:r>
                        <a:rPr lang="en">
                          <a:solidFill>
                            <a:schemeClr val="dk1"/>
                          </a:solidFill>
                          <a:latin typeface="Montserrat"/>
                          <a:ea typeface="Montserrat"/>
                          <a:cs typeface="Montserrat"/>
                          <a:sym typeface="Montserrat"/>
                        </a:rPr>
                        <a:t>DOWN: Tọa độ mới [i + 1, j] và [i + 2,  j]</a:t>
                      </a:r>
                      <a:endParaRPr>
                        <a:solidFill>
                          <a:schemeClr val="dk1"/>
                        </a:solidFill>
                        <a:latin typeface="Montserrat"/>
                        <a:ea typeface="Montserrat"/>
                        <a:cs typeface="Montserrat"/>
                        <a:sym typeface="Montserrat"/>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Montserrat"/>
                          <a:ea typeface="Montserrat"/>
                          <a:cs typeface="Montserrat"/>
                          <a:sym typeface="Montserrat"/>
                        </a:rPr>
                        <a:t>DOWN: Tọa độ mới [i + 2, j]</a:t>
                      </a:r>
                      <a:endParaRPr>
                        <a:solidFill>
                          <a:schemeClr val="dk1"/>
                        </a:solidFill>
                        <a:latin typeface="Montserrat"/>
                        <a:ea typeface="Montserrat"/>
                        <a:cs typeface="Montserrat"/>
                        <a:sym typeface="Montserrat"/>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Montserrat"/>
                          <a:ea typeface="Montserrat"/>
                          <a:cs typeface="Montserrat"/>
                          <a:sym typeface="Montserrat"/>
                        </a:rPr>
                        <a:t>DOWN: Tọa độ mới [i + 1, j] và [i + 1, j + 1]</a:t>
                      </a:r>
                      <a:endParaRPr>
                        <a:solidFill>
                          <a:schemeClr val="dk1"/>
                        </a:solidFill>
                        <a:latin typeface="Montserrat"/>
                        <a:ea typeface="Montserrat"/>
                        <a:cs typeface="Montserrat"/>
                        <a:sym typeface="Montserrat"/>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extLst>
                  <a:ext uri="{0D108BD9-81ED-4DB2-BD59-A6C34878D82A}">
                    <a16:rowId xmlns:a16="http://schemas.microsoft.com/office/drawing/2014/main" val="10002"/>
                  </a:ext>
                </a:extLst>
              </a:tr>
              <a:tr h="595725">
                <a:tc>
                  <a:txBody>
                    <a:bodyPr/>
                    <a:lstStyle/>
                    <a:p>
                      <a:pPr marL="0" lvl="0" indent="0" algn="l" rtl="0">
                        <a:spcBef>
                          <a:spcPts val="0"/>
                        </a:spcBef>
                        <a:spcAft>
                          <a:spcPts val="0"/>
                        </a:spcAft>
                        <a:buNone/>
                      </a:pPr>
                      <a:r>
                        <a:rPr lang="en">
                          <a:solidFill>
                            <a:schemeClr val="dk1"/>
                          </a:solidFill>
                          <a:latin typeface="Montserrat"/>
                          <a:ea typeface="Montserrat"/>
                          <a:cs typeface="Montserrat"/>
                          <a:sym typeface="Montserrat"/>
                        </a:rPr>
                        <a:t>RIGHT: Tọa độ mới [i, j + 1] và [i, j + 2]</a:t>
                      </a:r>
                      <a:endParaRPr>
                        <a:solidFill>
                          <a:schemeClr val="dk1"/>
                        </a:solidFill>
                        <a:latin typeface="Montserrat"/>
                        <a:ea typeface="Montserrat"/>
                        <a:cs typeface="Montserrat"/>
                        <a:sym typeface="Montserrat"/>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Montserrat"/>
                          <a:ea typeface="Montserrat"/>
                          <a:cs typeface="Montserrat"/>
                          <a:sym typeface="Montserrat"/>
                        </a:rPr>
                        <a:t>RIGHT: Tọa độ mới [i, j + 1] và [i + 1, j + 1]</a:t>
                      </a:r>
                      <a:endParaRPr>
                        <a:solidFill>
                          <a:schemeClr val="dk1"/>
                        </a:solidFill>
                        <a:latin typeface="Montserrat"/>
                        <a:ea typeface="Montserrat"/>
                        <a:cs typeface="Montserrat"/>
                        <a:sym typeface="Montserrat"/>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Montserrat"/>
                          <a:ea typeface="Montserrat"/>
                          <a:cs typeface="Montserrat"/>
                          <a:sym typeface="Montserrat"/>
                        </a:rPr>
                        <a:t>RIGHT: Tọa độ mới [i, j + 2]</a:t>
                      </a:r>
                      <a:endParaRPr>
                        <a:solidFill>
                          <a:schemeClr val="dk1"/>
                        </a:solidFill>
                        <a:latin typeface="Montserrat"/>
                        <a:ea typeface="Montserrat"/>
                        <a:cs typeface="Montserrat"/>
                        <a:sym typeface="Montserrat"/>
                      </a:endParaRPr>
                    </a:p>
                    <a:p>
                      <a:pPr marL="0" lvl="0" indent="0" algn="l" rtl="0">
                        <a:spcBef>
                          <a:spcPts val="0"/>
                        </a:spcBef>
                        <a:spcAft>
                          <a:spcPts val="0"/>
                        </a:spcAft>
                        <a:buNone/>
                      </a:pPr>
                      <a:endParaRPr>
                        <a:solidFill>
                          <a:schemeClr val="dk1"/>
                        </a:solidFill>
                        <a:latin typeface="Montserrat"/>
                        <a:ea typeface="Montserrat"/>
                        <a:cs typeface="Montserrat"/>
                        <a:sym typeface="Montserrat"/>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extLst>
                  <a:ext uri="{0D108BD9-81ED-4DB2-BD59-A6C34878D82A}">
                    <a16:rowId xmlns:a16="http://schemas.microsoft.com/office/drawing/2014/main" val="10003"/>
                  </a:ext>
                </a:extLst>
              </a:tr>
              <a:tr h="572575">
                <a:tc>
                  <a:txBody>
                    <a:bodyPr/>
                    <a:lstStyle/>
                    <a:p>
                      <a:pPr marL="0" lvl="0" indent="0" algn="l" rtl="0">
                        <a:spcBef>
                          <a:spcPts val="0"/>
                        </a:spcBef>
                        <a:spcAft>
                          <a:spcPts val="0"/>
                        </a:spcAft>
                        <a:buNone/>
                      </a:pPr>
                      <a:r>
                        <a:rPr lang="en">
                          <a:solidFill>
                            <a:schemeClr val="dk1"/>
                          </a:solidFill>
                          <a:latin typeface="Montserrat"/>
                          <a:ea typeface="Montserrat"/>
                          <a:cs typeface="Montserrat"/>
                          <a:sym typeface="Montserrat"/>
                        </a:rPr>
                        <a:t>LEFT: Tọa độ mới [i, j - 1] và [i, j - 2]</a:t>
                      </a:r>
                      <a:endParaRPr>
                        <a:solidFill>
                          <a:schemeClr val="dk1"/>
                        </a:solidFill>
                        <a:latin typeface="Montserrat"/>
                        <a:ea typeface="Montserrat"/>
                        <a:cs typeface="Montserrat"/>
                        <a:sym typeface="Montserrat"/>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Montserrat"/>
                          <a:ea typeface="Montserrat"/>
                          <a:cs typeface="Montserrat"/>
                          <a:sym typeface="Montserrat"/>
                        </a:rPr>
                        <a:t>LEFT: Tọa độ mới [i, j - 1] và [i + 1, j - 1]</a:t>
                      </a:r>
                      <a:endParaRPr>
                        <a:solidFill>
                          <a:schemeClr val="dk1"/>
                        </a:solidFill>
                        <a:latin typeface="Montserrat"/>
                        <a:ea typeface="Montserrat"/>
                        <a:cs typeface="Montserrat"/>
                        <a:sym typeface="Montserrat"/>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Montserrat"/>
                          <a:ea typeface="Montserrat"/>
                          <a:cs typeface="Montserrat"/>
                          <a:sym typeface="Montserrat"/>
                        </a:rPr>
                        <a:t>LEFT: Tọa độ mới [i, j - 1]</a:t>
                      </a:r>
                      <a:endParaRPr>
                        <a:solidFill>
                          <a:schemeClr val="dk1"/>
                        </a:solidFill>
                        <a:latin typeface="Montserrat"/>
                        <a:ea typeface="Montserrat"/>
                        <a:cs typeface="Montserrat"/>
                        <a:sym typeface="Montserrat"/>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extLst>
                  <a:ext uri="{0D108BD9-81ED-4DB2-BD59-A6C34878D82A}">
                    <a16:rowId xmlns:a16="http://schemas.microsoft.com/office/drawing/2014/main" val="10004"/>
                  </a:ext>
                </a:extLst>
              </a:tr>
              <a:tr h="371300">
                <a:tc rowSpan="2" gridSpan="3">
                  <a:txBody>
                    <a:bodyPr/>
                    <a:lstStyle/>
                    <a:p>
                      <a:pPr marL="0" lvl="0" indent="0" algn="l" rtl="0">
                        <a:spcBef>
                          <a:spcPts val="0"/>
                        </a:spcBef>
                        <a:spcAft>
                          <a:spcPts val="0"/>
                        </a:spcAft>
                        <a:buNone/>
                      </a:pPr>
                      <a:r>
                        <a:rPr lang="en">
                          <a:solidFill>
                            <a:schemeClr val="dk1"/>
                          </a:solidFill>
                          <a:latin typeface="Montserrat"/>
                          <a:ea typeface="Montserrat"/>
                          <a:cs typeface="Montserrat"/>
                          <a:sym typeface="Montserrat"/>
                        </a:rPr>
                        <a:t>Khối trụ sẽ mất hiệu lực khi rơi vào các trường hợp:</a:t>
                      </a:r>
                      <a:endParaRPr>
                        <a:solidFill>
                          <a:schemeClr val="dk1"/>
                        </a:solidFill>
                        <a:latin typeface="Montserrat"/>
                        <a:ea typeface="Montserrat"/>
                        <a:cs typeface="Montserrat"/>
                        <a:sym typeface="Montserrat"/>
                      </a:endParaRPr>
                    </a:p>
                    <a:p>
                      <a:pPr marL="457200" lvl="0" indent="-317500" algn="l" rtl="0">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Tọa độ của khối vượt quá giới hạn kích thước của maps.</a:t>
                      </a:r>
                      <a:endParaRPr>
                        <a:solidFill>
                          <a:schemeClr val="dk1"/>
                        </a:solidFill>
                        <a:latin typeface="Montserrat"/>
                        <a:ea typeface="Montserrat"/>
                        <a:cs typeface="Montserrat"/>
                        <a:sym typeface="Montserrat"/>
                      </a:endParaRPr>
                    </a:p>
                    <a:p>
                      <a:pPr marL="457200" lvl="0" indent="-317500" algn="l" rtl="0">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Tọa độ của khối rơi vào vị trí biên hoặc rỗng của maps (ngoại trừ lỗ thoát vị trí đích)</a:t>
                      </a:r>
                      <a:endParaRPr>
                        <a:solidFill>
                          <a:schemeClr val="dk1"/>
                        </a:solidFill>
                        <a:latin typeface="Montserrat"/>
                        <a:ea typeface="Montserrat"/>
                        <a:cs typeface="Montserrat"/>
                        <a:sym typeface="Montserrat"/>
                      </a:endParaRPr>
                    </a:p>
                    <a:p>
                      <a:pPr marL="457200" lvl="0" indent="-317500" algn="l" rtl="0">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Khi khối trụ nằm đứng (Trường hợp 1) tại vị trí có lát gạch màu cam</a:t>
                      </a:r>
                      <a:endParaRPr>
                        <a:solidFill>
                          <a:schemeClr val="dk1"/>
                        </a:solidFill>
                        <a:latin typeface="Montserrat"/>
                        <a:ea typeface="Montserrat"/>
                        <a:cs typeface="Montserrat"/>
                        <a:sym typeface="Montserrat"/>
                      </a:endParaRPr>
                    </a:p>
                    <a:p>
                      <a:pPr marL="0" lvl="0" indent="0" algn="l" rtl="0">
                        <a:spcBef>
                          <a:spcPts val="0"/>
                        </a:spcBef>
                        <a:spcAft>
                          <a:spcPts val="0"/>
                        </a:spcAft>
                        <a:buNone/>
                      </a:pPr>
                      <a:r>
                        <a:rPr lang="en">
                          <a:solidFill>
                            <a:schemeClr val="dk1"/>
                          </a:solidFill>
                          <a:latin typeface="Montserrat"/>
                          <a:ea typeface="Montserrat"/>
                          <a:cs typeface="Montserrat"/>
                          <a:sym typeface="Montserrat"/>
                        </a:rPr>
                        <a:t>Trạng thái đích là tọa độ của khối trụ trùng với tọa độ đích</a:t>
                      </a:r>
                      <a:endParaRPr>
                        <a:solidFill>
                          <a:schemeClr val="dk1"/>
                        </a:solidFill>
                        <a:latin typeface="Montserrat"/>
                        <a:ea typeface="Montserrat"/>
                        <a:cs typeface="Montserrat"/>
                        <a:sym typeface="Montserrat"/>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rowSpan="2" hMerge="1">
                  <a:txBody>
                    <a:bodyPr/>
                    <a:lstStyle/>
                    <a:p>
                      <a:endParaRPr lang="en-US"/>
                    </a:p>
                  </a:txBody>
                  <a:tcPr/>
                </a:tc>
                <a:tc rowSpan="2" hMerge="1">
                  <a:txBody>
                    <a:bodyPr/>
                    <a:lstStyle/>
                    <a:p>
                      <a:endParaRPr lang="en-US"/>
                    </a:p>
                  </a:txBody>
                  <a:tcPr/>
                </a:tc>
                <a:extLst>
                  <a:ext uri="{0D108BD9-81ED-4DB2-BD59-A6C34878D82A}">
                    <a16:rowId xmlns:a16="http://schemas.microsoft.com/office/drawing/2014/main" val="10005"/>
                  </a:ext>
                </a:extLst>
              </a:tr>
              <a:tr h="882450">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6"/>
                  </a:ext>
                </a:extLst>
              </a:tr>
            </a:tbl>
          </a:graphicData>
        </a:graphic>
      </p:graphicFrame>
      <p:sp>
        <p:nvSpPr>
          <p:cNvPr id="1442" name="Google Shape;1442;p51"/>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dk1"/>
                </a:solidFill>
              </a:rPr>
              <a:t>14</a:t>
            </a:fld>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sp>
        <p:nvSpPr>
          <p:cNvPr id="1447" name="Google Shape;1447;p52"/>
          <p:cNvSpPr txBox="1">
            <a:spLocks noGrp="1"/>
          </p:cNvSpPr>
          <p:nvPr>
            <p:ph type="subTitle" idx="1"/>
          </p:nvPr>
        </p:nvSpPr>
        <p:spPr>
          <a:xfrm>
            <a:off x="1774200" y="1740225"/>
            <a:ext cx="2797800" cy="67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1"/>
                </a:solidFill>
              </a:rPr>
              <a:t>Depth First Search</a:t>
            </a:r>
            <a:endParaRPr dirty="0">
              <a:solidFill>
                <a:schemeClr val="tx1"/>
              </a:solidFill>
            </a:endParaRPr>
          </a:p>
        </p:txBody>
      </p:sp>
      <p:sp>
        <p:nvSpPr>
          <p:cNvPr id="1449" name="Google Shape;1449;p52"/>
          <p:cNvSpPr txBox="1">
            <a:spLocks noGrp="1"/>
          </p:cNvSpPr>
          <p:nvPr>
            <p:ph type="subTitle" idx="2"/>
          </p:nvPr>
        </p:nvSpPr>
        <p:spPr>
          <a:xfrm>
            <a:off x="4128677" y="3091715"/>
            <a:ext cx="2487000" cy="531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2000" b="1" dirty="0">
                <a:solidFill>
                  <a:schemeClr val="tx1"/>
                </a:solidFill>
              </a:rPr>
              <a:t>A* Search</a:t>
            </a:r>
            <a:endParaRPr sz="2000" b="1" dirty="0">
              <a:solidFill>
                <a:schemeClr val="tx1"/>
              </a:solidFill>
            </a:endParaRPr>
          </a:p>
        </p:txBody>
      </p:sp>
      <p:sp>
        <p:nvSpPr>
          <p:cNvPr id="1450" name="Google Shape;1450;p52"/>
          <p:cNvSpPr txBox="1">
            <a:spLocks noGrp="1"/>
          </p:cNvSpPr>
          <p:nvPr>
            <p:ph type="subTitle" idx="3"/>
          </p:nvPr>
        </p:nvSpPr>
        <p:spPr>
          <a:xfrm>
            <a:off x="5371582" y="1819387"/>
            <a:ext cx="3546600" cy="53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t>Breadth First Search</a:t>
            </a:r>
            <a:endParaRPr sz="2000" b="1" dirty="0"/>
          </a:p>
        </p:txBody>
      </p:sp>
      <p:sp>
        <p:nvSpPr>
          <p:cNvPr id="1448" name="Google Shape;1448;p52"/>
          <p:cNvSpPr txBox="1">
            <a:spLocks noGrp="1"/>
          </p:cNvSpPr>
          <p:nvPr>
            <p:ph type="title"/>
          </p:nvPr>
        </p:nvSpPr>
        <p:spPr>
          <a:xfrm>
            <a:off x="2539550" y="224225"/>
            <a:ext cx="5024700" cy="90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000">
                <a:latin typeface="Montserrat"/>
                <a:ea typeface="Montserrat"/>
                <a:cs typeface="Montserrat"/>
                <a:sym typeface="Montserrat"/>
              </a:rPr>
              <a:t>3. Giải Thuật</a:t>
            </a:r>
            <a:endParaRPr/>
          </a:p>
        </p:txBody>
      </p:sp>
      <p:sp>
        <p:nvSpPr>
          <p:cNvPr id="1458" name="Google Shape;1458;p52"/>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1452" name="Google Shape;1452;p52"/>
          <p:cNvSpPr/>
          <p:nvPr/>
        </p:nvSpPr>
        <p:spPr>
          <a:xfrm flipH="1">
            <a:off x="993627" y="1819387"/>
            <a:ext cx="676225" cy="676800"/>
          </a:xfrm>
          <a:custGeom>
            <a:avLst/>
            <a:gdLst/>
            <a:ahLst/>
            <a:cxnLst/>
            <a:rect l="l" t="t" r="r" b="b"/>
            <a:pathLst>
              <a:path w="27049" h="27072" extrusionOk="0">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chemeClr val="lt1"/>
                </a:solidFill>
                <a:latin typeface="Montserrat"/>
                <a:ea typeface="Montserrat"/>
                <a:cs typeface="Montserrat"/>
                <a:sym typeface="Montserrat"/>
              </a:rPr>
              <a:t>1</a:t>
            </a:r>
            <a:endParaRPr dirty="0">
              <a:solidFill>
                <a:schemeClr val="accent5"/>
              </a:solidFill>
            </a:endParaRPr>
          </a:p>
        </p:txBody>
      </p:sp>
      <p:sp>
        <p:nvSpPr>
          <p:cNvPr id="1453" name="Google Shape;1453;p52"/>
          <p:cNvSpPr/>
          <p:nvPr/>
        </p:nvSpPr>
        <p:spPr>
          <a:xfrm flipH="1">
            <a:off x="3452452" y="3093298"/>
            <a:ext cx="676225" cy="676800"/>
          </a:xfrm>
          <a:custGeom>
            <a:avLst/>
            <a:gdLst/>
            <a:ahLst/>
            <a:cxnLst/>
            <a:rect l="l" t="t" r="r" b="b"/>
            <a:pathLst>
              <a:path w="27049" h="27072" extrusionOk="0">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chemeClr val="lt1"/>
                </a:solidFill>
                <a:latin typeface="Montserrat"/>
                <a:ea typeface="Montserrat"/>
                <a:cs typeface="Montserrat"/>
                <a:sym typeface="Montserrat"/>
              </a:rPr>
              <a:t>3</a:t>
            </a:r>
            <a:endParaRPr dirty="0">
              <a:solidFill>
                <a:schemeClr val="accent5"/>
              </a:solidFill>
            </a:endParaRPr>
          </a:p>
        </p:txBody>
      </p:sp>
      <p:sp>
        <p:nvSpPr>
          <p:cNvPr id="1454" name="Google Shape;1454;p52"/>
          <p:cNvSpPr/>
          <p:nvPr/>
        </p:nvSpPr>
        <p:spPr>
          <a:xfrm flipH="1">
            <a:off x="4695952" y="1819400"/>
            <a:ext cx="676225" cy="676800"/>
          </a:xfrm>
          <a:custGeom>
            <a:avLst/>
            <a:gdLst/>
            <a:ahLst/>
            <a:cxnLst/>
            <a:rect l="l" t="t" r="r" b="b"/>
            <a:pathLst>
              <a:path w="27049" h="27072" extrusionOk="0">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chemeClr val="lt1"/>
                </a:solidFill>
                <a:latin typeface="Montserrat"/>
                <a:ea typeface="Montserrat"/>
                <a:cs typeface="Montserrat"/>
                <a:sym typeface="Montserrat"/>
              </a:rPr>
              <a:t>2</a:t>
            </a:r>
            <a:endParaRPr dirty="0">
              <a:solidFill>
                <a:schemeClr val="accent5"/>
              </a:solidFill>
            </a:endParaRPr>
          </a:p>
        </p:txBody>
      </p:sp>
      <p:sp>
        <p:nvSpPr>
          <p:cNvPr id="1456" name="Google Shape;1456;p52"/>
          <p:cNvSpPr/>
          <p:nvPr/>
        </p:nvSpPr>
        <p:spPr>
          <a:xfrm>
            <a:off x="6386350" y="5143500"/>
            <a:ext cx="280775" cy="107300"/>
          </a:xfrm>
          <a:custGeom>
            <a:avLst/>
            <a:gdLst/>
            <a:ahLst/>
            <a:cxnLst/>
            <a:rect l="l" t="t" r="r" b="b"/>
            <a:pathLst>
              <a:path w="11231" h="4292" fill="none" extrusionOk="0">
                <a:moveTo>
                  <a:pt x="9085" y="0"/>
                </a:moveTo>
                <a:lnTo>
                  <a:pt x="2146" y="0"/>
                </a:lnTo>
                <a:cubicBezTo>
                  <a:pt x="959" y="0"/>
                  <a:pt x="0" y="959"/>
                  <a:pt x="0" y="2146"/>
                </a:cubicBezTo>
                <a:lnTo>
                  <a:pt x="0" y="2146"/>
                </a:lnTo>
                <a:cubicBezTo>
                  <a:pt x="0" y="3333"/>
                  <a:pt x="959" y="4291"/>
                  <a:pt x="2146" y="4291"/>
                </a:cubicBezTo>
                <a:lnTo>
                  <a:pt x="9085" y="4291"/>
                </a:lnTo>
                <a:cubicBezTo>
                  <a:pt x="10272" y="4291"/>
                  <a:pt x="11230" y="3333"/>
                  <a:pt x="11230" y="2146"/>
                </a:cubicBezTo>
                <a:lnTo>
                  <a:pt x="11230" y="2146"/>
                </a:lnTo>
                <a:cubicBezTo>
                  <a:pt x="11230" y="959"/>
                  <a:pt x="10272" y="0"/>
                  <a:pt x="9085" y="0"/>
                </a:cubicBezTo>
                <a:close/>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2"/>
          <p:cNvSpPr/>
          <p:nvPr/>
        </p:nvSpPr>
        <p:spPr>
          <a:xfrm rot="5400000">
            <a:off x="271162" y="2104137"/>
            <a:ext cx="280775" cy="107300"/>
          </a:xfrm>
          <a:custGeom>
            <a:avLst/>
            <a:gdLst/>
            <a:ahLst/>
            <a:cxnLst/>
            <a:rect l="l" t="t" r="r" b="b"/>
            <a:pathLst>
              <a:path w="11231" h="4292" fill="none" extrusionOk="0">
                <a:moveTo>
                  <a:pt x="9085" y="0"/>
                </a:moveTo>
                <a:lnTo>
                  <a:pt x="2146" y="0"/>
                </a:lnTo>
                <a:cubicBezTo>
                  <a:pt x="959" y="0"/>
                  <a:pt x="0" y="959"/>
                  <a:pt x="0" y="2146"/>
                </a:cubicBezTo>
                <a:lnTo>
                  <a:pt x="0" y="2146"/>
                </a:lnTo>
                <a:cubicBezTo>
                  <a:pt x="0" y="3333"/>
                  <a:pt x="959" y="4291"/>
                  <a:pt x="2146" y="4291"/>
                </a:cubicBezTo>
                <a:lnTo>
                  <a:pt x="9085" y="4291"/>
                </a:lnTo>
                <a:cubicBezTo>
                  <a:pt x="10272" y="4291"/>
                  <a:pt x="11230" y="3333"/>
                  <a:pt x="11230" y="2146"/>
                </a:cubicBezTo>
                <a:lnTo>
                  <a:pt x="11230" y="2146"/>
                </a:lnTo>
                <a:cubicBezTo>
                  <a:pt x="11230" y="959"/>
                  <a:pt x="10272" y="0"/>
                  <a:pt x="9085" y="0"/>
                </a:cubicBezTo>
                <a:close/>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4"/>
        <p:cNvGrpSpPr/>
        <p:nvPr/>
      </p:nvGrpSpPr>
      <p:grpSpPr>
        <a:xfrm>
          <a:off x="0" y="0"/>
          <a:ext cx="0" cy="0"/>
          <a:chOff x="0" y="0"/>
          <a:chExt cx="0" cy="0"/>
        </a:xfrm>
      </p:grpSpPr>
      <p:sp>
        <p:nvSpPr>
          <p:cNvPr id="1465" name="Google Shape;1465;p53"/>
          <p:cNvSpPr txBox="1">
            <a:spLocks noGrp="1"/>
          </p:cNvSpPr>
          <p:nvPr>
            <p:ph type="subTitle" idx="1"/>
          </p:nvPr>
        </p:nvSpPr>
        <p:spPr>
          <a:xfrm>
            <a:off x="634375" y="1994601"/>
            <a:ext cx="2577300" cy="209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Tìm kiếm theo chiều sâu (DFS) là một thuật toán duyệt hoặc tìm kiếm trên một cây đồ thị. Thuật toán khởi đầu tại gốc (hoặc chọn đỉnh nào đó coi như gốc ) và phát triển xa nhất có thể theo mỗi nhánh</a:t>
            </a:r>
            <a:endParaRPr dirty="0"/>
          </a:p>
        </p:txBody>
      </p:sp>
      <p:sp>
        <p:nvSpPr>
          <p:cNvPr id="1466" name="Google Shape;1466;p53"/>
          <p:cNvSpPr txBox="1">
            <a:spLocks noGrp="1"/>
          </p:cNvSpPr>
          <p:nvPr>
            <p:ph type="title"/>
          </p:nvPr>
        </p:nvSpPr>
        <p:spPr>
          <a:xfrm>
            <a:off x="634375" y="397251"/>
            <a:ext cx="2482800" cy="107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FF9900"/>
                </a:solidFill>
              </a:rPr>
              <a:t>Depth First Search</a:t>
            </a:r>
            <a:endParaRPr dirty="0">
              <a:solidFill>
                <a:srgbClr val="FF9900"/>
              </a:solidFill>
            </a:endParaRPr>
          </a:p>
        </p:txBody>
      </p:sp>
      <p:sp>
        <p:nvSpPr>
          <p:cNvPr id="1492" name="Google Shape;1492;p5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1467" name="Google Shape;1467;p53"/>
          <p:cNvSpPr/>
          <p:nvPr/>
        </p:nvSpPr>
        <p:spPr>
          <a:xfrm>
            <a:off x="3339100" y="504400"/>
            <a:ext cx="5089500" cy="3613800"/>
          </a:xfrm>
          <a:prstGeom prst="roundRect">
            <a:avLst>
              <a:gd name="adj" fmla="val 425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3"/>
          <p:cNvSpPr/>
          <p:nvPr/>
        </p:nvSpPr>
        <p:spPr>
          <a:xfrm rot="5400000">
            <a:off x="4518350" y="4118350"/>
            <a:ext cx="107300" cy="281350"/>
          </a:xfrm>
          <a:custGeom>
            <a:avLst/>
            <a:gdLst/>
            <a:ahLst/>
            <a:cxnLst/>
            <a:rect l="l" t="t" r="r" b="b"/>
            <a:pathLst>
              <a:path w="4292" h="11254" fill="none" extrusionOk="0">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3"/>
          <p:cNvSpPr/>
          <p:nvPr/>
        </p:nvSpPr>
        <p:spPr>
          <a:xfrm>
            <a:off x="305125" y="1381275"/>
            <a:ext cx="107300" cy="281350"/>
          </a:xfrm>
          <a:custGeom>
            <a:avLst/>
            <a:gdLst/>
            <a:ahLst/>
            <a:cxnLst/>
            <a:rect l="l" t="t" r="r" b="b"/>
            <a:pathLst>
              <a:path w="4292" h="11254" fill="none" extrusionOk="0">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0" name="Google Shape;1470;p53"/>
          <p:cNvGrpSpPr/>
          <p:nvPr/>
        </p:nvGrpSpPr>
        <p:grpSpPr>
          <a:xfrm>
            <a:off x="8034085" y="-9525"/>
            <a:ext cx="1240114" cy="1135083"/>
            <a:chOff x="8034085" y="-9525"/>
            <a:chExt cx="1240114" cy="1135083"/>
          </a:xfrm>
        </p:grpSpPr>
        <p:sp>
          <p:nvSpPr>
            <p:cNvPr id="1471" name="Google Shape;1471;p53"/>
            <p:cNvSpPr/>
            <p:nvPr/>
          </p:nvSpPr>
          <p:spPr>
            <a:xfrm flipH="1">
              <a:off x="8510882" y="-9525"/>
              <a:ext cx="763317" cy="810113"/>
            </a:xfrm>
            <a:custGeom>
              <a:avLst/>
              <a:gdLst/>
              <a:ahLst/>
              <a:cxnLst/>
              <a:rect l="l" t="t" r="r" b="b"/>
              <a:pathLst>
                <a:path w="58069" h="61629" extrusionOk="0">
                  <a:moveTo>
                    <a:pt x="1" y="1"/>
                  </a:moveTo>
                  <a:cubicBezTo>
                    <a:pt x="3835" y="503"/>
                    <a:pt x="6780" y="3767"/>
                    <a:pt x="6780" y="7716"/>
                  </a:cubicBezTo>
                  <a:lnTo>
                    <a:pt x="6780" y="61629"/>
                  </a:lnTo>
                  <a:cubicBezTo>
                    <a:pt x="12258" y="60624"/>
                    <a:pt x="17485" y="58913"/>
                    <a:pt x="22370" y="56584"/>
                  </a:cubicBezTo>
                  <a:cubicBezTo>
                    <a:pt x="21982" y="54462"/>
                    <a:pt x="21799" y="52293"/>
                    <a:pt x="21799" y="50079"/>
                  </a:cubicBezTo>
                  <a:cubicBezTo>
                    <a:pt x="21799" y="30564"/>
                    <a:pt x="37206" y="14632"/>
                    <a:pt x="56539" y="13833"/>
                  </a:cubicBezTo>
                  <a:cubicBezTo>
                    <a:pt x="57543" y="9382"/>
                    <a:pt x="58068" y="4771"/>
                    <a:pt x="580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3"/>
            <p:cNvSpPr/>
            <p:nvPr/>
          </p:nvSpPr>
          <p:spPr>
            <a:xfrm flipH="1">
              <a:off x="8034085" y="172019"/>
              <a:ext cx="946033" cy="953538"/>
            </a:xfrm>
            <a:custGeom>
              <a:avLst/>
              <a:gdLst/>
              <a:ahLst/>
              <a:cxnLst/>
              <a:rect l="l" t="t" r="r" b="b"/>
              <a:pathLst>
                <a:path w="71969" h="72540" extrusionOk="0">
                  <a:moveTo>
                    <a:pt x="35699" y="1"/>
                  </a:moveTo>
                  <a:cubicBezTo>
                    <a:pt x="35174" y="1"/>
                    <a:pt x="34672" y="1"/>
                    <a:pt x="34170" y="24"/>
                  </a:cubicBezTo>
                  <a:cubicBezTo>
                    <a:pt x="29902" y="18946"/>
                    <a:pt x="17097" y="34604"/>
                    <a:pt x="1" y="42775"/>
                  </a:cubicBezTo>
                  <a:cubicBezTo>
                    <a:pt x="3059" y="59712"/>
                    <a:pt x="17873" y="72540"/>
                    <a:pt x="35699" y="72540"/>
                  </a:cubicBezTo>
                  <a:cubicBezTo>
                    <a:pt x="55740" y="72540"/>
                    <a:pt x="71969" y="56311"/>
                    <a:pt x="71969" y="36270"/>
                  </a:cubicBezTo>
                  <a:cubicBezTo>
                    <a:pt x="71969" y="16230"/>
                    <a:pt x="55740" y="1"/>
                    <a:pt x="35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3"/>
            <p:cNvSpPr/>
            <p:nvPr/>
          </p:nvSpPr>
          <p:spPr>
            <a:xfrm flipH="1">
              <a:off x="8530941" y="172322"/>
              <a:ext cx="456670" cy="561988"/>
            </a:xfrm>
            <a:custGeom>
              <a:avLst/>
              <a:gdLst/>
              <a:ahLst/>
              <a:cxnLst/>
              <a:rect l="l" t="t" r="r" b="b"/>
              <a:pathLst>
                <a:path w="34741" h="42753" extrusionOk="0">
                  <a:moveTo>
                    <a:pt x="34740" y="1"/>
                  </a:moveTo>
                  <a:lnTo>
                    <a:pt x="34740" y="1"/>
                  </a:lnTo>
                  <a:cubicBezTo>
                    <a:pt x="15407" y="800"/>
                    <a:pt x="0" y="16732"/>
                    <a:pt x="0" y="36247"/>
                  </a:cubicBezTo>
                  <a:cubicBezTo>
                    <a:pt x="0" y="38461"/>
                    <a:pt x="183" y="40630"/>
                    <a:pt x="571" y="42752"/>
                  </a:cubicBezTo>
                  <a:cubicBezTo>
                    <a:pt x="17667" y="34581"/>
                    <a:pt x="30472" y="18923"/>
                    <a:pt x="347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4" name="Google Shape;1474;p53"/>
          <p:cNvGrpSpPr/>
          <p:nvPr/>
        </p:nvGrpSpPr>
        <p:grpSpPr>
          <a:xfrm rot="5400000">
            <a:off x="261135" y="257188"/>
            <a:ext cx="453975" cy="948400"/>
            <a:chOff x="7520035" y="2360625"/>
            <a:chExt cx="453975" cy="948400"/>
          </a:xfrm>
        </p:grpSpPr>
        <p:grpSp>
          <p:nvGrpSpPr>
            <p:cNvPr id="1475" name="Google Shape;1475;p53"/>
            <p:cNvGrpSpPr/>
            <p:nvPr/>
          </p:nvGrpSpPr>
          <p:grpSpPr>
            <a:xfrm flipH="1">
              <a:off x="7520885" y="2813700"/>
              <a:ext cx="453125" cy="495325"/>
              <a:chOff x="4291875" y="1071125"/>
              <a:chExt cx="453125" cy="495325"/>
            </a:xfrm>
          </p:grpSpPr>
          <p:sp>
            <p:nvSpPr>
              <p:cNvPr id="1476" name="Google Shape;1476;p53"/>
              <p:cNvSpPr/>
              <p:nvPr/>
            </p:nvSpPr>
            <p:spPr>
              <a:xfrm>
                <a:off x="4702750" y="107112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3"/>
              <p:cNvSpPr/>
              <p:nvPr/>
            </p:nvSpPr>
            <p:spPr>
              <a:xfrm>
                <a:off x="4702750" y="1297675"/>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3"/>
              <p:cNvSpPr/>
              <p:nvPr/>
            </p:nvSpPr>
            <p:spPr>
              <a:xfrm>
                <a:off x="4702750" y="1524200"/>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3"/>
              <p:cNvSpPr/>
              <p:nvPr/>
            </p:nvSpPr>
            <p:spPr>
              <a:xfrm>
                <a:off x="4497325" y="107112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3"/>
              <p:cNvSpPr/>
              <p:nvPr/>
            </p:nvSpPr>
            <p:spPr>
              <a:xfrm>
                <a:off x="4497325" y="1297675"/>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3"/>
              <p:cNvSpPr/>
              <p:nvPr/>
            </p:nvSpPr>
            <p:spPr>
              <a:xfrm>
                <a:off x="4497325" y="1524200"/>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3"/>
              <p:cNvSpPr/>
              <p:nvPr/>
            </p:nvSpPr>
            <p:spPr>
              <a:xfrm>
                <a:off x="4291875" y="1297675"/>
                <a:ext cx="42275" cy="42250"/>
              </a:xfrm>
              <a:custGeom>
                <a:avLst/>
                <a:gdLst/>
                <a:ahLst/>
                <a:cxnLst/>
                <a:rect l="l" t="t" r="r" b="b"/>
                <a:pathLst>
                  <a:path w="1691" h="1690" extrusionOk="0">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3"/>
              <p:cNvSpPr/>
              <p:nvPr/>
            </p:nvSpPr>
            <p:spPr>
              <a:xfrm>
                <a:off x="4291875" y="1524200"/>
                <a:ext cx="42275" cy="42250"/>
              </a:xfrm>
              <a:custGeom>
                <a:avLst/>
                <a:gdLst/>
                <a:ahLst/>
                <a:cxnLst/>
                <a:rect l="l" t="t" r="r" b="b"/>
                <a:pathLst>
                  <a:path w="1691" h="1690" extrusionOk="0">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4" name="Google Shape;1484;p53"/>
            <p:cNvGrpSpPr/>
            <p:nvPr/>
          </p:nvGrpSpPr>
          <p:grpSpPr>
            <a:xfrm flipH="1">
              <a:off x="7520035" y="2360625"/>
              <a:ext cx="453975" cy="495325"/>
              <a:chOff x="4291875" y="618050"/>
              <a:chExt cx="453975" cy="495325"/>
            </a:xfrm>
          </p:grpSpPr>
          <p:sp>
            <p:nvSpPr>
              <p:cNvPr id="1485" name="Google Shape;1485;p53"/>
              <p:cNvSpPr/>
              <p:nvPr/>
            </p:nvSpPr>
            <p:spPr>
              <a:xfrm>
                <a:off x="4497325" y="618050"/>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3"/>
              <p:cNvSpPr/>
              <p:nvPr/>
            </p:nvSpPr>
            <p:spPr>
              <a:xfrm>
                <a:off x="4497325" y="84457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3"/>
              <p:cNvSpPr/>
              <p:nvPr/>
            </p:nvSpPr>
            <p:spPr>
              <a:xfrm>
                <a:off x="4291875" y="618050"/>
                <a:ext cx="42275" cy="42250"/>
              </a:xfrm>
              <a:custGeom>
                <a:avLst/>
                <a:gdLst/>
                <a:ahLst/>
                <a:cxnLst/>
                <a:rect l="l" t="t" r="r" b="b"/>
                <a:pathLst>
                  <a:path w="1691" h="1690" extrusionOk="0">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3"/>
              <p:cNvSpPr/>
              <p:nvPr/>
            </p:nvSpPr>
            <p:spPr>
              <a:xfrm>
                <a:off x="4291875" y="844575"/>
                <a:ext cx="42275" cy="42250"/>
              </a:xfrm>
              <a:custGeom>
                <a:avLst/>
                <a:gdLst/>
                <a:ahLst/>
                <a:cxnLst/>
                <a:rect l="l" t="t" r="r" b="b"/>
                <a:pathLst>
                  <a:path w="1691" h="1690" extrusionOk="0">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3"/>
              <p:cNvSpPr/>
              <p:nvPr/>
            </p:nvSpPr>
            <p:spPr>
              <a:xfrm>
                <a:off x="4291875" y="1071125"/>
                <a:ext cx="42275" cy="42250"/>
              </a:xfrm>
              <a:custGeom>
                <a:avLst/>
                <a:gdLst/>
                <a:ahLst/>
                <a:cxnLst/>
                <a:rect l="l" t="t" r="r" b="b"/>
                <a:pathLst>
                  <a:path w="1691" h="1690" extrusionOk="0">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3"/>
              <p:cNvSpPr/>
              <p:nvPr/>
            </p:nvSpPr>
            <p:spPr>
              <a:xfrm>
                <a:off x="4703600" y="618050"/>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3"/>
              <p:cNvSpPr/>
              <p:nvPr/>
            </p:nvSpPr>
            <p:spPr>
              <a:xfrm>
                <a:off x="4703600" y="84457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493" name="Google Shape;1493;p53"/>
          <p:cNvPicPr preferRelativeResize="0"/>
          <p:nvPr/>
        </p:nvPicPr>
        <p:blipFill>
          <a:blip r:embed="rId3">
            <a:alphaModFix/>
          </a:blip>
          <a:stretch>
            <a:fillRect/>
          </a:stretch>
        </p:blipFill>
        <p:spPr>
          <a:xfrm>
            <a:off x="3483491" y="691049"/>
            <a:ext cx="4800726" cy="3240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65"/>
                                        </p:tgtEl>
                                        <p:attrNameLst>
                                          <p:attrName>style.visibility</p:attrName>
                                        </p:attrNameLst>
                                      </p:cBhvr>
                                      <p:to>
                                        <p:strVal val="visible"/>
                                      </p:to>
                                    </p:set>
                                    <p:anim calcmode="lin" valueType="num">
                                      <p:cBhvr additive="base">
                                        <p:cTn id="7" dur="1000"/>
                                        <p:tgtEl>
                                          <p:spTgt spid="1465"/>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93"/>
                                        </p:tgtEl>
                                        <p:attrNameLst>
                                          <p:attrName>style.visibility</p:attrName>
                                        </p:attrNameLst>
                                      </p:cBhvr>
                                      <p:to>
                                        <p:strVal val="visible"/>
                                      </p:to>
                                    </p:set>
                                    <p:animEffect transition="in" filter="fade">
                                      <p:cBhvr>
                                        <p:cTn id="12" dur="1000"/>
                                        <p:tgtEl>
                                          <p:spTgt spid="1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7"/>
        <p:cNvGrpSpPr/>
        <p:nvPr/>
      </p:nvGrpSpPr>
      <p:grpSpPr>
        <a:xfrm>
          <a:off x="0" y="0"/>
          <a:ext cx="0" cy="0"/>
          <a:chOff x="0" y="0"/>
          <a:chExt cx="0" cy="0"/>
        </a:xfrm>
      </p:grpSpPr>
      <p:sp>
        <p:nvSpPr>
          <p:cNvPr id="1498" name="Google Shape;1498;p54"/>
          <p:cNvSpPr txBox="1">
            <a:spLocks noGrp="1"/>
          </p:cNvSpPr>
          <p:nvPr>
            <p:ph type="subTitle" idx="1"/>
          </p:nvPr>
        </p:nvSpPr>
        <p:spPr>
          <a:xfrm>
            <a:off x="587125" y="1967425"/>
            <a:ext cx="2577300" cy="232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Tìm kiếm theo chiều rộng (BFS) là một thuật toán tìm kiếm trong đồ thị trong đó việc tìm kiếm bắt đầu từ nút gốc và ưu tiên duyệt qua các nút liền kề trước khi mở rộng đến nút con.</a:t>
            </a:r>
            <a:endParaRPr dirty="0"/>
          </a:p>
        </p:txBody>
      </p:sp>
      <p:sp>
        <p:nvSpPr>
          <p:cNvPr id="1499" name="Google Shape;1499;p54"/>
          <p:cNvSpPr txBox="1">
            <a:spLocks noGrp="1"/>
          </p:cNvSpPr>
          <p:nvPr>
            <p:ph type="title"/>
          </p:nvPr>
        </p:nvSpPr>
        <p:spPr>
          <a:xfrm>
            <a:off x="823275" y="472860"/>
            <a:ext cx="2482800" cy="107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5"/>
                </a:solidFill>
              </a:rPr>
              <a:t>Breadth First Search</a:t>
            </a:r>
            <a:endParaRPr dirty="0">
              <a:solidFill>
                <a:schemeClr val="accent5"/>
              </a:solidFill>
            </a:endParaRPr>
          </a:p>
        </p:txBody>
      </p:sp>
      <p:sp>
        <p:nvSpPr>
          <p:cNvPr id="1525" name="Google Shape;1525;p5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1500" name="Google Shape;1500;p54"/>
          <p:cNvSpPr/>
          <p:nvPr/>
        </p:nvSpPr>
        <p:spPr>
          <a:xfrm>
            <a:off x="3339100" y="504400"/>
            <a:ext cx="5089500" cy="3613800"/>
          </a:xfrm>
          <a:prstGeom prst="roundRect">
            <a:avLst>
              <a:gd name="adj" fmla="val 425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4"/>
          <p:cNvSpPr/>
          <p:nvPr/>
        </p:nvSpPr>
        <p:spPr>
          <a:xfrm rot="5400000">
            <a:off x="4518350" y="4118350"/>
            <a:ext cx="107300" cy="281350"/>
          </a:xfrm>
          <a:custGeom>
            <a:avLst/>
            <a:gdLst/>
            <a:ahLst/>
            <a:cxnLst/>
            <a:rect l="l" t="t" r="r" b="b"/>
            <a:pathLst>
              <a:path w="4292" h="11254" fill="none" extrusionOk="0">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4"/>
          <p:cNvSpPr/>
          <p:nvPr/>
        </p:nvSpPr>
        <p:spPr>
          <a:xfrm>
            <a:off x="305125" y="1381275"/>
            <a:ext cx="107300" cy="281350"/>
          </a:xfrm>
          <a:custGeom>
            <a:avLst/>
            <a:gdLst/>
            <a:ahLst/>
            <a:cxnLst/>
            <a:rect l="l" t="t" r="r" b="b"/>
            <a:pathLst>
              <a:path w="4292" h="11254" fill="none" extrusionOk="0">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3" name="Google Shape;1503;p54"/>
          <p:cNvGrpSpPr/>
          <p:nvPr/>
        </p:nvGrpSpPr>
        <p:grpSpPr>
          <a:xfrm>
            <a:off x="8034085" y="-9525"/>
            <a:ext cx="1240114" cy="1135083"/>
            <a:chOff x="8034085" y="-9525"/>
            <a:chExt cx="1240114" cy="1135083"/>
          </a:xfrm>
        </p:grpSpPr>
        <p:sp>
          <p:nvSpPr>
            <p:cNvPr id="1504" name="Google Shape;1504;p54"/>
            <p:cNvSpPr/>
            <p:nvPr/>
          </p:nvSpPr>
          <p:spPr>
            <a:xfrm flipH="1">
              <a:off x="8510882" y="-9525"/>
              <a:ext cx="763317" cy="810113"/>
            </a:xfrm>
            <a:custGeom>
              <a:avLst/>
              <a:gdLst/>
              <a:ahLst/>
              <a:cxnLst/>
              <a:rect l="l" t="t" r="r" b="b"/>
              <a:pathLst>
                <a:path w="58069" h="61629" extrusionOk="0">
                  <a:moveTo>
                    <a:pt x="1" y="1"/>
                  </a:moveTo>
                  <a:cubicBezTo>
                    <a:pt x="3835" y="503"/>
                    <a:pt x="6780" y="3767"/>
                    <a:pt x="6780" y="7716"/>
                  </a:cubicBezTo>
                  <a:lnTo>
                    <a:pt x="6780" y="61629"/>
                  </a:lnTo>
                  <a:cubicBezTo>
                    <a:pt x="12258" y="60624"/>
                    <a:pt x="17485" y="58913"/>
                    <a:pt x="22370" y="56584"/>
                  </a:cubicBezTo>
                  <a:cubicBezTo>
                    <a:pt x="21982" y="54462"/>
                    <a:pt x="21799" y="52293"/>
                    <a:pt x="21799" y="50079"/>
                  </a:cubicBezTo>
                  <a:cubicBezTo>
                    <a:pt x="21799" y="30564"/>
                    <a:pt x="37206" y="14632"/>
                    <a:pt x="56539" y="13833"/>
                  </a:cubicBezTo>
                  <a:cubicBezTo>
                    <a:pt x="57543" y="9382"/>
                    <a:pt x="58068" y="4771"/>
                    <a:pt x="580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4"/>
            <p:cNvSpPr/>
            <p:nvPr/>
          </p:nvSpPr>
          <p:spPr>
            <a:xfrm flipH="1">
              <a:off x="8034085" y="172019"/>
              <a:ext cx="946033" cy="953538"/>
            </a:xfrm>
            <a:custGeom>
              <a:avLst/>
              <a:gdLst/>
              <a:ahLst/>
              <a:cxnLst/>
              <a:rect l="l" t="t" r="r" b="b"/>
              <a:pathLst>
                <a:path w="71969" h="72540" extrusionOk="0">
                  <a:moveTo>
                    <a:pt x="35699" y="1"/>
                  </a:moveTo>
                  <a:cubicBezTo>
                    <a:pt x="35174" y="1"/>
                    <a:pt x="34672" y="1"/>
                    <a:pt x="34170" y="24"/>
                  </a:cubicBezTo>
                  <a:cubicBezTo>
                    <a:pt x="29902" y="18946"/>
                    <a:pt x="17097" y="34604"/>
                    <a:pt x="1" y="42775"/>
                  </a:cubicBezTo>
                  <a:cubicBezTo>
                    <a:pt x="3059" y="59712"/>
                    <a:pt x="17873" y="72540"/>
                    <a:pt x="35699" y="72540"/>
                  </a:cubicBezTo>
                  <a:cubicBezTo>
                    <a:pt x="55740" y="72540"/>
                    <a:pt x="71969" y="56311"/>
                    <a:pt x="71969" y="36270"/>
                  </a:cubicBezTo>
                  <a:cubicBezTo>
                    <a:pt x="71969" y="16230"/>
                    <a:pt x="55740" y="1"/>
                    <a:pt x="35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4"/>
            <p:cNvSpPr/>
            <p:nvPr/>
          </p:nvSpPr>
          <p:spPr>
            <a:xfrm flipH="1">
              <a:off x="8530941" y="172322"/>
              <a:ext cx="456670" cy="561988"/>
            </a:xfrm>
            <a:custGeom>
              <a:avLst/>
              <a:gdLst/>
              <a:ahLst/>
              <a:cxnLst/>
              <a:rect l="l" t="t" r="r" b="b"/>
              <a:pathLst>
                <a:path w="34741" h="42753" extrusionOk="0">
                  <a:moveTo>
                    <a:pt x="34740" y="1"/>
                  </a:moveTo>
                  <a:lnTo>
                    <a:pt x="34740" y="1"/>
                  </a:lnTo>
                  <a:cubicBezTo>
                    <a:pt x="15407" y="800"/>
                    <a:pt x="0" y="16732"/>
                    <a:pt x="0" y="36247"/>
                  </a:cubicBezTo>
                  <a:cubicBezTo>
                    <a:pt x="0" y="38461"/>
                    <a:pt x="183" y="40630"/>
                    <a:pt x="571" y="42752"/>
                  </a:cubicBezTo>
                  <a:cubicBezTo>
                    <a:pt x="17667" y="34581"/>
                    <a:pt x="30472" y="18923"/>
                    <a:pt x="347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7" name="Google Shape;1507;p54"/>
          <p:cNvGrpSpPr/>
          <p:nvPr/>
        </p:nvGrpSpPr>
        <p:grpSpPr>
          <a:xfrm rot="5400000">
            <a:off x="261135" y="257188"/>
            <a:ext cx="453975" cy="948400"/>
            <a:chOff x="7520035" y="2360625"/>
            <a:chExt cx="453975" cy="948400"/>
          </a:xfrm>
        </p:grpSpPr>
        <p:grpSp>
          <p:nvGrpSpPr>
            <p:cNvPr id="1508" name="Google Shape;1508;p54"/>
            <p:cNvGrpSpPr/>
            <p:nvPr/>
          </p:nvGrpSpPr>
          <p:grpSpPr>
            <a:xfrm flipH="1">
              <a:off x="7520885" y="2813700"/>
              <a:ext cx="453125" cy="495325"/>
              <a:chOff x="4291875" y="1071125"/>
              <a:chExt cx="453125" cy="495325"/>
            </a:xfrm>
          </p:grpSpPr>
          <p:sp>
            <p:nvSpPr>
              <p:cNvPr id="1509" name="Google Shape;1509;p54"/>
              <p:cNvSpPr/>
              <p:nvPr/>
            </p:nvSpPr>
            <p:spPr>
              <a:xfrm>
                <a:off x="4702750" y="107112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4"/>
              <p:cNvSpPr/>
              <p:nvPr/>
            </p:nvSpPr>
            <p:spPr>
              <a:xfrm>
                <a:off x="4702750" y="1297675"/>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4"/>
              <p:cNvSpPr/>
              <p:nvPr/>
            </p:nvSpPr>
            <p:spPr>
              <a:xfrm>
                <a:off x="4702750" y="1524200"/>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4"/>
              <p:cNvSpPr/>
              <p:nvPr/>
            </p:nvSpPr>
            <p:spPr>
              <a:xfrm>
                <a:off x="4497325" y="107112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4"/>
              <p:cNvSpPr/>
              <p:nvPr/>
            </p:nvSpPr>
            <p:spPr>
              <a:xfrm>
                <a:off x="4497325" y="1297675"/>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4"/>
              <p:cNvSpPr/>
              <p:nvPr/>
            </p:nvSpPr>
            <p:spPr>
              <a:xfrm>
                <a:off x="4497325" y="1524200"/>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4"/>
              <p:cNvSpPr/>
              <p:nvPr/>
            </p:nvSpPr>
            <p:spPr>
              <a:xfrm>
                <a:off x="4291875" y="1297675"/>
                <a:ext cx="42275" cy="42250"/>
              </a:xfrm>
              <a:custGeom>
                <a:avLst/>
                <a:gdLst/>
                <a:ahLst/>
                <a:cxnLst/>
                <a:rect l="l" t="t" r="r" b="b"/>
                <a:pathLst>
                  <a:path w="1691" h="1690" extrusionOk="0">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4"/>
              <p:cNvSpPr/>
              <p:nvPr/>
            </p:nvSpPr>
            <p:spPr>
              <a:xfrm>
                <a:off x="4291875" y="1524200"/>
                <a:ext cx="42275" cy="42250"/>
              </a:xfrm>
              <a:custGeom>
                <a:avLst/>
                <a:gdLst/>
                <a:ahLst/>
                <a:cxnLst/>
                <a:rect l="l" t="t" r="r" b="b"/>
                <a:pathLst>
                  <a:path w="1691" h="1690" extrusionOk="0">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7" name="Google Shape;1517;p54"/>
            <p:cNvGrpSpPr/>
            <p:nvPr/>
          </p:nvGrpSpPr>
          <p:grpSpPr>
            <a:xfrm flipH="1">
              <a:off x="7520035" y="2360625"/>
              <a:ext cx="453975" cy="495325"/>
              <a:chOff x="4291875" y="618050"/>
              <a:chExt cx="453975" cy="495325"/>
            </a:xfrm>
          </p:grpSpPr>
          <p:sp>
            <p:nvSpPr>
              <p:cNvPr id="1518" name="Google Shape;1518;p54"/>
              <p:cNvSpPr/>
              <p:nvPr/>
            </p:nvSpPr>
            <p:spPr>
              <a:xfrm>
                <a:off x="4497325" y="618050"/>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54"/>
              <p:cNvSpPr/>
              <p:nvPr/>
            </p:nvSpPr>
            <p:spPr>
              <a:xfrm>
                <a:off x="4497325" y="84457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54"/>
              <p:cNvSpPr/>
              <p:nvPr/>
            </p:nvSpPr>
            <p:spPr>
              <a:xfrm>
                <a:off x="4291875" y="618050"/>
                <a:ext cx="42275" cy="42250"/>
              </a:xfrm>
              <a:custGeom>
                <a:avLst/>
                <a:gdLst/>
                <a:ahLst/>
                <a:cxnLst/>
                <a:rect l="l" t="t" r="r" b="b"/>
                <a:pathLst>
                  <a:path w="1691" h="1690" extrusionOk="0">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4"/>
              <p:cNvSpPr/>
              <p:nvPr/>
            </p:nvSpPr>
            <p:spPr>
              <a:xfrm>
                <a:off x="4291875" y="844575"/>
                <a:ext cx="42275" cy="42250"/>
              </a:xfrm>
              <a:custGeom>
                <a:avLst/>
                <a:gdLst/>
                <a:ahLst/>
                <a:cxnLst/>
                <a:rect l="l" t="t" r="r" b="b"/>
                <a:pathLst>
                  <a:path w="1691" h="1690" extrusionOk="0">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54"/>
              <p:cNvSpPr/>
              <p:nvPr/>
            </p:nvSpPr>
            <p:spPr>
              <a:xfrm>
                <a:off x="4291875" y="1071125"/>
                <a:ext cx="42275" cy="42250"/>
              </a:xfrm>
              <a:custGeom>
                <a:avLst/>
                <a:gdLst/>
                <a:ahLst/>
                <a:cxnLst/>
                <a:rect l="l" t="t" r="r" b="b"/>
                <a:pathLst>
                  <a:path w="1691" h="1690" extrusionOk="0">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54"/>
              <p:cNvSpPr/>
              <p:nvPr/>
            </p:nvSpPr>
            <p:spPr>
              <a:xfrm>
                <a:off x="4703600" y="618050"/>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4"/>
              <p:cNvSpPr/>
              <p:nvPr/>
            </p:nvSpPr>
            <p:spPr>
              <a:xfrm>
                <a:off x="4703600" y="84457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526" name="Google Shape;1526;p54"/>
          <p:cNvPicPr preferRelativeResize="0"/>
          <p:nvPr/>
        </p:nvPicPr>
        <p:blipFill>
          <a:blip r:embed="rId3">
            <a:alphaModFix/>
          </a:blip>
          <a:stretch>
            <a:fillRect/>
          </a:stretch>
        </p:blipFill>
        <p:spPr>
          <a:xfrm>
            <a:off x="152400" y="4465075"/>
            <a:ext cx="9525" cy="9525"/>
          </a:xfrm>
          <a:prstGeom prst="rect">
            <a:avLst/>
          </a:prstGeom>
          <a:noFill/>
          <a:ln>
            <a:noFill/>
          </a:ln>
        </p:spPr>
      </p:pic>
      <p:pic>
        <p:nvPicPr>
          <p:cNvPr id="1527" name="Google Shape;1527;p54"/>
          <p:cNvPicPr preferRelativeResize="0"/>
          <p:nvPr/>
        </p:nvPicPr>
        <p:blipFill>
          <a:blip r:embed="rId4">
            <a:alphaModFix/>
          </a:blip>
          <a:stretch>
            <a:fillRect/>
          </a:stretch>
        </p:blipFill>
        <p:spPr>
          <a:xfrm>
            <a:off x="3416688" y="697375"/>
            <a:ext cx="4934325" cy="322784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98"/>
                                        </p:tgtEl>
                                        <p:attrNameLst>
                                          <p:attrName>style.visibility</p:attrName>
                                        </p:attrNameLst>
                                      </p:cBhvr>
                                      <p:to>
                                        <p:strVal val="visible"/>
                                      </p:to>
                                    </p:set>
                                    <p:anim calcmode="lin" valueType="num">
                                      <p:cBhvr additive="base">
                                        <p:cTn id="7" dur="1000"/>
                                        <p:tgtEl>
                                          <p:spTgt spid="149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27"/>
                                        </p:tgtEl>
                                        <p:attrNameLst>
                                          <p:attrName>style.visibility</p:attrName>
                                        </p:attrNameLst>
                                      </p:cBhvr>
                                      <p:to>
                                        <p:strVal val="visible"/>
                                      </p:to>
                                    </p:set>
                                    <p:animEffect transition="in" filter="fade">
                                      <p:cBhvr>
                                        <p:cTn id="12" dur="1000"/>
                                        <p:tgtEl>
                                          <p:spTgt spid="15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1532" name="Google Shape;1532;p55"/>
          <p:cNvSpPr txBox="1">
            <a:spLocks noGrp="1"/>
          </p:cNvSpPr>
          <p:nvPr>
            <p:ph type="ctrTitle"/>
          </p:nvPr>
        </p:nvSpPr>
        <p:spPr>
          <a:xfrm>
            <a:off x="1669800" y="804169"/>
            <a:ext cx="5804400" cy="252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 Search</a:t>
            </a:r>
            <a:endParaRPr dirty="0"/>
          </a:p>
        </p:txBody>
      </p:sp>
      <p:sp>
        <p:nvSpPr>
          <p:cNvPr id="1533" name="Google Shape;1533;p55"/>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grpSp>
        <p:nvGrpSpPr>
          <p:cNvPr id="1534" name="Google Shape;1534;p55"/>
          <p:cNvGrpSpPr/>
          <p:nvPr/>
        </p:nvGrpSpPr>
        <p:grpSpPr>
          <a:xfrm>
            <a:off x="3753786" y="2598773"/>
            <a:ext cx="1636436" cy="1243820"/>
            <a:chOff x="2085450" y="2057100"/>
            <a:chExt cx="481900" cy="423500"/>
          </a:xfrm>
        </p:grpSpPr>
        <p:sp>
          <p:nvSpPr>
            <p:cNvPr id="1535" name="Google Shape;1535;p55"/>
            <p:cNvSpPr/>
            <p:nvPr/>
          </p:nvSpPr>
          <p:spPr>
            <a:xfrm>
              <a:off x="2085450" y="2061650"/>
              <a:ext cx="141250" cy="418950"/>
            </a:xfrm>
            <a:custGeom>
              <a:avLst/>
              <a:gdLst/>
              <a:ahLst/>
              <a:cxnLst/>
              <a:rect l="l" t="t" r="r" b="b"/>
              <a:pathLst>
                <a:path w="5650" h="16758" extrusionOk="0">
                  <a:moveTo>
                    <a:pt x="4305" y="6452"/>
                  </a:moveTo>
                  <a:cubicBezTo>
                    <a:pt x="4736" y="6452"/>
                    <a:pt x="5115" y="6999"/>
                    <a:pt x="4728" y="7411"/>
                  </a:cubicBezTo>
                  <a:cubicBezTo>
                    <a:pt x="4520" y="7631"/>
                    <a:pt x="4352" y="7887"/>
                    <a:pt x="4228" y="8164"/>
                  </a:cubicBezTo>
                  <a:cubicBezTo>
                    <a:pt x="4120" y="8402"/>
                    <a:pt x="3927" y="8502"/>
                    <a:pt x="3732" y="8502"/>
                  </a:cubicBezTo>
                  <a:cubicBezTo>
                    <a:pt x="3367" y="8502"/>
                    <a:pt x="2999" y="8150"/>
                    <a:pt x="3195" y="7703"/>
                  </a:cubicBezTo>
                  <a:cubicBezTo>
                    <a:pt x="3373" y="7312"/>
                    <a:pt x="3611" y="6951"/>
                    <a:pt x="3903" y="6637"/>
                  </a:cubicBezTo>
                  <a:cubicBezTo>
                    <a:pt x="4027" y="6506"/>
                    <a:pt x="4169" y="6452"/>
                    <a:pt x="4305" y="6452"/>
                  </a:cubicBezTo>
                  <a:close/>
                  <a:moveTo>
                    <a:pt x="2983" y="9449"/>
                  </a:moveTo>
                  <a:cubicBezTo>
                    <a:pt x="3331" y="9449"/>
                    <a:pt x="3684" y="9752"/>
                    <a:pt x="3539" y="10191"/>
                  </a:cubicBezTo>
                  <a:lnTo>
                    <a:pt x="3361" y="10727"/>
                  </a:lnTo>
                  <a:cubicBezTo>
                    <a:pt x="3270" y="10997"/>
                    <a:pt x="3059" y="11113"/>
                    <a:pt x="2845" y="11113"/>
                  </a:cubicBezTo>
                  <a:cubicBezTo>
                    <a:pt x="2498" y="11113"/>
                    <a:pt x="2143" y="10808"/>
                    <a:pt x="2289" y="10368"/>
                  </a:cubicBezTo>
                  <a:lnTo>
                    <a:pt x="2467" y="9832"/>
                  </a:lnTo>
                  <a:cubicBezTo>
                    <a:pt x="2558" y="9564"/>
                    <a:pt x="2770" y="9449"/>
                    <a:pt x="2983" y="9449"/>
                  </a:cubicBezTo>
                  <a:close/>
                  <a:moveTo>
                    <a:pt x="5649" y="1"/>
                  </a:moveTo>
                  <a:lnTo>
                    <a:pt x="356" y="2117"/>
                  </a:lnTo>
                  <a:cubicBezTo>
                    <a:pt x="142" y="2202"/>
                    <a:pt x="3" y="2410"/>
                    <a:pt x="3" y="2641"/>
                  </a:cubicBezTo>
                  <a:lnTo>
                    <a:pt x="3" y="16192"/>
                  </a:lnTo>
                  <a:cubicBezTo>
                    <a:pt x="1" y="16516"/>
                    <a:pt x="265" y="16758"/>
                    <a:pt x="564" y="16758"/>
                  </a:cubicBezTo>
                  <a:cubicBezTo>
                    <a:pt x="634" y="16758"/>
                    <a:pt x="706" y="16745"/>
                    <a:pt x="777" y="16716"/>
                  </a:cubicBezTo>
                  <a:lnTo>
                    <a:pt x="5649" y="14768"/>
                  </a:lnTo>
                  <a:lnTo>
                    <a:pt x="56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36" name="Google Shape;1536;p55"/>
            <p:cNvSpPr/>
            <p:nvPr/>
          </p:nvSpPr>
          <p:spPr>
            <a:xfrm>
              <a:off x="2254900" y="2061050"/>
              <a:ext cx="143050" cy="415650"/>
            </a:xfrm>
            <a:custGeom>
              <a:avLst/>
              <a:gdLst/>
              <a:ahLst/>
              <a:cxnLst/>
              <a:rect l="l" t="t" r="r" b="b"/>
              <a:pathLst>
                <a:path w="5722" h="16626" extrusionOk="0">
                  <a:moveTo>
                    <a:pt x="2504" y="6585"/>
                  </a:moveTo>
                  <a:cubicBezTo>
                    <a:pt x="2647" y="6585"/>
                    <a:pt x="2794" y="6645"/>
                    <a:pt x="2916" y="6788"/>
                  </a:cubicBezTo>
                  <a:cubicBezTo>
                    <a:pt x="3153" y="7068"/>
                    <a:pt x="3349" y="7378"/>
                    <a:pt x="3500" y="7709"/>
                  </a:cubicBezTo>
                  <a:cubicBezTo>
                    <a:pt x="3766" y="8258"/>
                    <a:pt x="3464" y="8654"/>
                    <a:pt x="3096" y="8654"/>
                  </a:cubicBezTo>
                  <a:cubicBezTo>
                    <a:pt x="2878" y="8654"/>
                    <a:pt x="2636" y="8515"/>
                    <a:pt x="2476" y="8185"/>
                  </a:cubicBezTo>
                  <a:cubicBezTo>
                    <a:pt x="2367" y="7947"/>
                    <a:pt x="2226" y="7724"/>
                    <a:pt x="2057" y="7523"/>
                  </a:cubicBezTo>
                  <a:cubicBezTo>
                    <a:pt x="1694" y="7098"/>
                    <a:pt x="2083" y="6585"/>
                    <a:pt x="2504" y="6585"/>
                  </a:cubicBezTo>
                  <a:close/>
                  <a:moveTo>
                    <a:pt x="1" y="0"/>
                  </a:moveTo>
                  <a:lnTo>
                    <a:pt x="1" y="5475"/>
                  </a:lnTo>
                  <a:cubicBezTo>
                    <a:pt x="217" y="5475"/>
                    <a:pt x="434" y="5496"/>
                    <a:pt x="648" y="5532"/>
                  </a:cubicBezTo>
                  <a:cubicBezTo>
                    <a:pt x="1334" y="5657"/>
                    <a:pt x="1201" y="6655"/>
                    <a:pt x="564" y="6655"/>
                  </a:cubicBezTo>
                  <a:cubicBezTo>
                    <a:pt x="525" y="6655"/>
                    <a:pt x="483" y="6651"/>
                    <a:pt x="440" y="6643"/>
                  </a:cubicBezTo>
                  <a:cubicBezTo>
                    <a:pt x="296" y="6622"/>
                    <a:pt x="148" y="6610"/>
                    <a:pt x="1" y="6604"/>
                  </a:cubicBezTo>
                  <a:lnTo>
                    <a:pt x="1" y="14744"/>
                  </a:lnTo>
                  <a:lnTo>
                    <a:pt x="5722" y="16626"/>
                  </a:lnTo>
                  <a:lnTo>
                    <a:pt x="5722" y="10395"/>
                  </a:lnTo>
                  <a:cubicBezTo>
                    <a:pt x="5704" y="10397"/>
                    <a:pt x="5684" y="10397"/>
                    <a:pt x="5661" y="10397"/>
                  </a:cubicBezTo>
                  <a:cubicBezTo>
                    <a:pt x="5400" y="10397"/>
                    <a:pt x="4871" y="10299"/>
                    <a:pt x="4388" y="10085"/>
                  </a:cubicBezTo>
                  <a:cubicBezTo>
                    <a:pt x="3793" y="9819"/>
                    <a:pt x="4068" y="8997"/>
                    <a:pt x="4603" y="8997"/>
                  </a:cubicBezTo>
                  <a:cubicBezTo>
                    <a:pt x="4680" y="8997"/>
                    <a:pt x="4763" y="9014"/>
                    <a:pt x="4849" y="9052"/>
                  </a:cubicBezTo>
                  <a:cubicBezTo>
                    <a:pt x="5123" y="9176"/>
                    <a:pt x="5418" y="9251"/>
                    <a:pt x="5722" y="9275"/>
                  </a:cubicBezTo>
                  <a:lnTo>
                    <a:pt x="5722" y="1882"/>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37" name="Google Shape;1537;p55"/>
            <p:cNvSpPr/>
            <p:nvPr/>
          </p:nvSpPr>
          <p:spPr>
            <a:xfrm>
              <a:off x="2426175" y="2057100"/>
              <a:ext cx="141175" cy="418925"/>
            </a:xfrm>
            <a:custGeom>
              <a:avLst/>
              <a:gdLst/>
              <a:ahLst/>
              <a:cxnLst/>
              <a:rect l="l" t="t" r="r" b="b"/>
              <a:pathLst>
                <a:path w="5647" h="16757" extrusionOk="0">
                  <a:moveTo>
                    <a:pt x="2800" y="5647"/>
                  </a:moveTo>
                  <a:cubicBezTo>
                    <a:pt x="3154" y="5647"/>
                    <a:pt x="3516" y="5968"/>
                    <a:pt x="3349" y="6410"/>
                  </a:cubicBezTo>
                  <a:lnTo>
                    <a:pt x="3153" y="6937"/>
                  </a:lnTo>
                  <a:cubicBezTo>
                    <a:pt x="3055" y="7196"/>
                    <a:pt x="2850" y="7305"/>
                    <a:pt x="2643" y="7305"/>
                  </a:cubicBezTo>
                  <a:cubicBezTo>
                    <a:pt x="2288" y="7305"/>
                    <a:pt x="1929" y="6984"/>
                    <a:pt x="2096" y="6539"/>
                  </a:cubicBezTo>
                  <a:lnTo>
                    <a:pt x="2295" y="6012"/>
                  </a:lnTo>
                  <a:cubicBezTo>
                    <a:pt x="2390" y="5755"/>
                    <a:pt x="2594" y="5647"/>
                    <a:pt x="2800" y="5647"/>
                  </a:cubicBezTo>
                  <a:close/>
                  <a:moveTo>
                    <a:pt x="1700" y="8178"/>
                  </a:moveTo>
                  <a:cubicBezTo>
                    <a:pt x="2108" y="8178"/>
                    <a:pt x="2500" y="8655"/>
                    <a:pt x="2168" y="9090"/>
                  </a:cubicBezTo>
                  <a:cubicBezTo>
                    <a:pt x="1906" y="9433"/>
                    <a:pt x="1587" y="9725"/>
                    <a:pt x="1226" y="9960"/>
                  </a:cubicBezTo>
                  <a:cubicBezTo>
                    <a:pt x="1118" y="10030"/>
                    <a:pt x="1011" y="10060"/>
                    <a:pt x="911" y="10060"/>
                  </a:cubicBezTo>
                  <a:cubicBezTo>
                    <a:pt x="424" y="10060"/>
                    <a:pt x="97" y="9344"/>
                    <a:pt x="612" y="9012"/>
                  </a:cubicBezTo>
                  <a:cubicBezTo>
                    <a:pt x="867" y="8849"/>
                    <a:pt x="1090" y="8641"/>
                    <a:pt x="1274" y="8403"/>
                  </a:cubicBezTo>
                  <a:cubicBezTo>
                    <a:pt x="1394" y="8244"/>
                    <a:pt x="1548" y="8178"/>
                    <a:pt x="1700" y="8178"/>
                  </a:cubicBezTo>
                  <a:close/>
                  <a:moveTo>
                    <a:pt x="5080" y="0"/>
                  </a:moveTo>
                  <a:cubicBezTo>
                    <a:pt x="5010" y="0"/>
                    <a:pt x="4939" y="13"/>
                    <a:pt x="4869" y="41"/>
                  </a:cubicBezTo>
                  <a:lnTo>
                    <a:pt x="0" y="1989"/>
                  </a:lnTo>
                  <a:lnTo>
                    <a:pt x="0" y="16756"/>
                  </a:lnTo>
                  <a:lnTo>
                    <a:pt x="5291" y="14640"/>
                  </a:lnTo>
                  <a:cubicBezTo>
                    <a:pt x="5505" y="14555"/>
                    <a:pt x="5646" y="14347"/>
                    <a:pt x="5646" y="14116"/>
                  </a:cubicBezTo>
                  <a:lnTo>
                    <a:pt x="5646" y="565"/>
                  </a:lnTo>
                  <a:cubicBezTo>
                    <a:pt x="5644" y="240"/>
                    <a:pt x="5378" y="0"/>
                    <a:pt x="5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p56"/>
          <p:cNvSpPr/>
          <p:nvPr/>
        </p:nvSpPr>
        <p:spPr>
          <a:xfrm>
            <a:off x="3731550" y="239525"/>
            <a:ext cx="5307300" cy="43116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6"/>
          <p:cNvSpPr txBox="1">
            <a:spLocks noGrp="1"/>
          </p:cNvSpPr>
          <p:nvPr>
            <p:ph type="subTitle" idx="1"/>
          </p:nvPr>
        </p:nvSpPr>
        <p:spPr>
          <a:xfrm>
            <a:off x="32300" y="1403825"/>
            <a:ext cx="2907600" cy="543300"/>
          </a:xfrm>
          <a:prstGeom prst="rect">
            <a:avLst/>
          </a:prstGeom>
        </p:spPr>
        <p:txBody>
          <a:bodyPr spcFirstLastPara="1" wrap="square" lIns="91425" tIns="91425" rIns="91425" bIns="91425" anchor="b" anchorCtr="0">
            <a:noAutofit/>
          </a:bodyPr>
          <a:lstStyle/>
          <a:p>
            <a:pPr marL="457200" lvl="0" indent="0" algn="l" rtl="0">
              <a:spcBef>
                <a:spcPts val="0"/>
              </a:spcBef>
              <a:spcAft>
                <a:spcPts val="0"/>
              </a:spcAft>
              <a:buNone/>
            </a:pPr>
            <a:r>
              <a:rPr lang="en" dirty="0"/>
              <a:t>Nguồn gốc</a:t>
            </a:r>
            <a:endParaRPr dirty="0"/>
          </a:p>
        </p:txBody>
      </p:sp>
      <p:sp>
        <p:nvSpPr>
          <p:cNvPr id="1546" name="Google Shape;1546;p56"/>
          <p:cNvSpPr txBox="1">
            <a:spLocks noGrp="1"/>
          </p:cNvSpPr>
          <p:nvPr>
            <p:ph type="subTitle" idx="2"/>
          </p:nvPr>
        </p:nvSpPr>
        <p:spPr>
          <a:xfrm>
            <a:off x="-243743" y="2395325"/>
            <a:ext cx="2907600" cy="54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Khái niệm</a:t>
            </a:r>
            <a:endParaRPr dirty="0"/>
          </a:p>
        </p:txBody>
      </p:sp>
      <p:sp>
        <p:nvSpPr>
          <p:cNvPr id="1550" name="Google Shape;1550;p56"/>
          <p:cNvSpPr txBox="1">
            <a:spLocks noGrp="1"/>
          </p:cNvSpPr>
          <p:nvPr>
            <p:ph type="subTitle" idx="3"/>
          </p:nvPr>
        </p:nvSpPr>
        <p:spPr>
          <a:xfrm>
            <a:off x="4000388" y="3073938"/>
            <a:ext cx="2907600" cy="54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solidFill>
                  <a:schemeClr val="accent3"/>
                </a:solidFill>
              </a:rPr>
              <a:t>f(n) = g(n) + h(n)</a:t>
            </a:r>
            <a:endParaRPr sz="2000" b="1" dirty="0">
              <a:solidFill>
                <a:schemeClr val="accent3"/>
              </a:solidFill>
            </a:endParaRPr>
          </a:p>
        </p:txBody>
      </p:sp>
      <p:sp>
        <p:nvSpPr>
          <p:cNvPr id="1547" name="Google Shape;1547;p56"/>
          <p:cNvSpPr txBox="1">
            <a:spLocks noGrp="1"/>
          </p:cNvSpPr>
          <p:nvPr>
            <p:ph type="subTitle" idx="4"/>
          </p:nvPr>
        </p:nvSpPr>
        <p:spPr>
          <a:xfrm>
            <a:off x="488013" y="1777025"/>
            <a:ext cx="29076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rPr>
              <a:t>mô tả lần đầu vào năm 1968 bởi </a:t>
            </a:r>
            <a:r>
              <a:rPr lang="en" dirty="0">
                <a:solidFill>
                  <a:schemeClr val="tx1"/>
                </a:solidFill>
                <a:uFill>
                  <a:noFill/>
                </a:uFill>
                <a:hlinkClick r:id="rId3">
                  <a:extLst>
                    <a:ext uri="{A12FA001-AC4F-418D-AE19-62706E023703}">
                      <ahyp:hlinkClr xmlns:ahyp="http://schemas.microsoft.com/office/drawing/2018/hyperlinkcolor" val="tx"/>
                    </a:ext>
                  </a:extLst>
                </a:hlinkClick>
              </a:rPr>
              <a:t>Peter Hart</a:t>
            </a:r>
            <a:r>
              <a:rPr lang="en" dirty="0">
                <a:solidFill>
                  <a:schemeClr val="tx1"/>
                </a:solidFill>
              </a:rPr>
              <a:t>, </a:t>
            </a:r>
            <a:r>
              <a:rPr lang="en" dirty="0">
                <a:solidFill>
                  <a:schemeClr val="tx1"/>
                </a:solidFill>
                <a:uFill>
                  <a:noFill/>
                </a:uFill>
                <a:hlinkClick r:id="rId4">
                  <a:extLst>
                    <a:ext uri="{A12FA001-AC4F-418D-AE19-62706E023703}">
                      <ahyp:hlinkClr xmlns:ahyp="http://schemas.microsoft.com/office/drawing/2018/hyperlinkcolor" val="tx"/>
                    </a:ext>
                  </a:extLst>
                </a:hlinkClick>
              </a:rPr>
              <a:t>Nils Nilsson</a:t>
            </a:r>
            <a:r>
              <a:rPr lang="en" dirty="0">
                <a:solidFill>
                  <a:schemeClr val="tx1"/>
                </a:solidFill>
              </a:rPr>
              <a:t>, và </a:t>
            </a:r>
            <a:r>
              <a:rPr lang="en" dirty="0">
                <a:solidFill>
                  <a:schemeClr val="tx1"/>
                </a:solidFill>
                <a:uFill>
                  <a:noFill/>
                </a:uFill>
                <a:hlinkClick r:id="rId5">
                  <a:extLst>
                    <a:ext uri="{A12FA001-AC4F-418D-AE19-62706E023703}">
                      <ahyp:hlinkClr xmlns:ahyp="http://schemas.microsoft.com/office/drawing/2018/hyperlinkcolor" val="tx"/>
                    </a:ext>
                  </a:extLst>
                </a:hlinkClick>
              </a:rPr>
              <a:t>Bertram Raphael</a:t>
            </a:r>
            <a:endParaRPr dirty="0">
              <a:solidFill>
                <a:schemeClr val="tx1"/>
              </a:solidFill>
            </a:endParaRPr>
          </a:p>
        </p:txBody>
      </p:sp>
      <p:sp>
        <p:nvSpPr>
          <p:cNvPr id="1543" name="Google Shape;1543;p5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Giới thiệu</a:t>
            </a:r>
            <a:endParaRPr/>
          </a:p>
        </p:txBody>
      </p:sp>
      <p:sp>
        <p:nvSpPr>
          <p:cNvPr id="1545" name="Google Shape;1545;p5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1548" name="Google Shape;1548;p56"/>
          <p:cNvSpPr txBox="1">
            <a:spLocks noGrp="1"/>
          </p:cNvSpPr>
          <p:nvPr>
            <p:ph type="subTitle" idx="4294967295"/>
          </p:nvPr>
        </p:nvSpPr>
        <p:spPr>
          <a:xfrm>
            <a:off x="427425" y="2819295"/>
            <a:ext cx="2908300" cy="14557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thuật toán A* là một loại thuật toán Best-First Search. </a:t>
            </a:r>
            <a:endParaRPr dirty="0"/>
          </a:p>
          <a:p>
            <a:pPr marL="0" lvl="0" indent="0" algn="ctr" rtl="0">
              <a:spcBef>
                <a:spcPts val="0"/>
              </a:spcBef>
              <a:spcAft>
                <a:spcPts val="0"/>
              </a:spcAft>
              <a:buNone/>
            </a:pPr>
            <a:endParaRPr dirty="0"/>
          </a:p>
          <a:p>
            <a:pPr marL="0" lvl="0" indent="0" algn="ctr" rtl="0">
              <a:spcBef>
                <a:spcPts val="0"/>
              </a:spcBef>
              <a:spcAft>
                <a:spcPts val="0"/>
              </a:spcAft>
              <a:buNone/>
            </a:pPr>
            <a:r>
              <a:rPr lang="en" dirty="0"/>
              <a:t>Các nút được lựa chọn thứ tự duyệt dựa trên giá trị của hàm f(n)</a:t>
            </a:r>
            <a:endParaRPr dirty="0"/>
          </a:p>
        </p:txBody>
      </p:sp>
      <p:pic>
        <p:nvPicPr>
          <p:cNvPr id="1549" name="Google Shape;1549;p56"/>
          <p:cNvPicPr preferRelativeResize="0"/>
          <p:nvPr/>
        </p:nvPicPr>
        <p:blipFill>
          <a:blip r:embed="rId6">
            <a:alphaModFix/>
          </a:blip>
          <a:stretch>
            <a:fillRect/>
          </a:stretch>
        </p:blipFill>
        <p:spPr>
          <a:xfrm>
            <a:off x="4006893" y="476145"/>
            <a:ext cx="4581525" cy="2343150"/>
          </a:xfrm>
          <a:prstGeom prst="rect">
            <a:avLst/>
          </a:prstGeom>
          <a:noFill/>
          <a:ln>
            <a:noFill/>
          </a:ln>
        </p:spPr>
      </p:pic>
      <p:pic>
        <p:nvPicPr>
          <p:cNvPr id="1551" name="Google Shape;1551;p56"/>
          <p:cNvPicPr preferRelativeResize="0"/>
          <p:nvPr/>
        </p:nvPicPr>
        <p:blipFill rotWithShape="1">
          <a:blip r:embed="rId7">
            <a:alphaModFix/>
          </a:blip>
          <a:srcRect l="65405" t="66465" b="-1750"/>
          <a:stretch/>
        </p:blipFill>
        <p:spPr>
          <a:xfrm>
            <a:off x="6908000" y="2105899"/>
            <a:ext cx="1648775" cy="247937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47"/>
                                        </p:tgtEl>
                                        <p:attrNameLst>
                                          <p:attrName>style.visibility</p:attrName>
                                        </p:attrNameLst>
                                      </p:cBhvr>
                                      <p:to>
                                        <p:strVal val="visible"/>
                                      </p:to>
                                    </p:set>
                                    <p:anim calcmode="lin" valueType="num">
                                      <p:cBhvr additive="base">
                                        <p:cTn id="7" dur="1000"/>
                                        <p:tgtEl>
                                          <p:spTgt spid="154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548"/>
                                        </p:tgtEl>
                                        <p:attrNameLst>
                                          <p:attrName>style.visibility</p:attrName>
                                        </p:attrNameLst>
                                      </p:cBhvr>
                                      <p:to>
                                        <p:strVal val="visible"/>
                                      </p:to>
                                    </p:set>
                                    <p:anim calcmode="lin" valueType="num">
                                      <p:cBhvr additive="base">
                                        <p:cTn id="12" dur="1000"/>
                                        <p:tgtEl>
                                          <p:spTgt spid="1548"/>
                                        </p:tgtEl>
                                        <p:attrNameLst>
                                          <p:attrName>ppt_y</p:attrName>
                                        </p:attrNameLst>
                                      </p:cBhvr>
                                      <p:tavLst>
                                        <p:tav tm="0">
                                          <p:val>
                                            <p:strVal val="#ppt_y+1"/>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49"/>
                                        </p:tgtEl>
                                        <p:attrNameLst>
                                          <p:attrName>style.visibility</p:attrName>
                                        </p:attrNameLst>
                                      </p:cBhvr>
                                      <p:to>
                                        <p:strVal val="visible"/>
                                      </p:to>
                                    </p:set>
                                    <p:anim calcmode="lin" valueType="num">
                                      <p:cBhvr additive="base">
                                        <p:cTn id="15" dur="1000"/>
                                        <p:tgtEl>
                                          <p:spTgt spid="154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50"/>
                                        </p:tgtEl>
                                        <p:attrNameLst>
                                          <p:attrName>style.visibility</p:attrName>
                                        </p:attrNameLst>
                                      </p:cBhvr>
                                      <p:to>
                                        <p:strVal val="visible"/>
                                      </p:to>
                                    </p:set>
                                    <p:animEffect transition="in" filter="fade">
                                      <p:cBhvr>
                                        <p:cTn id="20" dur="1000"/>
                                        <p:tgtEl>
                                          <p:spTgt spid="1550"/>
                                        </p:tgtEl>
                                      </p:cBhvr>
                                    </p:animEffect>
                                  </p:childTnLst>
                                </p:cTn>
                              </p:par>
                              <p:par>
                                <p:cTn id="21" presetID="10" presetClass="entr" presetSubtype="0" fill="hold" nodeType="withEffect">
                                  <p:stCondLst>
                                    <p:cond delay="0"/>
                                  </p:stCondLst>
                                  <p:childTnLst>
                                    <p:set>
                                      <p:cBhvr>
                                        <p:cTn id="22" dur="1" fill="hold">
                                          <p:stCondLst>
                                            <p:cond delay="0"/>
                                          </p:stCondLst>
                                        </p:cTn>
                                        <p:tgtEl>
                                          <p:spTgt spid="1551"/>
                                        </p:tgtEl>
                                        <p:attrNameLst>
                                          <p:attrName>style.visibility</p:attrName>
                                        </p:attrNameLst>
                                      </p:cBhvr>
                                      <p:to>
                                        <p:strVal val="visible"/>
                                      </p:to>
                                    </p:set>
                                    <p:animEffect transition="in" filter="fade">
                                      <p:cBhvr>
                                        <p:cTn id="23" dur="1000"/>
                                        <p:tgtEl>
                                          <p:spTgt spid="1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graphicFrame>
        <p:nvGraphicFramePr>
          <p:cNvPr id="1143" name="Google Shape;1143;p35"/>
          <p:cNvGraphicFramePr/>
          <p:nvPr>
            <p:extLst>
              <p:ext uri="{D42A27DB-BD31-4B8C-83A1-F6EECF244321}">
                <p14:modId xmlns:p14="http://schemas.microsoft.com/office/powerpoint/2010/main" val="795710896"/>
              </p:ext>
            </p:extLst>
          </p:nvPr>
        </p:nvGraphicFramePr>
        <p:xfrm>
          <a:off x="787250" y="1983238"/>
          <a:ext cx="7569475" cy="1084575"/>
        </p:xfrm>
        <a:graphic>
          <a:graphicData uri="http://schemas.openxmlformats.org/drawingml/2006/table">
            <a:tbl>
              <a:tblPr>
                <a:noFill/>
                <a:tableStyleId>{E02171ED-E011-4443-ACEB-2280B5CF506E}</a:tableStyleId>
              </a:tblPr>
              <a:tblGrid>
                <a:gridCol w="3785575">
                  <a:extLst>
                    <a:ext uri="{9D8B030D-6E8A-4147-A177-3AD203B41FA5}">
                      <a16:colId xmlns:a16="http://schemas.microsoft.com/office/drawing/2014/main" val="20000"/>
                    </a:ext>
                  </a:extLst>
                </a:gridCol>
                <a:gridCol w="3783900">
                  <a:extLst>
                    <a:ext uri="{9D8B030D-6E8A-4147-A177-3AD203B41FA5}">
                      <a16:colId xmlns:a16="http://schemas.microsoft.com/office/drawing/2014/main" val="20001"/>
                    </a:ext>
                  </a:extLst>
                </a:gridCol>
              </a:tblGrid>
              <a:tr h="361525">
                <a:tc>
                  <a:txBody>
                    <a:bodyPr/>
                    <a:lstStyle/>
                    <a:p>
                      <a:pPr marL="0" lvl="0" indent="0" algn="l" rtl="0">
                        <a:spcBef>
                          <a:spcPts val="0"/>
                        </a:spcBef>
                        <a:spcAft>
                          <a:spcPts val="0"/>
                        </a:spcAft>
                        <a:buNone/>
                      </a:pPr>
                      <a:r>
                        <a:rPr lang="vi-VN" sz="1300" b="1" dirty="0">
                          <a:solidFill>
                            <a:schemeClr val="tx1"/>
                          </a:solidFill>
                          <a:latin typeface="Montserrat"/>
                          <a:ea typeface="Montserrat"/>
                          <a:cs typeface="Montserrat"/>
                          <a:sym typeface="Montserrat"/>
                        </a:rPr>
                        <a:t>Phan Anh Tấn</a:t>
                      </a:r>
                      <a:endParaRPr sz="1300" b="1" dirty="0">
                        <a:solidFill>
                          <a:schemeClr val="tx1"/>
                        </a:solidFill>
                        <a:latin typeface="Montserrat"/>
                        <a:ea typeface="Montserrat"/>
                        <a:cs typeface="Montserrat"/>
                        <a:sym typeface="Montserrat"/>
                      </a:endParaRPr>
                    </a:p>
                  </a:txBody>
                  <a:tcPr marL="91425" marR="91425" marT="0" marB="0" anchor="ctr">
                    <a:lnL w="9525" cap="flat" cmpd="sng">
                      <a:solidFill>
                        <a:srgbClr val="FFFF00"/>
                      </a:solidFill>
                      <a:prstDash val="solid"/>
                      <a:round/>
                      <a:headEnd type="none" w="sm" len="sm"/>
                      <a:tailEnd type="none" w="sm" len="sm"/>
                    </a:lnL>
                    <a:lnR w="9525" cap="flat" cmpd="sng">
                      <a:solidFill>
                        <a:srgbClr val="FFFF00"/>
                      </a:solidFill>
                      <a:prstDash val="solid"/>
                      <a:round/>
                      <a:headEnd type="none" w="sm" len="sm"/>
                      <a:tailEnd type="none" w="sm" len="sm"/>
                    </a:lnR>
                    <a:lnT w="9525" cap="flat" cmpd="sng">
                      <a:solidFill>
                        <a:srgbClr val="FFFF00"/>
                      </a:solidFill>
                      <a:prstDash val="solid"/>
                      <a:round/>
                      <a:headEnd type="none" w="sm" len="sm"/>
                      <a:tailEnd type="none" w="sm" len="sm"/>
                    </a:lnT>
                    <a:lnB w="9525" cap="flat" cmpd="sng">
                      <a:solidFill>
                        <a:srgbClr val="FFFF00"/>
                      </a:solidFill>
                      <a:prstDash val="solid"/>
                      <a:round/>
                      <a:headEnd type="none" w="sm" len="sm"/>
                      <a:tailEnd type="none" w="sm" len="sm"/>
                    </a:lnB>
                  </a:tcPr>
                </a:tc>
                <a:tc>
                  <a:txBody>
                    <a:bodyPr/>
                    <a:lstStyle/>
                    <a:p>
                      <a:pPr marL="0" lvl="0" indent="0" algn="l" rtl="0">
                        <a:spcBef>
                          <a:spcPts val="0"/>
                        </a:spcBef>
                        <a:spcAft>
                          <a:spcPts val="1600"/>
                        </a:spcAft>
                        <a:buNone/>
                      </a:pPr>
                      <a:r>
                        <a:rPr lang="en" sz="1300" dirty="0">
                          <a:solidFill>
                            <a:schemeClr val="tx1"/>
                          </a:solidFill>
                          <a:latin typeface="Montserrat"/>
                          <a:ea typeface="Montserrat"/>
                          <a:cs typeface="Montserrat"/>
                          <a:sym typeface="Montserrat"/>
                        </a:rPr>
                        <a:t>Hiện thực giải thuật A*, BFS​</a:t>
                      </a:r>
                      <a:r>
                        <a:rPr lang="vi-VN" sz="1300" dirty="0">
                          <a:solidFill>
                            <a:schemeClr val="tx1"/>
                          </a:solidFill>
                          <a:latin typeface="Montserrat"/>
                          <a:ea typeface="Montserrat"/>
                          <a:cs typeface="Montserrat"/>
                          <a:sym typeface="Montserrat"/>
                        </a:rPr>
                        <a:t>, DFS</a:t>
                      </a:r>
                      <a:endParaRPr sz="1300" dirty="0">
                        <a:solidFill>
                          <a:schemeClr val="tx1"/>
                        </a:solidFill>
                        <a:latin typeface="Montserrat"/>
                        <a:ea typeface="Montserrat"/>
                        <a:cs typeface="Montserrat"/>
                        <a:sym typeface="Montserrat"/>
                      </a:endParaRPr>
                    </a:p>
                  </a:txBody>
                  <a:tcPr marL="91425" marR="91425" marT="0" marB="0" anchor="ctr">
                    <a:lnL w="9525" cap="flat" cmpd="sng">
                      <a:solidFill>
                        <a:srgbClr val="FFFF00"/>
                      </a:solidFill>
                      <a:prstDash val="solid"/>
                      <a:round/>
                      <a:headEnd type="none" w="sm" len="sm"/>
                      <a:tailEnd type="none" w="sm" len="sm"/>
                    </a:lnL>
                    <a:lnR w="9525" cap="flat" cmpd="sng">
                      <a:solidFill>
                        <a:srgbClr val="FFFF00"/>
                      </a:solidFill>
                      <a:prstDash val="solid"/>
                      <a:round/>
                      <a:headEnd type="none" w="sm" len="sm"/>
                      <a:tailEnd type="none" w="sm" len="sm"/>
                    </a:lnR>
                    <a:lnT w="9525" cap="flat" cmpd="sng">
                      <a:solidFill>
                        <a:srgbClr val="FFFF00"/>
                      </a:solidFill>
                      <a:prstDash val="solid"/>
                      <a:round/>
                      <a:headEnd type="none" w="sm" len="sm"/>
                      <a:tailEnd type="none" w="sm" len="sm"/>
                    </a:lnT>
                    <a:lnB w="9525" cap="flat" cmpd="sng">
                      <a:solidFill>
                        <a:srgbClr val="FFFF00"/>
                      </a:solidFill>
                      <a:prstDash val="solid"/>
                      <a:round/>
                      <a:headEnd type="none" w="sm" len="sm"/>
                      <a:tailEnd type="none" w="sm" len="sm"/>
                    </a:lnB>
                  </a:tcPr>
                </a:tc>
                <a:extLst>
                  <a:ext uri="{0D108BD9-81ED-4DB2-BD59-A6C34878D82A}">
                    <a16:rowId xmlns:a16="http://schemas.microsoft.com/office/drawing/2014/main" val="10000"/>
                  </a:ext>
                </a:extLst>
              </a:tr>
              <a:tr h="361525">
                <a:tc>
                  <a:txBody>
                    <a:bodyPr/>
                    <a:lstStyle/>
                    <a:p>
                      <a:pPr marL="0" lvl="0" indent="0" algn="l" rtl="0">
                        <a:spcBef>
                          <a:spcPts val="0"/>
                        </a:spcBef>
                        <a:spcAft>
                          <a:spcPts val="0"/>
                        </a:spcAft>
                        <a:buNone/>
                      </a:pPr>
                      <a:r>
                        <a:rPr lang="vi-VN" sz="1300" b="1" dirty="0">
                          <a:solidFill>
                            <a:schemeClr val="tx1"/>
                          </a:solidFill>
                          <a:latin typeface="Montserrat"/>
                          <a:ea typeface="Montserrat"/>
                          <a:cs typeface="Montserrat"/>
                          <a:sym typeface="Montserrat"/>
                        </a:rPr>
                        <a:t>Trần Văn Dũng</a:t>
                      </a:r>
                      <a:endParaRPr sz="1300" b="1" dirty="0">
                        <a:solidFill>
                          <a:schemeClr val="tx1"/>
                        </a:solidFill>
                        <a:latin typeface="Montserrat"/>
                        <a:ea typeface="Montserrat"/>
                        <a:cs typeface="Montserrat"/>
                        <a:sym typeface="Montserrat"/>
                      </a:endParaRPr>
                    </a:p>
                  </a:txBody>
                  <a:tcPr marL="91425" marR="91425" marT="0" marB="0" anchor="ctr">
                    <a:lnL w="9525" cap="flat" cmpd="sng">
                      <a:solidFill>
                        <a:srgbClr val="FFFF00"/>
                      </a:solidFill>
                      <a:prstDash val="solid"/>
                      <a:round/>
                      <a:headEnd type="none" w="sm" len="sm"/>
                      <a:tailEnd type="none" w="sm" len="sm"/>
                    </a:lnL>
                    <a:lnR w="9525" cap="flat" cmpd="sng">
                      <a:solidFill>
                        <a:srgbClr val="FFFF00"/>
                      </a:solidFill>
                      <a:prstDash val="solid"/>
                      <a:round/>
                      <a:headEnd type="none" w="sm" len="sm"/>
                      <a:tailEnd type="none" w="sm" len="sm"/>
                    </a:lnR>
                    <a:lnT w="9525" cap="flat" cmpd="sng">
                      <a:solidFill>
                        <a:srgbClr val="FFFF00"/>
                      </a:solidFill>
                      <a:prstDash val="solid"/>
                      <a:round/>
                      <a:headEnd type="none" w="sm" len="sm"/>
                      <a:tailEnd type="none" w="sm" len="sm"/>
                    </a:lnT>
                    <a:lnB w="9525" cap="flat" cmpd="sng">
                      <a:solidFill>
                        <a:srgbClr val="FFFF00"/>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 sz="1300">
                          <a:solidFill>
                            <a:schemeClr val="tx1"/>
                          </a:solidFill>
                          <a:latin typeface="Montserrat"/>
                          <a:ea typeface="Montserrat"/>
                          <a:cs typeface="Montserrat"/>
                          <a:sym typeface="Montserrat"/>
                        </a:rPr>
                        <a:t>Hiện thực phần UI, báo cáo ​</a:t>
                      </a:r>
                      <a:endParaRPr sz="1300">
                        <a:solidFill>
                          <a:schemeClr val="tx1"/>
                        </a:solidFill>
                        <a:latin typeface="Montserrat"/>
                        <a:ea typeface="Montserrat"/>
                        <a:cs typeface="Montserrat"/>
                        <a:sym typeface="Montserrat"/>
                      </a:endParaRPr>
                    </a:p>
                  </a:txBody>
                  <a:tcPr marL="91425" marR="91425" marT="0" marB="0" anchor="ctr">
                    <a:lnL w="9525" cap="flat" cmpd="sng">
                      <a:solidFill>
                        <a:srgbClr val="FFFF00"/>
                      </a:solidFill>
                      <a:prstDash val="solid"/>
                      <a:round/>
                      <a:headEnd type="none" w="sm" len="sm"/>
                      <a:tailEnd type="none" w="sm" len="sm"/>
                    </a:lnL>
                    <a:lnR w="9525" cap="flat" cmpd="sng">
                      <a:solidFill>
                        <a:srgbClr val="FFFF00"/>
                      </a:solidFill>
                      <a:prstDash val="solid"/>
                      <a:round/>
                      <a:headEnd type="none" w="sm" len="sm"/>
                      <a:tailEnd type="none" w="sm" len="sm"/>
                    </a:lnR>
                    <a:lnT w="9525" cap="flat" cmpd="sng">
                      <a:solidFill>
                        <a:srgbClr val="FFFF00"/>
                      </a:solidFill>
                      <a:prstDash val="solid"/>
                      <a:round/>
                      <a:headEnd type="none" w="sm" len="sm"/>
                      <a:tailEnd type="none" w="sm" len="sm"/>
                    </a:lnT>
                    <a:lnB w="9525" cap="flat" cmpd="sng">
                      <a:solidFill>
                        <a:srgbClr val="FFFF00"/>
                      </a:solidFill>
                      <a:prstDash val="solid"/>
                      <a:round/>
                      <a:headEnd type="none" w="sm" len="sm"/>
                      <a:tailEnd type="none" w="sm" len="sm"/>
                    </a:lnB>
                  </a:tcPr>
                </a:tc>
                <a:extLst>
                  <a:ext uri="{0D108BD9-81ED-4DB2-BD59-A6C34878D82A}">
                    <a16:rowId xmlns:a16="http://schemas.microsoft.com/office/drawing/2014/main" val="10001"/>
                  </a:ext>
                </a:extLst>
              </a:tr>
              <a:tr h="361525">
                <a:tc>
                  <a:txBody>
                    <a:bodyPr/>
                    <a:lstStyle/>
                    <a:p>
                      <a:pPr marL="0" lvl="0" indent="0" algn="l" rtl="0">
                        <a:spcBef>
                          <a:spcPts val="0"/>
                        </a:spcBef>
                        <a:spcAft>
                          <a:spcPts val="0"/>
                        </a:spcAft>
                        <a:buNone/>
                      </a:pPr>
                      <a:r>
                        <a:rPr lang="vi-VN" sz="1300" b="1" dirty="0">
                          <a:solidFill>
                            <a:schemeClr val="tx1"/>
                          </a:solidFill>
                          <a:latin typeface="Montserrat"/>
                          <a:ea typeface="Montserrat"/>
                          <a:cs typeface="Montserrat"/>
                          <a:sym typeface="Montserrat"/>
                        </a:rPr>
                        <a:t>Lê Xuân Trường</a:t>
                      </a:r>
                      <a:endParaRPr sz="1300" b="1" dirty="0">
                        <a:solidFill>
                          <a:schemeClr val="tx1"/>
                        </a:solidFill>
                        <a:latin typeface="Montserrat"/>
                        <a:ea typeface="Montserrat"/>
                        <a:cs typeface="Montserrat"/>
                        <a:sym typeface="Montserrat"/>
                      </a:endParaRPr>
                    </a:p>
                  </a:txBody>
                  <a:tcPr marL="91425" marR="91425" marT="0" marB="0" anchor="ctr">
                    <a:lnL w="9525" cap="flat" cmpd="sng">
                      <a:solidFill>
                        <a:srgbClr val="FFFF00"/>
                      </a:solidFill>
                      <a:prstDash val="solid"/>
                      <a:round/>
                      <a:headEnd type="none" w="sm" len="sm"/>
                      <a:tailEnd type="none" w="sm" len="sm"/>
                    </a:lnL>
                    <a:lnR w="9525" cap="flat" cmpd="sng">
                      <a:solidFill>
                        <a:srgbClr val="FFFF00"/>
                      </a:solidFill>
                      <a:prstDash val="solid"/>
                      <a:round/>
                      <a:headEnd type="none" w="sm" len="sm"/>
                      <a:tailEnd type="none" w="sm" len="sm"/>
                    </a:lnR>
                    <a:lnT w="9525" cap="flat" cmpd="sng">
                      <a:solidFill>
                        <a:srgbClr val="FFFF00"/>
                      </a:solidFill>
                      <a:prstDash val="solid"/>
                      <a:round/>
                      <a:headEnd type="none" w="sm" len="sm"/>
                      <a:tailEnd type="none" w="sm" len="sm"/>
                    </a:lnT>
                    <a:lnB w="9525" cap="flat" cmpd="sng">
                      <a:solidFill>
                        <a:srgbClr val="FFFF00"/>
                      </a:solidFill>
                      <a:prstDash val="solid"/>
                      <a:round/>
                      <a:headEnd type="none" w="sm" len="sm"/>
                      <a:tailEnd type="none" w="sm" len="sm"/>
                    </a:lnB>
                  </a:tcPr>
                </a:tc>
                <a:tc>
                  <a:txBody>
                    <a:bodyPr/>
                    <a:lstStyle/>
                    <a:p>
                      <a:pPr marL="0" lvl="0" indent="0" algn="l" rtl="0">
                        <a:spcBef>
                          <a:spcPts val="0"/>
                        </a:spcBef>
                        <a:spcAft>
                          <a:spcPts val="1600"/>
                        </a:spcAft>
                        <a:buNone/>
                      </a:pPr>
                      <a:r>
                        <a:rPr lang="en" sz="1300" dirty="0">
                          <a:solidFill>
                            <a:schemeClr val="tx1"/>
                          </a:solidFill>
                          <a:latin typeface="Montserrat"/>
                          <a:ea typeface="Montserrat"/>
                          <a:cs typeface="Montserrat"/>
                          <a:sym typeface="Montserrat"/>
                        </a:rPr>
                        <a:t>Đánh giá hiệu suất</a:t>
                      </a:r>
                      <a:endParaRPr sz="1300" dirty="0">
                        <a:solidFill>
                          <a:schemeClr val="tx1"/>
                        </a:solidFill>
                        <a:latin typeface="Montserrat"/>
                        <a:ea typeface="Montserrat"/>
                        <a:cs typeface="Montserrat"/>
                        <a:sym typeface="Montserrat"/>
                      </a:endParaRPr>
                    </a:p>
                  </a:txBody>
                  <a:tcPr marL="91425" marR="91425" marT="0" marB="0" anchor="ctr">
                    <a:lnL w="9525" cap="flat" cmpd="sng">
                      <a:solidFill>
                        <a:srgbClr val="FFFF00"/>
                      </a:solidFill>
                      <a:prstDash val="solid"/>
                      <a:round/>
                      <a:headEnd type="none" w="sm" len="sm"/>
                      <a:tailEnd type="none" w="sm" len="sm"/>
                    </a:lnL>
                    <a:lnR w="9525" cap="flat" cmpd="sng">
                      <a:solidFill>
                        <a:srgbClr val="FFFF00"/>
                      </a:solidFill>
                      <a:prstDash val="solid"/>
                      <a:round/>
                      <a:headEnd type="none" w="sm" len="sm"/>
                      <a:tailEnd type="none" w="sm" len="sm"/>
                    </a:lnR>
                    <a:lnT w="9525" cap="flat" cmpd="sng">
                      <a:solidFill>
                        <a:srgbClr val="FFFF00"/>
                      </a:solidFill>
                      <a:prstDash val="solid"/>
                      <a:round/>
                      <a:headEnd type="none" w="sm" len="sm"/>
                      <a:tailEnd type="none" w="sm" len="sm"/>
                    </a:lnT>
                    <a:lnB w="9525" cap="flat" cmpd="sng">
                      <a:solidFill>
                        <a:srgbClr val="FFFF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144" name="Google Shape;1144;p35"/>
          <p:cNvSpPr txBox="1"/>
          <p:nvPr/>
        </p:nvSpPr>
        <p:spPr>
          <a:xfrm>
            <a:off x="720000" y="1211800"/>
            <a:ext cx="7704000" cy="369900"/>
          </a:xfrm>
          <a:prstGeom prst="rect">
            <a:avLst/>
          </a:prstGeom>
          <a:noFill/>
          <a:ln>
            <a:noFill/>
          </a:ln>
        </p:spPr>
        <p:txBody>
          <a:bodyPr spcFirstLastPara="1" wrap="square" lIns="91425" tIns="91425" rIns="0" bIns="91425" anchor="ctr" anchorCtr="0">
            <a:noAutofit/>
          </a:bodyPr>
          <a:lstStyle/>
          <a:p>
            <a:pPr marL="0" lvl="0" indent="0" algn="ctr" rtl="0">
              <a:spcBef>
                <a:spcPts val="0"/>
              </a:spcBef>
              <a:spcAft>
                <a:spcPts val="0"/>
              </a:spcAft>
              <a:buNone/>
            </a:pPr>
            <a:r>
              <a:rPr lang="en" sz="1000">
                <a:solidFill>
                  <a:schemeClr val="lt1"/>
                </a:solidFill>
                <a:latin typeface="Montserrat"/>
                <a:ea typeface="Montserrat"/>
                <a:cs typeface="Montserrat"/>
                <a:sym typeface="Montserrat"/>
              </a:rPr>
              <a:t>Bài toán BLOXORZ</a:t>
            </a:r>
            <a:endParaRPr sz="1000">
              <a:solidFill>
                <a:schemeClr val="lt1"/>
              </a:solidFill>
              <a:latin typeface="Montserrat"/>
              <a:ea typeface="Montserrat"/>
              <a:cs typeface="Montserrat"/>
              <a:sym typeface="Montserrat"/>
            </a:endParaRPr>
          </a:p>
        </p:txBody>
      </p:sp>
      <p:sp>
        <p:nvSpPr>
          <p:cNvPr id="1145" name="Google Shape;1145;p35"/>
          <p:cNvSpPr/>
          <p:nvPr/>
        </p:nvSpPr>
        <p:spPr>
          <a:xfrm flipH="1">
            <a:off x="7655110" y="535000"/>
            <a:ext cx="676225" cy="676800"/>
          </a:xfrm>
          <a:custGeom>
            <a:avLst/>
            <a:gdLst/>
            <a:ahLst/>
            <a:cxnLst/>
            <a:rect l="l" t="t" r="r" b="b"/>
            <a:pathLst>
              <a:path w="27049" h="27072" extrusionOk="0">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1146" name="Google Shape;1146;p35"/>
          <p:cNvSpPr/>
          <p:nvPr/>
        </p:nvSpPr>
        <p:spPr>
          <a:xfrm flipH="1">
            <a:off x="7968960" y="849425"/>
            <a:ext cx="459950" cy="459375"/>
          </a:xfrm>
          <a:custGeom>
            <a:avLst/>
            <a:gdLst/>
            <a:ahLst/>
            <a:cxnLst/>
            <a:rect l="l" t="t" r="r" b="b"/>
            <a:pathLst>
              <a:path w="18398" h="18375" fill="none" extrusionOk="0">
                <a:moveTo>
                  <a:pt x="18398" y="9199"/>
                </a:moveTo>
                <a:cubicBezTo>
                  <a:pt x="18398" y="14266"/>
                  <a:pt x="14289" y="18375"/>
                  <a:pt x="9199" y="18375"/>
                </a:cubicBezTo>
                <a:cubicBezTo>
                  <a:pt x="4132" y="18375"/>
                  <a:pt x="1" y="14266"/>
                  <a:pt x="1" y="9199"/>
                </a:cubicBezTo>
                <a:cubicBezTo>
                  <a:pt x="1" y="4109"/>
                  <a:pt x="4132" y="0"/>
                  <a:pt x="9199" y="0"/>
                </a:cubicBezTo>
                <a:cubicBezTo>
                  <a:pt x="14289" y="0"/>
                  <a:pt x="18398" y="4109"/>
                  <a:pt x="18398" y="9199"/>
                </a:cubicBezTo>
                <a:close/>
              </a:path>
            </a:pathLst>
          </a:custGeom>
          <a:solidFill>
            <a:schemeClr val="lt1"/>
          </a:solid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1147" name="Google Shape;1147;p3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Montserrat"/>
                <a:ea typeface="Montserrat"/>
                <a:cs typeface="Montserrat"/>
                <a:sym typeface="Montserrat"/>
              </a:rPr>
              <a:t>Thành viên và khối lượng công việc</a:t>
            </a:r>
            <a:endParaRPr sz="3000">
              <a:solidFill>
                <a:schemeClr val="lt1"/>
              </a:solidFill>
              <a:latin typeface="Montserrat"/>
              <a:ea typeface="Montserrat"/>
              <a:cs typeface="Montserrat"/>
              <a:sym typeface="Montserrat"/>
            </a:endParaRPr>
          </a:p>
        </p:txBody>
      </p:sp>
      <p:sp>
        <p:nvSpPr>
          <p:cNvPr id="1148" name="Google Shape;1148;p35"/>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542;p56">
            <a:extLst>
              <a:ext uri="{FF2B5EF4-FFF2-40B4-BE49-F238E27FC236}">
                <a16:creationId xmlns:a16="http://schemas.microsoft.com/office/drawing/2014/main" id="{00401FC8-A814-0B13-1C91-4348D24A495D}"/>
              </a:ext>
            </a:extLst>
          </p:cNvPr>
          <p:cNvSpPr/>
          <p:nvPr/>
        </p:nvSpPr>
        <p:spPr>
          <a:xfrm>
            <a:off x="3643388" y="1210248"/>
            <a:ext cx="3717477" cy="1766666"/>
          </a:xfrm>
          <a:prstGeom prst="roundRect">
            <a:avLst>
              <a:gd name="adj" fmla="val 16667"/>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42;p56">
            <a:extLst>
              <a:ext uri="{FF2B5EF4-FFF2-40B4-BE49-F238E27FC236}">
                <a16:creationId xmlns:a16="http://schemas.microsoft.com/office/drawing/2014/main" id="{E69CB4F7-CA7D-86BE-6473-CDF9EBF734A0}"/>
              </a:ext>
            </a:extLst>
          </p:cNvPr>
          <p:cNvSpPr/>
          <p:nvPr/>
        </p:nvSpPr>
        <p:spPr>
          <a:xfrm>
            <a:off x="1163929" y="3175352"/>
            <a:ext cx="2607000" cy="1255973"/>
          </a:xfrm>
          <a:prstGeom prst="roundRect">
            <a:avLst>
              <a:gd name="adj" fmla="val 16667"/>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sp>
        <p:nvSpPr>
          <p:cNvPr id="14" name="Google Shape;1542;p56">
            <a:extLst>
              <a:ext uri="{FF2B5EF4-FFF2-40B4-BE49-F238E27FC236}">
                <a16:creationId xmlns:a16="http://schemas.microsoft.com/office/drawing/2014/main" id="{ECD3322D-6B9A-84A0-CB23-CB8C375AD7F9}"/>
              </a:ext>
            </a:extLst>
          </p:cNvPr>
          <p:cNvSpPr/>
          <p:nvPr/>
        </p:nvSpPr>
        <p:spPr>
          <a:xfrm>
            <a:off x="6233598" y="3163503"/>
            <a:ext cx="2432420" cy="1328787"/>
          </a:xfrm>
          <a:prstGeom prst="roundRect">
            <a:avLst>
              <a:gd name="adj" fmla="val 16667"/>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542;p56">
            <a:extLst>
              <a:ext uri="{FF2B5EF4-FFF2-40B4-BE49-F238E27FC236}">
                <a16:creationId xmlns:a16="http://schemas.microsoft.com/office/drawing/2014/main" id="{784E1D0D-8898-6128-D460-539EBFA0464D}"/>
              </a:ext>
            </a:extLst>
          </p:cNvPr>
          <p:cNvSpPr/>
          <p:nvPr/>
        </p:nvSpPr>
        <p:spPr>
          <a:xfrm>
            <a:off x="393765" y="1662868"/>
            <a:ext cx="2226892" cy="1336641"/>
          </a:xfrm>
          <a:prstGeom prst="roundRect">
            <a:avLst>
              <a:gd name="adj" fmla="val 16667"/>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sp>
        <p:nvSpPr>
          <p:cNvPr id="6" name="Title 5">
            <a:extLst>
              <a:ext uri="{FF2B5EF4-FFF2-40B4-BE49-F238E27FC236}">
                <a16:creationId xmlns:a16="http://schemas.microsoft.com/office/drawing/2014/main" id="{C9971D06-C502-9514-26B1-8AF9BCDB04B9}"/>
              </a:ext>
            </a:extLst>
          </p:cNvPr>
          <p:cNvSpPr>
            <a:spLocks noGrp="1"/>
          </p:cNvSpPr>
          <p:nvPr>
            <p:ph type="title"/>
          </p:nvPr>
        </p:nvSpPr>
        <p:spPr/>
        <p:txBody>
          <a:bodyPr/>
          <a:lstStyle/>
          <a:p>
            <a:r>
              <a:rPr lang="vi-VN" dirty="0"/>
              <a:t>A* Search</a:t>
            </a:r>
            <a:endParaRPr lang="en-US" dirty="0"/>
          </a:p>
        </p:txBody>
      </p:sp>
      <p:sp>
        <p:nvSpPr>
          <p:cNvPr id="7" name="Slide Number Placeholder 6">
            <a:extLst>
              <a:ext uri="{FF2B5EF4-FFF2-40B4-BE49-F238E27FC236}">
                <a16:creationId xmlns:a16="http://schemas.microsoft.com/office/drawing/2014/main" id="{50B48F70-9892-996B-B1B1-E02AA823D7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8" name="TextBox 7">
            <a:extLst>
              <a:ext uri="{FF2B5EF4-FFF2-40B4-BE49-F238E27FC236}">
                <a16:creationId xmlns:a16="http://schemas.microsoft.com/office/drawing/2014/main" id="{79FC7D0E-7285-2CDF-476F-916965836BD9}"/>
              </a:ext>
            </a:extLst>
          </p:cNvPr>
          <p:cNvSpPr txBox="1"/>
          <p:nvPr/>
        </p:nvSpPr>
        <p:spPr>
          <a:xfrm>
            <a:off x="356695" y="1782708"/>
            <a:ext cx="2226892" cy="923330"/>
          </a:xfrm>
          <a:prstGeom prst="rect">
            <a:avLst/>
          </a:prstGeom>
          <a:noFill/>
        </p:spPr>
        <p:txBody>
          <a:bodyPr wrap="none" rtlCol="0">
            <a:spAutoFit/>
          </a:bodyPr>
          <a:lstStyle/>
          <a:p>
            <a:pPr algn="ctr"/>
            <a:r>
              <a:rPr lang="vi-VN" b="1" dirty="0">
                <a:solidFill>
                  <a:schemeClr val="accent6"/>
                </a:solidFill>
              </a:rPr>
              <a:t>Init </a:t>
            </a:r>
          </a:p>
          <a:p>
            <a:pPr marL="285750" indent="-285750" algn="ctr">
              <a:buFontTx/>
              <a:buChar char="-"/>
            </a:pPr>
            <a:r>
              <a:rPr lang="vi-VN" dirty="0">
                <a:solidFill>
                  <a:schemeClr val="bg1"/>
                </a:solidFill>
              </a:rPr>
              <a:t>Khởi tạo openlist</a:t>
            </a:r>
          </a:p>
          <a:p>
            <a:pPr marL="285750" indent="-285750" algn="ctr">
              <a:buFontTx/>
              <a:buChar char="-"/>
            </a:pPr>
            <a:r>
              <a:rPr lang="vi-VN" dirty="0">
                <a:solidFill>
                  <a:schemeClr val="bg1"/>
                </a:solidFill>
              </a:rPr>
              <a:t>Khởi tạo closelist</a:t>
            </a:r>
            <a:endParaRPr lang="en-US" dirty="0">
              <a:solidFill>
                <a:schemeClr val="bg1"/>
              </a:solidFill>
            </a:endParaRPr>
          </a:p>
        </p:txBody>
      </p:sp>
      <p:sp>
        <p:nvSpPr>
          <p:cNvPr id="9" name="TextBox 8">
            <a:extLst>
              <a:ext uri="{FF2B5EF4-FFF2-40B4-BE49-F238E27FC236}">
                <a16:creationId xmlns:a16="http://schemas.microsoft.com/office/drawing/2014/main" id="{78E3E2A7-1B2C-C7CC-4474-238D3A7D86AB}"/>
              </a:ext>
            </a:extLst>
          </p:cNvPr>
          <p:cNvSpPr txBox="1"/>
          <p:nvPr/>
        </p:nvSpPr>
        <p:spPr>
          <a:xfrm>
            <a:off x="1106113" y="3203175"/>
            <a:ext cx="2574268" cy="1200329"/>
          </a:xfrm>
          <a:prstGeom prst="rect">
            <a:avLst/>
          </a:prstGeom>
          <a:noFill/>
        </p:spPr>
        <p:txBody>
          <a:bodyPr wrap="square" rtlCol="0">
            <a:spAutoFit/>
          </a:bodyPr>
          <a:lstStyle/>
          <a:p>
            <a:pPr algn="ctr"/>
            <a:r>
              <a:rPr lang="vi-VN" b="1" dirty="0">
                <a:solidFill>
                  <a:schemeClr val="accent6"/>
                </a:solidFill>
              </a:rPr>
              <a:t>Get best child</a:t>
            </a:r>
          </a:p>
          <a:p>
            <a:pPr marL="285750" indent="-285750">
              <a:buFontTx/>
              <a:buChar char="-"/>
            </a:pPr>
            <a:r>
              <a:rPr lang="vi-VN" dirty="0">
                <a:solidFill>
                  <a:schemeClr val="bg1"/>
                </a:solidFill>
              </a:rPr>
              <a:t>Chọn con tốt nhất từ</a:t>
            </a:r>
            <a:br>
              <a:rPr lang="vi-VN" dirty="0">
                <a:solidFill>
                  <a:schemeClr val="bg1"/>
                </a:solidFill>
              </a:rPr>
            </a:br>
            <a:r>
              <a:rPr lang="vi-VN" dirty="0">
                <a:solidFill>
                  <a:schemeClr val="bg1"/>
                </a:solidFill>
              </a:rPr>
              <a:t> hàng đợi ưu tiên</a:t>
            </a:r>
          </a:p>
          <a:p>
            <a:pPr marL="285750" indent="-285750">
              <a:buFontTx/>
              <a:buChar char="-"/>
            </a:pPr>
            <a:r>
              <a:rPr lang="vi-VN" dirty="0">
                <a:solidFill>
                  <a:schemeClr val="bg1"/>
                </a:solidFill>
              </a:rPr>
              <a:t>Cập nhật closelist</a:t>
            </a:r>
            <a:endParaRPr lang="en-US" dirty="0">
              <a:solidFill>
                <a:schemeClr val="bg1"/>
              </a:solidFill>
            </a:endParaRPr>
          </a:p>
        </p:txBody>
      </p:sp>
      <p:sp>
        <p:nvSpPr>
          <p:cNvPr id="10" name="TextBox 9">
            <a:extLst>
              <a:ext uri="{FF2B5EF4-FFF2-40B4-BE49-F238E27FC236}">
                <a16:creationId xmlns:a16="http://schemas.microsoft.com/office/drawing/2014/main" id="{B3CC523A-44FA-8B8C-15A6-3A30337CCE47}"/>
              </a:ext>
            </a:extLst>
          </p:cNvPr>
          <p:cNvSpPr txBox="1"/>
          <p:nvPr/>
        </p:nvSpPr>
        <p:spPr>
          <a:xfrm>
            <a:off x="3576126" y="1185226"/>
            <a:ext cx="3852000" cy="1773496"/>
          </a:xfrm>
          <a:prstGeom prst="rect">
            <a:avLst/>
          </a:prstGeom>
          <a:noFill/>
        </p:spPr>
        <p:txBody>
          <a:bodyPr wrap="square" rtlCol="0">
            <a:spAutoFit/>
          </a:bodyPr>
          <a:lstStyle/>
          <a:p>
            <a:pPr algn="ctr"/>
            <a:r>
              <a:rPr lang="vi-VN" b="1" dirty="0">
                <a:solidFill>
                  <a:schemeClr val="accent6"/>
                </a:solidFill>
              </a:rPr>
              <a:t>Check all child </a:t>
            </a:r>
          </a:p>
          <a:p>
            <a:pPr marL="285750" indent="-285750">
              <a:buFontTx/>
              <a:buChar char="-"/>
            </a:pPr>
            <a:r>
              <a:rPr lang="vi-VN" dirty="0">
                <a:solidFill>
                  <a:schemeClr val="bg1"/>
                </a:solidFill>
              </a:rPr>
              <a:t>Sinh ra toàn bộ con từ node</a:t>
            </a:r>
          </a:p>
          <a:p>
            <a:pPr marL="285750" indent="-285750">
              <a:buFontTx/>
              <a:buChar char="-"/>
            </a:pPr>
            <a:r>
              <a:rPr lang="vi-VN" dirty="0">
                <a:solidFill>
                  <a:schemeClr val="bg1"/>
                </a:solidFill>
              </a:rPr>
              <a:t>Kiểm tra node con có là mục tiêu </a:t>
            </a:r>
          </a:p>
          <a:p>
            <a:pPr marL="285750" indent="-285750">
              <a:buFontTx/>
              <a:buChar char="-"/>
            </a:pPr>
            <a:r>
              <a:rPr lang="vi-VN" dirty="0">
                <a:solidFill>
                  <a:schemeClr val="bg1"/>
                </a:solidFill>
              </a:rPr>
              <a:t>Tính f(x) cho toàn bộ con</a:t>
            </a:r>
          </a:p>
          <a:p>
            <a:pPr marL="285750" indent="-285750">
              <a:buFontTx/>
              <a:buChar char="-"/>
            </a:pPr>
            <a:r>
              <a:rPr lang="vi-VN" dirty="0">
                <a:solidFill>
                  <a:schemeClr val="bg1"/>
                </a:solidFill>
              </a:rPr>
              <a:t>Kiểm tra đã đi qua chưa và add </a:t>
            </a:r>
            <a:br>
              <a:rPr lang="vi-VN" dirty="0">
                <a:solidFill>
                  <a:schemeClr val="bg1"/>
                </a:solidFill>
              </a:rPr>
            </a:br>
            <a:r>
              <a:rPr lang="vi-VN" dirty="0">
                <a:solidFill>
                  <a:schemeClr val="bg1"/>
                </a:solidFill>
              </a:rPr>
              <a:t>vào openlist</a:t>
            </a:r>
            <a:endParaRPr lang="en-US" dirty="0">
              <a:solidFill>
                <a:schemeClr val="bg1"/>
              </a:solidFill>
            </a:endParaRPr>
          </a:p>
        </p:txBody>
      </p:sp>
      <p:sp>
        <p:nvSpPr>
          <p:cNvPr id="11" name="TextBox 10">
            <a:extLst>
              <a:ext uri="{FF2B5EF4-FFF2-40B4-BE49-F238E27FC236}">
                <a16:creationId xmlns:a16="http://schemas.microsoft.com/office/drawing/2014/main" id="{CAAF82C3-A5E0-0ADD-8EFB-8B0867145BE7}"/>
              </a:ext>
            </a:extLst>
          </p:cNvPr>
          <p:cNvSpPr txBox="1"/>
          <p:nvPr/>
        </p:nvSpPr>
        <p:spPr>
          <a:xfrm>
            <a:off x="6324146" y="3223125"/>
            <a:ext cx="2341872" cy="1200329"/>
          </a:xfrm>
          <a:prstGeom prst="rect">
            <a:avLst/>
          </a:prstGeom>
          <a:noFill/>
        </p:spPr>
        <p:txBody>
          <a:bodyPr wrap="square" rtlCol="0">
            <a:spAutoFit/>
          </a:bodyPr>
          <a:lstStyle/>
          <a:p>
            <a:pPr algn="ctr"/>
            <a:r>
              <a:rPr lang="vi-VN" b="1" dirty="0">
                <a:solidFill>
                  <a:schemeClr val="accent6"/>
                </a:solidFill>
              </a:rPr>
              <a:t>Return Goal</a:t>
            </a:r>
          </a:p>
          <a:p>
            <a:pPr marL="285750" indent="-285750">
              <a:buFontTx/>
              <a:buChar char="-"/>
            </a:pPr>
            <a:r>
              <a:rPr lang="vi-VN" dirty="0">
                <a:solidFill>
                  <a:schemeClr val="bg1"/>
                </a:solidFill>
              </a:rPr>
              <a:t>Trả về kết quả</a:t>
            </a:r>
          </a:p>
          <a:p>
            <a:r>
              <a:rPr lang="vi-VN" dirty="0">
                <a:solidFill>
                  <a:schemeClr val="bg1"/>
                </a:solidFill>
              </a:rPr>
              <a:t>các dạng chuỗi các</a:t>
            </a:r>
            <a:br>
              <a:rPr lang="vi-VN" dirty="0">
                <a:solidFill>
                  <a:schemeClr val="bg1"/>
                </a:solidFill>
              </a:rPr>
            </a:br>
            <a:r>
              <a:rPr lang="vi-VN" dirty="0">
                <a:solidFill>
                  <a:schemeClr val="bg1"/>
                </a:solidFill>
              </a:rPr>
              <a:t>bước đi</a:t>
            </a:r>
            <a:endParaRPr lang="en-US" dirty="0">
              <a:solidFill>
                <a:schemeClr val="bg1"/>
              </a:solidFill>
            </a:endParaRPr>
          </a:p>
        </p:txBody>
      </p:sp>
      <p:cxnSp>
        <p:nvCxnSpPr>
          <p:cNvPr id="17" name="Straight Arrow Connector 16">
            <a:extLst>
              <a:ext uri="{FF2B5EF4-FFF2-40B4-BE49-F238E27FC236}">
                <a16:creationId xmlns:a16="http://schemas.microsoft.com/office/drawing/2014/main" id="{01D7C46E-BD49-5944-C573-00F4D4FA8FF6}"/>
              </a:ext>
            </a:extLst>
          </p:cNvPr>
          <p:cNvCxnSpPr>
            <a:cxnSpLocks/>
          </p:cNvCxnSpPr>
          <p:nvPr/>
        </p:nvCxnSpPr>
        <p:spPr>
          <a:xfrm flipV="1">
            <a:off x="457200" y="3042447"/>
            <a:ext cx="8099584" cy="2117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9" name="Oval 18">
            <a:extLst>
              <a:ext uri="{FF2B5EF4-FFF2-40B4-BE49-F238E27FC236}">
                <a16:creationId xmlns:a16="http://schemas.microsoft.com/office/drawing/2014/main" id="{A7548B88-9D21-DAED-F5D2-5C2030C4A994}"/>
              </a:ext>
            </a:extLst>
          </p:cNvPr>
          <p:cNvSpPr/>
          <p:nvPr/>
        </p:nvSpPr>
        <p:spPr>
          <a:xfrm>
            <a:off x="1335588" y="2966897"/>
            <a:ext cx="173182" cy="1745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8BBB8F2-1B09-BFB7-0729-C662642B55BE}"/>
              </a:ext>
            </a:extLst>
          </p:cNvPr>
          <p:cNvSpPr/>
          <p:nvPr/>
        </p:nvSpPr>
        <p:spPr>
          <a:xfrm>
            <a:off x="2306656" y="2976914"/>
            <a:ext cx="173182" cy="1745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70D35C2-4C86-E8AB-2143-0B685D648C58}"/>
              </a:ext>
            </a:extLst>
          </p:cNvPr>
          <p:cNvSpPr/>
          <p:nvPr/>
        </p:nvSpPr>
        <p:spPr>
          <a:xfrm>
            <a:off x="5431720" y="2933700"/>
            <a:ext cx="173182" cy="1745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634EEFA-95EF-B454-F650-DDB944283CF5}"/>
              </a:ext>
            </a:extLst>
          </p:cNvPr>
          <p:cNvSpPr/>
          <p:nvPr/>
        </p:nvSpPr>
        <p:spPr>
          <a:xfrm>
            <a:off x="7341535" y="2949258"/>
            <a:ext cx="173182" cy="1745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8289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37"/>
        <p:cNvGrpSpPr/>
        <p:nvPr/>
      </p:nvGrpSpPr>
      <p:grpSpPr>
        <a:xfrm>
          <a:off x="0" y="0"/>
          <a:ext cx="0" cy="0"/>
          <a:chOff x="0" y="0"/>
          <a:chExt cx="0" cy="0"/>
        </a:xfrm>
      </p:grpSpPr>
      <p:sp>
        <p:nvSpPr>
          <p:cNvPr id="1838" name="Google Shape;1838;p80"/>
          <p:cNvSpPr txBox="1">
            <a:spLocks noGrp="1"/>
          </p:cNvSpPr>
          <p:nvPr>
            <p:ph type="title"/>
          </p:nvPr>
        </p:nvSpPr>
        <p:spPr>
          <a:xfrm>
            <a:off x="2677077" y="2038399"/>
            <a:ext cx="2818708" cy="6768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accent5"/>
                </a:solidFill>
                <a:latin typeface="Montserrat"/>
                <a:ea typeface="Montserrat"/>
                <a:cs typeface="Montserrat"/>
                <a:sym typeface="Montserrat"/>
              </a:rPr>
              <a:t>4. Demo </a:t>
            </a:r>
            <a:endParaRPr sz="3200" b="1" dirty="0">
              <a:solidFill>
                <a:schemeClr val="accent5"/>
              </a:solidFill>
              <a:latin typeface="Montserrat"/>
              <a:ea typeface="Montserrat"/>
              <a:cs typeface="Montserrat"/>
              <a:sym typeface="Montserrat"/>
            </a:endParaRPr>
          </a:p>
        </p:txBody>
      </p:sp>
      <p:sp>
        <p:nvSpPr>
          <p:cNvPr id="1876" name="Google Shape;1876;p80"/>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1839" name="Google Shape;1839;p80"/>
          <p:cNvSpPr/>
          <p:nvPr/>
        </p:nvSpPr>
        <p:spPr>
          <a:xfrm flipH="1">
            <a:off x="8024775" y="3426700"/>
            <a:ext cx="1989250" cy="2421775"/>
          </a:xfrm>
          <a:custGeom>
            <a:avLst/>
            <a:gdLst/>
            <a:ahLst/>
            <a:cxnLst/>
            <a:rect l="l" t="t" r="r" b="b"/>
            <a:pathLst>
              <a:path w="79570" h="96871" fill="none" extrusionOk="0">
                <a:moveTo>
                  <a:pt x="1" y="0"/>
                </a:moveTo>
                <a:lnTo>
                  <a:pt x="69435" y="0"/>
                </a:lnTo>
                <a:cubicBezTo>
                  <a:pt x="75050" y="0"/>
                  <a:pt x="79570" y="4542"/>
                  <a:pt x="79570" y="10135"/>
                </a:cubicBezTo>
                <a:lnTo>
                  <a:pt x="79570" y="9687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40" name="Google Shape;1840;p80"/>
          <p:cNvCxnSpPr/>
          <p:nvPr/>
        </p:nvCxnSpPr>
        <p:spPr>
          <a:xfrm>
            <a:off x="7521575" y="4675675"/>
            <a:ext cx="514500" cy="0"/>
          </a:xfrm>
          <a:prstGeom prst="straightConnector1">
            <a:avLst/>
          </a:prstGeom>
          <a:noFill/>
          <a:ln w="9525" cap="flat" cmpd="sng">
            <a:solidFill>
              <a:schemeClr val="lt1"/>
            </a:solidFill>
            <a:prstDash val="solid"/>
            <a:round/>
            <a:headEnd type="none" w="med" len="med"/>
            <a:tailEnd type="none" w="med" len="med"/>
          </a:ln>
        </p:spPr>
      </p:cxnSp>
      <p:sp>
        <p:nvSpPr>
          <p:cNvPr id="1841" name="Google Shape;1841;p80"/>
          <p:cNvSpPr/>
          <p:nvPr/>
        </p:nvSpPr>
        <p:spPr>
          <a:xfrm flipH="1">
            <a:off x="7507315" y="3426657"/>
            <a:ext cx="1989250" cy="2421775"/>
          </a:xfrm>
          <a:custGeom>
            <a:avLst/>
            <a:gdLst/>
            <a:ahLst/>
            <a:cxnLst/>
            <a:rect l="l" t="t" r="r" b="b"/>
            <a:pathLst>
              <a:path w="79570" h="96871" fill="none" extrusionOk="0">
                <a:moveTo>
                  <a:pt x="1" y="0"/>
                </a:moveTo>
                <a:lnTo>
                  <a:pt x="69435" y="0"/>
                </a:lnTo>
                <a:cubicBezTo>
                  <a:pt x="75050" y="0"/>
                  <a:pt x="79570" y="4542"/>
                  <a:pt x="79570" y="10135"/>
                </a:cubicBezTo>
                <a:lnTo>
                  <a:pt x="79570" y="9687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80"/>
          <p:cNvSpPr/>
          <p:nvPr/>
        </p:nvSpPr>
        <p:spPr>
          <a:xfrm flipH="1">
            <a:off x="328210" y="3776725"/>
            <a:ext cx="676225" cy="676800"/>
          </a:xfrm>
          <a:custGeom>
            <a:avLst/>
            <a:gdLst/>
            <a:ahLst/>
            <a:cxnLst/>
            <a:rect l="l" t="t" r="r" b="b"/>
            <a:pathLst>
              <a:path w="27049" h="27072" extrusionOk="0">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80"/>
          <p:cNvSpPr/>
          <p:nvPr/>
        </p:nvSpPr>
        <p:spPr>
          <a:xfrm flipH="1">
            <a:off x="642060" y="4091150"/>
            <a:ext cx="459950" cy="459375"/>
          </a:xfrm>
          <a:custGeom>
            <a:avLst/>
            <a:gdLst/>
            <a:ahLst/>
            <a:cxnLst/>
            <a:rect l="l" t="t" r="r" b="b"/>
            <a:pathLst>
              <a:path w="18398" h="18375" fill="none" extrusionOk="0">
                <a:moveTo>
                  <a:pt x="18398" y="9199"/>
                </a:moveTo>
                <a:cubicBezTo>
                  <a:pt x="18398" y="14266"/>
                  <a:pt x="14289" y="18375"/>
                  <a:pt x="9199" y="18375"/>
                </a:cubicBezTo>
                <a:cubicBezTo>
                  <a:pt x="4132" y="18375"/>
                  <a:pt x="1" y="14266"/>
                  <a:pt x="1" y="9199"/>
                </a:cubicBezTo>
                <a:cubicBezTo>
                  <a:pt x="1" y="4109"/>
                  <a:pt x="4132" y="0"/>
                  <a:pt x="9199" y="0"/>
                </a:cubicBezTo>
                <a:cubicBezTo>
                  <a:pt x="14289" y="0"/>
                  <a:pt x="18398" y="4109"/>
                  <a:pt x="18398" y="9199"/>
                </a:cubicBezTo>
                <a:close/>
              </a:path>
            </a:pathLst>
          </a:custGeom>
          <a:solidFill>
            <a:schemeClr val="lt1"/>
          </a:solid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80"/>
          <p:cNvSpPr/>
          <p:nvPr/>
        </p:nvSpPr>
        <p:spPr>
          <a:xfrm>
            <a:off x="-176550" y="-9525"/>
            <a:ext cx="1451725" cy="1540725"/>
          </a:xfrm>
          <a:custGeom>
            <a:avLst/>
            <a:gdLst/>
            <a:ahLst/>
            <a:cxnLst/>
            <a:rect l="l" t="t" r="r" b="b"/>
            <a:pathLst>
              <a:path w="58069" h="61629" extrusionOk="0">
                <a:moveTo>
                  <a:pt x="1" y="1"/>
                </a:moveTo>
                <a:cubicBezTo>
                  <a:pt x="3835" y="503"/>
                  <a:pt x="6780" y="3767"/>
                  <a:pt x="6780" y="7716"/>
                </a:cubicBezTo>
                <a:lnTo>
                  <a:pt x="6780" y="61629"/>
                </a:lnTo>
                <a:cubicBezTo>
                  <a:pt x="12258" y="60624"/>
                  <a:pt x="17485" y="58913"/>
                  <a:pt x="22370" y="56584"/>
                </a:cubicBezTo>
                <a:cubicBezTo>
                  <a:pt x="21982" y="54462"/>
                  <a:pt x="21799" y="52293"/>
                  <a:pt x="21799" y="50079"/>
                </a:cubicBezTo>
                <a:cubicBezTo>
                  <a:pt x="21799" y="30564"/>
                  <a:pt x="37206" y="14632"/>
                  <a:pt x="56539" y="13833"/>
                </a:cubicBezTo>
                <a:cubicBezTo>
                  <a:pt x="57543" y="9382"/>
                  <a:pt x="58068" y="4771"/>
                  <a:pt x="580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80"/>
          <p:cNvSpPr/>
          <p:nvPr/>
        </p:nvSpPr>
        <p:spPr>
          <a:xfrm>
            <a:off x="382675" y="335700"/>
            <a:ext cx="1799225" cy="1813500"/>
          </a:xfrm>
          <a:custGeom>
            <a:avLst/>
            <a:gdLst/>
            <a:ahLst/>
            <a:cxnLst/>
            <a:rect l="l" t="t" r="r" b="b"/>
            <a:pathLst>
              <a:path w="71969" h="72540" extrusionOk="0">
                <a:moveTo>
                  <a:pt x="35699" y="1"/>
                </a:moveTo>
                <a:cubicBezTo>
                  <a:pt x="35174" y="1"/>
                  <a:pt x="34672" y="1"/>
                  <a:pt x="34170" y="24"/>
                </a:cubicBezTo>
                <a:cubicBezTo>
                  <a:pt x="29902" y="18946"/>
                  <a:pt x="17097" y="34604"/>
                  <a:pt x="1" y="42775"/>
                </a:cubicBezTo>
                <a:cubicBezTo>
                  <a:pt x="3059" y="59712"/>
                  <a:pt x="17873" y="72540"/>
                  <a:pt x="35699" y="72540"/>
                </a:cubicBezTo>
                <a:cubicBezTo>
                  <a:pt x="55740" y="72540"/>
                  <a:pt x="71969" y="56311"/>
                  <a:pt x="71969" y="36270"/>
                </a:cubicBezTo>
                <a:cubicBezTo>
                  <a:pt x="71969" y="16230"/>
                  <a:pt x="55740" y="1"/>
                  <a:pt x="356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80"/>
          <p:cNvSpPr/>
          <p:nvPr/>
        </p:nvSpPr>
        <p:spPr>
          <a:xfrm>
            <a:off x="368425" y="336275"/>
            <a:ext cx="868525" cy="1068825"/>
          </a:xfrm>
          <a:custGeom>
            <a:avLst/>
            <a:gdLst/>
            <a:ahLst/>
            <a:cxnLst/>
            <a:rect l="l" t="t" r="r" b="b"/>
            <a:pathLst>
              <a:path w="34741" h="42753" extrusionOk="0">
                <a:moveTo>
                  <a:pt x="34740" y="1"/>
                </a:moveTo>
                <a:lnTo>
                  <a:pt x="34740" y="1"/>
                </a:lnTo>
                <a:cubicBezTo>
                  <a:pt x="15407" y="800"/>
                  <a:pt x="0" y="16732"/>
                  <a:pt x="0" y="36247"/>
                </a:cubicBezTo>
                <a:cubicBezTo>
                  <a:pt x="0" y="38461"/>
                  <a:pt x="183" y="40630"/>
                  <a:pt x="571" y="42752"/>
                </a:cubicBezTo>
                <a:cubicBezTo>
                  <a:pt x="17667" y="34581"/>
                  <a:pt x="30472" y="18923"/>
                  <a:pt x="347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80"/>
          <p:cNvSpPr/>
          <p:nvPr/>
        </p:nvSpPr>
        <p:spPr>
          <a:xfrm>
            <a:off x="7818400" y="-9525"/>
            <a:ext cx="1325600" cy="2199800"/>
          </a:xfrm>
          <a:custGeom>
            <a:avLst/>
            <a:gdLst/>
            <a:ahLst/>
            <a:cxnLst/>
            <a:rect l="l" t="t" r="r" b="b"/>
            <a:pathLst>
              <a:path w="53024" h="87992" extrusionOk="0">
                <a:moveTo>
                  <a:pt x="0" y="0"/>
                </a:moveTo>
                <a:lnTo>
                  <a:pt x="0" y="61469"/>
                </a:lnTo>
                <a:cubicBezTo>
                  <a:pt x="0" y="76122"/>
                  <a:pt x="11869" y="87992"/>
                  <a:pt x="26523" y="87992"/>
                </a:cubicBezTo>
                <a:cubicBezTo>
                  <a:pt x="41154" y="87992"/>
                  <a:pt x="53023" y="76122"/>
                  <a:pt x="53023" y="61469"/>
                </a:cubicBezTo>
                <a:lnTo>
                  <a:pt x="530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80"/>
          <p:cNvSpPr/>
          <p:nvPr/>
        </p:nvSpPr>
        <p:spPr>
          <a:xfrm>
            <a:off x="7519950" y="259800"/>
            <a:ext cx="1325600" cy="2199825"/>
          </a:xfrm>
          <a:custGeom>
            <a:avLst/>
            <a:gdLst/>
            <a:ahLst/>
            <a:cxnLst/>
            <a:rect l="l" t="t" r="r" b="b"/>
            <a:pathLst>
              <a:path w="53024" h="87993" fill="none" extrusionOk="0">
                <a:moveTo>
                  <a:pt x="1" y="1"/>
                </a:moveTo>
                <a:lnTo>
                  <a:pt x="1" y="61492"/>
                </a:lnTo>
                <a:cubicBezTo>
                  <a:pt x="1" y="76123"/>
                  <a:pt x="11870" y="87992"/>
                  <a:pt x="26501" y="87992"/>
                </a:cubicBezTo>
                <a:lnTo>
                  <a:pt x="26501" y="87992"/>
                </a:lnTo>
                <a:cubicBezTo>
                  <a:pt x="41155" y="87992"/>
                  <a:pt x="53024" y="76123"/>
                  <a:pt x="53024" y="61492"/>
                </a:cubicBezTo>
                <a:lnTo>
                  <a:pt x="53024" y="1"/>
                </a:lnTo>
                <a:close/>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80"/>
          <p:cNvSpPr/>
          <p:nvPr/>
        </p:nvSpPr>
        <p:spPr>
          <a:xfrm>
            <a:off x="8182450" y="259825"/>
            <a:ext cx="25" cy="2199757"/>
          </a:xfrm>
          <a:custGeom>
            <a:avLst/>
            <a:gdLst/>
            <a:ahLst/>
            <a:cxnLst/>
            <a:rect l="l" t="t" r="r" b="b"/>
            <a:pathLst>
              <a:path w="1" h="91485" fill="none" extrusionOk="0">
                <a:moveTo>
                  <a:pt x="1" y="91484"/>
                </a:moveTo>
                <a:lnTo>
                  <a:pt x="1"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50" name="Google Shape;1850;p80"/>
          <p:cNvCxnSpPr/>
          <p:nvPr/>
        </p:nvCxnSpPr>
        <p:spPr>
          <a:xfrm>
            <a:off x="7521575" y="3708400"/>
            <a:ext cx="514500" cy="0"/>
          </a:xfrm>
          <a:prstGeom prst="straightConnector1">
            <a:avLst/>
          </a:prstGeom>
          <a:noFill/>
          <a:ln w="9525" cap="flat" cmpd="sng">
            <a:solidFill>
              <a:schemeClr val="lt1"/>
            </a:solidFill>
            <a:prstDash val="solid"/>
            <a:round/>
            <a:headEnd type="none" w="med" len="med"/>
            <a:tailEnd type="none" w="med" len="med"/>
          </a:ln>
        </p:spPr>
      </p:cxnSp>
      <p:cxnSp>
        <p:nvCxnSpPr>
          <p:cNvPr id="1851" name="Google Shape;1851;p80"/>
          <p:cNvCxnSpPr/>
          <p:nvPr/>
        </p:nvCxnSpPr>
        <p:spPr>
          <a:xfrm>
            <a:off x="7521575" y="3901855"/>
            <a:ext cx="514500" cy="0"/>
          </a:xfrm>
          <a:prstGeom prst="straightConnector1">
            <a:avLst/>
          </a:prstGeom>
          <a:noFill/>
          <a:ln w="9525" cap="flat" cmpd="sng">
            <a:solidFill>
              <a:schemeClr val="lt1"/>
            </a:solidFill>
            <a:prstDash val="solid"/>
            <a:round/>
            <a:headEnd type="none" w="med" len="med"/>
            <a:tailEnd type="none" w="med" len="med"/>
          </a:ln>
        </p:spPr>
      </p:cxnSp>
      <p:cxnSp>
        <p:nvCxnSpPr>
          <p:cNvPr id="1852" name="Google Shape;1852;p80"/>
          <p:cNvCxnSpPr/>
          <p:nvPr/>
        </p:nvCxnSpPr>
        <p:spPr>
          <a:xfrm>
            <a:off x="7521575" y="4095310"/>
            <a:ext cx="514500" cy="0"/>
          </a:xfrm>
          <a:prstGeom prst="straightConnector1">
            <a:avLst/>
          </a:prstGeom>
          <a:noFill/>
          <a:ln w="9525" cap="flat" cmpd="sng">
            <a:solidFill>
              <a:schemeClr val="lt1"/>
            </a:solidFill>
            <a:prstDash val="solid"/>
            <a:round/>
            <a:headEnd type="none" w="med" len="med"/>
            <a:tailEnd type="none" w="med" len="med"/>
          </a:ln>
        </p:spPr>
      </p:cxnSp>
      <p:cxnSp>
        <p:nvCxnSpPr>
          <p:cNvPr id="1853" name="Google Shape;1853;p80"/>
          <p:cNvCxnSpPr/>
          <p:nvPr/>
        </p:nvCxnSpPr>
        <p:spPr>
          <a:xfrm>
            <a:off x="7510275" y="4288765"/>
            <a:ext cx="514500" cy="0"/>
          </a:xfrm>
          <a:prstGeom prst="straightConnector1">
            <a:avLst/>
          </a:prstGeom>
          <a:noFill/>
          <a:ln w="9525" cap="flat" cmpd="sng">
            <a:solidFill>
              <a:schemeClr val="lt1"/>
            </a:solidFill>
            <a:prstDash val="solid"/>
            <a:round/>
            <a:headEnd type="none" w="med" len="med"/>
            <a:tailEnd type="none" w="med" len="med"/>
          </a:ln>
        </p:spPr>
      </p:cxnSp>
      <p:cxnSp>
        <p:nvCxnSpPr>
          <p:cNvPr id="1854" name="Google Shape;1854;p80"/>
          <p:cNvCxnSpPr/>
          <p:nvPr/>
        </p:nvCxnSpPr>
        <p:spPr>
          <a:xfrm>
            <a:off x="7521575" y="4482220"/>
            <a:ext cx="514500" cy="0"/>
          </a:xfrm>
          <a:prstGeom prst="straightConnector1">
            <a:avLst/>
          </a:prstGeom>
          <a:noFill/>
          <a:ln w="9525" cap="flat" cmpd="sng">
            <a:solidFill>
              <a:schemeClr val="lt1"/>
            </a:solidFill>
            <a:prstDash val="solid"/>
            <a:round/>
            <a:headEnd type="none" w="med" len="med"/>
            <a:tailEnd type="none" w="med" len="med"/>
          </a:ln>
        </p:spPr>
      </p:cxnSp>
      <p:sp>
        <p:nvSpPr>
          <p:cNvPr id="1877" name="Google Shape;1877;p80"/>
          <p:cNvSpPr txBox="1"/>
          <p:nvPr/>
        </p:nvSpPr>
        <p:spPr>
          <a:xfrm>
            <a:off x="2078314" y="2889357"/>
            <a:ext cx="4267068"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rgbClr val="2C43FF"/>
                </a:solidFill>
              </a:rPr>
              <a:t>https://github.com/vdungx/Bloxorz</a:t>
            </a:r>
            <a:endParaRPr dirty="0">
              <a:solidFill>
                <a:srgbClr val="2C43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1"/>
        <p:cNvGrpSpPr/>
        <p:nvPr/>
      </p:nvGrpSpPr>
      <p:grpSpPr>
        <a:xfrm>
          <a:off x="0" y="0"/>
          <a:ext cx="0" cy="0"/>
          <a:chOff x="0" y="0"/>
          <a:chExt cx="0" cy="0"/>
        </a:xfrm>
      </p:grpSpPr>
      <p:sp>
        <p:nvSpPr>
          <p:cNvPr id="1882" name="Google Shape;1882;p81"/>
          <p:cNvSpPr/>
          <p:nvPr/>
        </p:nvSpPr>
        <p:spPr>
          <a:xfrm flipH="1">
            <a:off x="8024775" y="3426700"/>
            <a:ext cx="1989250" cy="2421775"/>
          </a:xfrm>
          <a:custGeom>
            <a:avLst/>
            <a:gdLst/>
            <a:ahLst/>
            <a:cxnLst/>
            <a:rect l="l" t="t" r="r" b="b"/>
            <a:pathLst>
              <a:path w="79570" h="96871" fill="none" extrusionOk="0">
                <a:moveTo>
                  <a:pt x="1" y="0"/>
                </a:moveTo>
                <a:lnTo>
                  <a:pt x="69435" y="0"/>
                </a:lnTo>
                <a:cubicBezTo>
                  <a:pt x="75050" y="0"/>
                  <a:pt x="79570" y="4542"/>
                  <a:pt x="79570" y="10135"/>
                </a:cubicBezTo>
                <a:lnTo>
                  <a:pt x="79570" y="9687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83" name="Google Shape;1883;p81"/>
          <p:cNvCxnSpPr/>
          <p:nvPr/>
        </p:nvCxnSpPr>
        <p:spPr>
          <a:xfrm>
            <a:off x="7521575" y="4675675"/>
            <a:ext cx="514500" cy="0"/>
          </a:xfrm>
          <a:prstGeom prst="straightConnector1">
            <a:avLst/>
          </a:prstGeom>
          <a:noFill/>
          <a:ln w="9525" cap="flat" cmpd="sng">
            <a:solidFill>
              <a:schemeClr val="lt1"/>
            </a:solidFill>
            <a:prstDash val="solid"/>
            <a:round/>
            <a:headEnd type="none" w="med" len="med"/>
            <a:tailEnd type="none" w="med" len="med"/>
          </a:ln>
        </p:spPr>
      </p:cxnSp>
      <p:sp>
        <p:nvSpPr>
          <p:cNvPr id="1884" name="Google Shape;1884;p81"/>
          <p:cNvSpPr/>
          <p:nvPr/>
        </p:nvSpPr>
        <p:spPr>
          <a:xfrm flipH="1">
            <a:off x="7519950" y="3426700"/>
            <a:ext cx="1989250" cy="2421775"/>
          </a:xfrm>
          <a:custGeom>
            <a:avLst/>
            <a:gdLst/>
            <a:ahLst/>
            <a:cxnLst/>
            <a:rect l="l" t="t" r="r" b="b"/>
            <a:pathLst>
              <a:path w="79570" h="96871" fill="none" extrusionOk="0">
                <a:moveTo>
                  <a:pt x="1" y="0"/>
                </a:moveTo>
                <a:lnTo>
                  <a:pt x="69435" y="0"/>
                </a:lnTo>
                <a:cubicBezTo>
                  <a:pt x="75050" y="0"/>
                  <a:pt x="79570" y="4542"/>
                  <a:pt x="79570" y="10135"/>
                </a:cubicBezTo>
                <a:lnTo>
                  <a:pt x="79570" y="9687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81"/>
          <p:cNvSpPr/>
          <p:nvPr/>
        </p:nvSpPr>
        <p:spPr>
          <a:xfrm flipH="1">
            <a:off x="2048890" y="2047964"/>
            <a:ext cx="1168517" cy="1169510"/>
          </a:xfrm>
          <a:custGeom>
            <a:avLst/>
            <a:gdLst/>
            <a:ahLst/>
            <a:cxnLst/>
            <a:rect l="l" t="t" r="r" b="b"/>
            <a:pathLst>
              <a:path w="27049" h="27072" extrusionOk="0">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latin typeface="Montserrat"/>
              <a:ea typeface="Montserrat"/>
              <a:cs typeface="Montserrat"/>
              <a:sym typeface="Montserrat"/>
            </a:endParaRPr>
          </a:p>
        </p:txBody>
      </p:sp>
      <p:sp>
        <p:nvSpPr>
          <p:cNvPr id="1887" name="Google Shape;1887;p81"/>
          <p:cNvSpPr txBox="1">
            <a:spLocks noGrp="1"/>
          </p:cNvSpPr>
          <p:nvPr>
            <p:ph type="title"/>
          </p:nvPr>
        </p:nvSpPr>
        <p:spPr>
          <a:xfrm>
            <a:off x="3322280" y="1951836"/>
            <a:ext cx="3643200" cy="116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ontserrat"/>
                <a:ea typeface="Montserrat"/>
                <a:cs typeface="Montserrat"/>
                <a:sym typeface="Montserrat"/>
              </a:rPr>
              <a:t>Đánh giá</a:t>
            </a:r>
            <a:endParaRPr dirty="0">
              <a:latin typeface="Montserrat"/>
              <a:ea typeface="Montserrat"/>
              <a:cs typeface="Montserrat"/>
              <a:sym typeface="Montserrat"/>
            </a:endParaRPr>
          </a:p>
        </p:txBody>
      </p:sp>
      <p:sp>
        <p:nvSpPr>
          <p:cNvPr id="1888" name="Google Shape;1888;p81"/>
          <p:cNvSpPr txBox="1">
            <a:spLocks noGrp="1"/>
          </p:cNvSpPr>
          <p:nvPr>
            <p:ph type="title" idx="2"/>
          </p:nvPr>
        </p:nvSpPr>
        <p:spPr>
          <a:xfrm>
            <a:off x="2048943" y="2211823"/>
            <a:ext cx="1168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Montserrat"/>
                <a:ea typeface="Montserrat"/>
                <a:cs typeface="Montserrat"/>
                <a:sym typeface="Montserrat"/>
              </a:rPr>
              <a:t>04</a:t>
            </a:r>
            <a:endParaRPr dirty="0">
              <a:latin typeface="Montserrat"/>
              <a:ea typeface="Montserrat"/>
              <a:cs typeface="Montserrat"/>
              <a:sym typeface="Montserrat"/>
            </a:endParaRPr>
          </a:p>
        </p:txBody>
      </p:sp>
      <p:sp>
        <p:nvSpPr>
          <p:cNvPr id="1886" name="Google Shape;1886;p81"/>
          <p:cNvSpPr txBox="1">
            <a:spLocks noGrp="1"/>
          </p:cNvSpPr>
          <p:nvPr>
            <p:ph type="subTitle" idx="1"/>
          </p:nvPr>
        </p:nvSpPr>
        <p:spPr>
          <a:xfrm>
            <a:off x="3335229" y="2275657"/>
            <a:ext cx="3432000" cy="6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Đánh giá các giải thuật trên thời gian thực thi và sử dụng bộ nhớ</a:t>
            </a:r>
            <a:endParaRPr sz="1800" dirty="0"/>
          </a:p>
        </p:txBody>
      </p:sp>
      <p:sp>
        <p:nvSpPr>
          <p:cNvPr id="1921" name="Google Shape;1921;p81"/>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1889" name="Google Shape;1889;p81"/>
          <p:cNvSpPr/>
          <p:nvPr/>
        </p:nvSpPr>
        <p:spPr>
          <a:xfrm>
            <a:off x="-176550" y="-9525"/>
            <a:ext cx="1451725" cy="1540725"/>
          </a:xfrm>
          <a:custGeom>
            <a:avLst/>
            <a:gdLst/>
            <a:ahLst/>
            <a:cxnLst/>
            <a:rect l="l" t="t" r="r" b="b"/>
            <a:pathLst>
              <a:path w="58069" h="61629" extrusionOk="0">
                <a:moveTo>
                  <a:pt x="1" y="1"/>
                </a:moveTo>
                <a:cubicBezTo>
                  <a:pt x="3835" y="503"/>
                  <a:pt x="6780" y="3767"/>
                  <a:pt x="6780" y="7716"/>
                </a:cubicBezTo>
                <a:lnTo>
                  <a:pt x="6780" y="61629"/>
                </a:lnTo>
                <a:cubicBezTo>
                  <a:pt x="12258" y="60624"/>
                  <a:pt x="17485" y="58913"/>
                  <a:pt x="22370" y="56584"/>
                </a:cubicBezTo>
                <a:cubicBezTo>
                  <a:pt x="21982" y="54462"/>
                  <a:pt x="21799" y="52293"/>
                  <a:pt x="21799" y="50079"/>
                </a:cubicBezTo>
                <a:cubicBezTo>
                  <a:pt x="21799" y="30564"/>
                  <a:pt x="37206" y="14632"/>
                  <a:pt x="56539" y="13833"/>
                </a:cubicBezTo>
                <a:cubicBezTo>
                  <a:pt x="57543" y="9382"/>
                  <a:pt x="58068" y="4771"/>
                  <a:pt x="580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81"/>
          <p:cNvSpPr/>
          <p:nvPr/>
        </p:nvSpPr>
        <p:spPr>
          <a:xfrm>
            <a:off x="375572" y="336275"/>
            <a:ext cx="1799225" cy="1813500"/>
          </a:xfrm>
          <a:custGeom>
            <a:avLst/>
            <a:gdLst/>
            <a:ahLst/>
            <a:cxnLst/>
            <a:rect l="l" t="t" r="r" b="b"/>
            <a:pathLst>
              <a:path w="71969" h="72540" extrusionOk="0">
                <a:moveTo>
                  <a:pt x="35699" y="1"/>
                </a:moveTo>
                <a:cubicBezTo>
                  <a:pt x="35174" y="1"/>
                  <a:pt x="34672" y="1"/>
                  <a:pt x="34170" y="24"/>
                </a:cubicBezTo>
                <a:cubicBezTo>
                  <a:pt x="29902" y="18946"/>
                  <a:pt x="17097" y="34604"/>
                  <a:pt x="1" y="42775"/>
                </a:cubicBezTo>
                <a:cubicBezTo>
                  <a:pt x="3059" y="59712"/>
                  <a:pt x="17873" y="72540"/>
                  <a:pt x="35699" y="72540"/>
                </a:cubicBezTo>
                <a:cubicBezTo>
                  <a:pt x="55740" y="72540"/>
                  <a:pt x="71969" y="56311"/>
                  <a:pt x="71969" y="36270"/>
                </a:cubicBezTo>
                <a:cubicBezTo>
                  <a:pt x="71969" y="16230"/>
                  <a:pt x="55740" y="1"/>
                  <a:pt x="356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81"/>
          <p:cNvSpPr/>
          <p:nvPr/>
        </p:nvSpPr>
        <p:spPr>
          <a:xfrm>
            <a:off x="368425" y="336275"/>
            <a:ext cx="868525" cy="1068825"/>
          </a:xfrm>
          <a:custGeom>
            <a:avLst/>
            <a:gdLst/>
            <a:ahLst/>
            <a:cxnLst/>
            <a:rect l="l" t="t" r="r" b="b"/>
            <a:pathLst>
              <a:path w="34741" h="42753" extrusionOk="0">
                <a:moveTo>
                  <a:pt x="34740" y="1"/>
                </a:moveTo>
                <a:lnTo>
                  <a:pt x="34740" y="1"/>
                </a:lnTo>
                <a:cubicBezTo>
                  <a:pt x="15407" y="800"/>
                  <a:pt x="0" y="16732"/>
                  <a:pt x="0" y="36247"/>
                </a:cubicBezTo>
                <a:cubicBezTo>
                  <a:pt x="0" y="38461"/>
                  <a:pt x="183" y="40630"/>
                  <a:pt x="571" y="42752"/>
                </a:cubicBezTo>
                <a:cubicBezTo>
                  <a:pt x="17667" y="34581"/>
                  <a:pt x="30472" y="18923"/>
                  <a:pt x="347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81"/>
          <p:cNvSpPr/>
          <p:nvPr/>
        </p:nvSpPr>
        <p:spPr>
          <a:xfrm>
            <a:off x="7818400" y="-9525"/>
            <a:ext cx="1325600" cy="2199800"/>
          </a:xfrm>
          <a:custGeom>
            <a:avLst/>
            <a:gdLst/>
            <a:ahLst/>
            <a:cxnLst/>
            <a:rect l="l" t="t" r="r" b="b"/>
            <a:pathLst>
              <a:path w="53024" h="87992" extrusionOk="0">
                <a:moveTo>
                  <a:pt x="0" y="0"/>
                </a:moveTo>
                <a:lnTo>
                  <a:pt x="0" y="61469"/>
                </a:lnTo>
                <a:cubicBezTo>
                  <a:pt x="0" y="76122"/>
                  <a:pt x="11869" y="87992"/>
                  <a:pt x="26523" y="87992"/>
                </a:cubicBezTo>
                <a:cubicBezTo>
                  <a:pt x="41154" y="87992"/>
                  <a:pt x="53023" y="76122"/>
                  <a:pt x="53023" y="61469"/>
                </a:cubicBezTo>
                <a:lnTo>
                  <a:pt x="530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81"/>
          <p:cNvSpPr/>
          <p:nvPr/>
        </p:nvSpPr>
        <p:spPr>
          <a:xfrm>
            <a:off x="7519950" y="259800"/>
            <a:ext cx="1325600" cy="2199825"/>
          </a:xfrm>
          <a:custGeom>
            <a:avLst/>
            <a:gdLst/>
            <a:ahLst/>
            <a:cxnLst/>
            <a:rect l="l" t="t" r="r" b="b"/>
            <a:pathLst>
              <a:path w="53024" h="87993" fill="none" extrusionOk="0">
                <a:moveTo>
                  <a:pt x="1" y="1"/>
                </a:moveTo>
                <a:lnTo>
                  <a:pt x="1" y="61492"/>
                </a:lnTo>
                <a:cubicBezTo>
                  <a:pt x="1" y="76123"/>
                  <a:pt x="11870" y="87992"/>
                  <a:pt x="26501" y="87992"/>
                </a:cubicBezTo>
                <a:lnTo>
                  <a:pt x="26501" y="87992"/>
                </a:lnTo>
                <a:cubicBezTo>
                  <a:pt x="41155" y="87992"/>
                  <a:pt x="53024" y="76123"/>
                  <a:pt x="53024" y="61492"/>
                </a:cubicBezTo>
                <a:lnTo>
                  <a:pt x="53024" y="1"/>
                </a:lnTo>
                <a:close/>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81"/>
          <p:cNvSpPr/>
          <p:nvPr/>
        </p:nvSpPr>
        <p:spPr>
          <a:xfrm>
            <a:off x="8182450" y="259825"/>
            <a:ext cx="25" cy="2199757"/>
          </a:xfrm>
          <a:custGeom>
            <a:avLst/>
            <a:gdLst/>
            <a:ahLst/>
            <a:cxnLst/>
            <a:rect l="l" t="t" r="r" b="b"/>
            <a:pathLst>
              <a:path w="1" h="91485" fill="none" extrusionOk="0">
                <a:moveTo>
                  <a:pt x="1" y="91484"/>
                </a:moveTo>
                <a:lnTo>
                  <a:pt x="1"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95" name="Google Shape;1895;p81"/>
          <p:cNvCxnSpPr/>
          <p:nvPr/>
        </p:nvCxnSpPr>
        <p:spPr>
          <a:xfrm>
            <a:off x="7521575" y="3708400"/>
            <a:ext cx="514500" cy="0"/>
          </a:xfrm>
          <a:prstGeom prst="straightConnector1">
            <a:avLst/>
          </a:prstGeom>
          <a:noFill/>
          <a:ln w="9525" cap="flat" cmpd="sng">
            <a:solidFill>
              <a:schemeClr val="lt1"/>
            </a:solidFill>
            <a:prstDash val="solid"/>
            <a:round/>
            <a:headEnd type="none" w="med" len="med"/>
            <a:tailEnd type="none" w="med" len="med"/>
          </a:ln>
        </p:spPr>
      </p:cxnSp>
      <p:cxnSp>
        <p:nvCxnSpPr>
          <p:cNvPr id="1896" name="Google Shape;1896;p81"/>
          <p:cNvCxnSpPr/>
          <p:nvPr/>
        </p:nvCxnSpPr>
        <p:spPr>
          <a:xfrm>
            <a:off x="7521575" y="3901855"/>
            <a:ext cx="514500" cy="0"/>
          </a:xfrm>
          <a:prstGeom prst="straightConnector1">
            <a:avLst/>
          </a:prstGeom>
          <a:noFill/>
          <a:ln w="9525" cap="flat" cmpd="sng">
            <a:solidFill>
              <a:schemeClr val="lt1"/>
            </a:solidFill>
            <a:prstDash val="solid"/>
            <a:round/>
            <a:headEnd type="none" w="med" len="med"/>
            <a:tailEnd type="none" w="med" len="med"/>
          </a:ln>
        </p:spPr>
      </p:cxnSp>
      <p:cxnSp>
        <p:nvCxnSpPr>
          <p:cNvPr id="1897" name="Google Shape;1897;p81"/>
          <p:cNvCxnSpPr/>
          <p:nvPr/>
        </p:nvCxnSpPr>
        <p:spPr>
          <a:xfrm>
            <a:off x="7521575" y="4095310"/>
            <a:ext cx="514500" cy="0"/>
          </a:xfrm>
          <a:prstGeom prst="straightConnector1">
            <a:avLst/>
          </a:prstGeom>
          <a:noFill/>
          <a:ln w="9525" cap="flat" cmpd="sng">
            <a:solidFill>
              <a:schemeClr val="lt1"/>
            </a:solidFill>
            <a:prstDash val="solid"/>
            <a:round/>
            <a:headEnd type="none" w="med" len="med"/>
            <a:tailEnd type="none" w="med" len="med"/>
          </a:ln>
        </p:spPr>
      </p:cxnSp>
      <p:cxnSp>
        <p:nvCxnSpPr>
          <p:cNvPr id="1898" name="Google Shape;1898;p81"/>
          <p:cNvCxnSpPr/>
          <p:nvPr/>
        </p:nvCxnSpPr>
        <p:spPr>
          <a:xfrm>
            <a:off x="7521575" y="4288765"/>
            <a:ext cx="514500" cy="0"/>
          </a:xfrm>
          <a:prstGeom prst="straightConnector1">
            <a:avLst/>
          </a:prstGeom>
          <a:noFill/>
          <a:ln w="9525" cap="flat" cmpd="sng">
            <a:solidFill>
              <a:schemeClr val="lt1"/>
            </a:solidFill>
            <a:prstDash val="solid"/>
            <a:round/>
            <a:headEnd type="none" w="med" len="med"/>
            <a:tailEnd type="none" w="med" len="med"/>
          </a:ln>
        </p:spPr>
      </p:cxnSp>
      <p:cxnSp>
        <p:nvCxnSpPr>
          <p:cNvPr id="1899" name="Google Shape;1899;p81"/>
          <p:cNvCxnSpPr/>
          <p:nvPr/>
        </p:nvCxnSpPr>
        <p:spPr>
          <a:xfrm>
            <a:off x="7521575" y="4482220"/>
            <a:ext cx="514500" cy="0"/>
          </a:xfrm>
          <a:prstGeom prst="straightConnector1">
            <a:avLst/>
          </a:prstGeom>
          <a:noFill/>
          <a:ln w="9525" cap="flat" cmpd="sng">
            <a:solidFill>
              <a:schemeClr val="lt1"/>
            </a:solidFill>
            <a:prstDash val="solid"/>
            <a:round/>
            <a:headEnd type="none" w="med" len="med"/>
            <a:tailEnd type="none" w="med" len="med"/>
          </a:ln>
        </p:spPr>
      </p:cxnSp>
      <p:grpSp>
        <p:nvGrpSpPr>
          <p:cNvPr id="1900" name="Google Shape;1900;p81"/>
          <p:cNvGrpSpPr/>
          <p:nvPr/>
        </p:nvGrpSpPr>
        <p:grpSpPr>
          <a:xfrm rot="5400000">
            <a:off x="4099124" y="-1230226"/>
            <a:ext cx="971525" cy="3431977"/>
            <a:chOff x="8399466" y="3067247"/>
            <a:chExt cx="748133" cy="2642828"/>
          </a:xfrm>
        </p:grpSpPr>
        <p:sp>
          <p:nvSpPr>
            <p:cNvPr id="1901" name="Google Shape;1901;p81"/>
            <p:cNvSpPr/>
            <p:nvPr/>
          </p:nvSpPr>
          <p:spPr>
            <a:xfrm>
              <a:off x="8400019" y="4388901"/>
              <a:ext cx="743921" cy="24"/>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81"/>
            <p:cNvSpPr/>
            <p:nvPr/>
          </p:nvSpPr>
          <p:spPr>
            <a:xfrm>
              <a:off x="8400019" y="4199783"/>
              <a:ext cx="743921" cy="24"/>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81"/>
            <p:cNvSpPr/>
            <p:nvPr/>
          </p:nvSpPr>
          <p:spPr>
            <a:xfrm>
              <a:off x="8400019" y="4011200"/>
              <a:ext cx="743921" cy="24"/>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81"/>
            <p:cNvSpPr/>
            <p:nvPr/>
          </p:nvSpPr>
          <p:spPr>
            <a:xfrm>
              <a:off x="8400019" y="3822641"/>
              <a:ext cx="743921" cy="24"/>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81"/>
            <p:cNvSpPr/>
            <p:nvPr/>
          </p:nvSpPr>
          <p:spPr>
            <a:xfrm>
              <a:off x="8400019" y="3633500"/>
              <a:ext cx="743921" cy="24"/>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81"/>
            <p:cNvSpPr/>
            <p:nvPr/>
          </p:nvSpPr>
          <p:spPr>
            <a:xfrm>
              <a:off x="8400019" y="3444941"/>
              <a:ext cx="743921" cy="24"/>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81"/>
            <p:cNvSpPr/>
            <p:nvPr/>
          </p:nvSpPr>
          <p:spPr>
            <a:xfrm>
              <a:off x="8400019" y="3256358"/>
              <a:ext cx="743921" cy="24"/>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81"/>
            <p:cNvSpPr/>
            <p:nvPr/>
          </p:nvSpPr>
          <p:spPr>
            <a:xfrm>
              <a:off x="8966305" y="3067247"/>
              <a:ext cx="24" cy="2642789"/>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81"/>
            <p:cNvSpPr/>
            <p:nvPr/>
          </p:nvSpPr>
          <p:spPr>
            <a:xfrm>
              <a:off x="8777715" y="3067247"/>
              <a:ext cx="24" cy="2642789"/>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81"/>
            <p:cNvSpPr/>
            <p:nvPr/>
          </p:nvSpPr>
          <p:spPr>
            <a:xfrm>
              <a:off x="8588590" y="3067247"/>
              <a:ext cx="24" cy="2642789"/>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81"/>
            <p:cNvSpPr/>
            <p:nvPr/>
          </p:nvSpPr>
          <p:spPr>
            <a:xfrm>
              <a:off x="8399466" y="3067247"/>
              <a:ext cx="24" cy="2642789"/>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81"/>
            <p:cNvSpPr/>
            <p:nvPr/>
          </p:nvSpPr>
          <p:spPr>
            <a:xfrm>
              <a:off x="8400019" y="3067775"/>
              <a:ext cx="743921" cy="24"/>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81"/>
            <p:cNvSpPr/>
            <p:nvPr/>
          </p:nvSpPr>
          <p:spPr>
            <a:xfrm>
              <a:off x="8400019" y="5710051"/>
              <a:ext cx="743921" cy="24"/>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81"/>
            <p:cNvSpPr/>
            <p:nvPr/>
          </p:nvSpPr>
          <p:spPr>
            <a:xfrm>
              <a:off x="8400019" y="5520933"/>
              <a:ext cx="743921" cy="24"/>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81"/>
            <p:cNvSpPr/>
            <p:nvPr/>
          </p:nvSpPr>
          <p:spPr>
            <a:xfrm>
              <a:off x="8400019" y="5332350"/>
              <a:ext cx="743921" cy="24"/>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81"/>
            <p:cNvSpPr/>
            <p:nvPr/>
          </p:nvSpPr>
          <p:spPr>
            <a:xfrm>
              <a:off x="8400019" y="5143791"/>
              <a:ext cx="743921" cy="24"/>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81"/>
            <p:cNvSpPr/>
            <p:nvPr/>
          </p:nvSpPr>
          <p:spPr>
            <a:xfrm>
              <a:off x="8400019" y="4954650"/>
              <a:ext cx="743921" cy="24"/>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81"/>
            <p:cNvSpPr/>
            <p:nvPr/>
          </p:nvSpPr>
          <p:spPr>
            <a:xfrm>
              <a:off x="8400019" y="4766091"/>
              <a:ext cx="743921" cy="24"/>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81"/>
            <p:cNvSpPr/>
            <p:nvPr/>
          </p:nvSpPr>
          <p:spPr>
            <a:xfrm>
              <a:off x="8400019" y="4577508"/>
              <a:ext cx="743921" cy="24"/>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81"/>
            <p:cNvSpPr/>
            <p:nvPr/>
          </p:nvSpPr>
          <p:spPr>
            <a:xfrm>
              <a:off x="9147574" y="3067247"/>
              <a:ext cx="24" cy="2642789"/>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25"/>
        <p:cNvGrpSpPr/>
        <p:nvPr/>
      </p:nvGrpSpPr>
      <p:grpSpPr>
        <a:xfrm>
          <a:off x="0" y="0"/>
          <a:ext cx="0" cy="0"/>
          <a:chOff x="0" y="0"/>
          <a:chExt cx="0" cy="0"/>
        </a:xfrm>
      </p:grpSpPr>
      <p:sp>
        <p:nvSpPr>
          <p:cNvPr id="1926" name="Google Shape;1926;p82"/>
          <p:cNvSpPr txBox="1">
            <a:spLocks noGrp="1"/>
          </p:cNvSpPr>
          <p:nvPr>
            <p:ph type="subTitle" idx="1"/>
          </p:nvPr>
        </p:nvSpPr>
        <p:spPr>
          <a:xfrm>
            <a:off x="6730234" y="1740150"/>
            <a:ext cx="2100900" cy="16632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dirty="0"/>
              <a:t>Bảng số liệu về số node đã tìm kiếm, độ dài đường đi, thời gian và bộ nhớ sử dụng của 4 giải thuật BFS, DFS, A* và Monte Carlo Tree Search đối với 33 level trong trò chơi BLOXORZ.</a:t>
            </a:r>
            <a:endParaRPr dirty="0"/>
          </a:p>
          <a:p>
            <a:pPr marL="0" lvl="0" indent="0" algn="l" rtl="0">
              <a:lnSpc>
                <a:spcPct val="115000"/>
              </a:lnSpc>
              <a:spcBef>
                <a:spcPts val="0"/>
              </a:spcBef>
              <a:spcAft>
                <a:spcPts val="0"/>
              </a:spcAft>
              <a:buNone/>
            </a:pPr>
            <a:endParaRPr dirty="0"/>
          </a:p>
        </p:txBody>
      </p:sp>
      <p:sp>
        <p:nvSpPr>
          <p:cNvPr id="1927" name="Google Shape;1927;p82"/>
          <p:cNvSpPr txBox="1">
            <a:spLocks noGrp="1"/>
          </p:cNvSpPr>
          <p:nvPr>
            <p:ph type="title"/>
          </p:nvPr>
        </p:nvSpPr>
        <p:spPr>
          <a:xfrm>
            <a:off x="59552" y="-158800"/>
            <a:ext cx="2747100" cy="98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accent5"/>
                </a:solidFill>
                <a:latin typeface="Montserrat"/>
                <a:ea typeface="Montserrat"/>
                <a:cs typeface="Montserrat"/>
                <a:sym typeface="Montserrat"/>
              </a:rPr>
              <a:t>Bảng số liệu</a:t>
            </a:r>
            <a:endParaRPr sz="2400" b="1" dirty="0">
              <a:solidFill>
                <a:schemeClr val="accent5"/>
              </a:solidFill>
              <a:latin typeface="Montserrat"/>
              <a:ea typeface="Montserrat"/>
              <a:cs typeface="Montserrat"/>
              <a:sym typeface="Montserrat"/>
            </a:endParaRPr>
          </a:p>
        </p:txBody>
      </p:sp>
      <p:sp>
        <p:nvSpPr>
          <p:cNvPr id="1930" name="Google Shape;1930;p82"/>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1928" name="Google Shape;1928;p82"/>
          <p:cNvSpPr/>
          <p:nvPr/>
        </p:nvSpPr>
        <p:spPr>
          <a:xfrm>
            <a:off x="4512765" y="148100"/>
            <a:ext cx="676225" cy="676800"/>
          </a:xfrm>
          <a:custGeom>
            <a:avLst/>
            <a:gdLst/>
            <a:ahLst/>
            <a:cxnLst/>
            <a:rect l="l" t="t" r="r" b="b"/>
            <a:pathLst>
              <a:path w="27049" h="27072" extrusionOk="0">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82"/>
          <p:cNvSpPr/>
          <p:nvPr/>
        </p:nvSpPr>
        <p:spPr>
          <a:xfrm>
            <a:off x="4415190" y="462525"/>
            <a:ext cx="459950" cy="459375"/>
          </a:xfrm>
          <a:custGeom>
            <a:avLst/>
            <a:gdLst/>
            <a:ahLst/>
            <a:cxnLst/>
            <a:rect l="l" t="t" r="r" b="b"/>
            <a:pathLst>
              <a:path w="18398" h="18375" fill="none" extrusionOk="0">
                <a:moveTo>
                  <a:pt x="18398" y="9199"/>
                </a:moveTo>
                <a:cubicBezTo>
                  <a:pt x="18398" y="14266"/>
                  <a:pt x="14289" y="18375"/>
                  <a:pt x="9199" y="18375"/>
                </a:cubicBezTo>
                <a:cubicBezTo>
                  <a:pt x="4132" y="18375"/>
                  <a:pt x="1" y="14266"/>
                  <a:pt x="1" y="9199"/>
                </a:cubicBezTo>
                <a:cubicBezTo>
                  <a:pt x="1" y="4109"/>
                  <a:pt x="4132" y="0"/>
                  <a:pt x="9199" y="0"/>
                </a:cubicBezTo>
                <a:cubicBezTo>
                  <a:pt x="14289" y="0"/>
                  <a:pt x="18398" y="4109"/>
                  <a:pt x="18398" y="9199"/>
                </a:cubicBezTo>
                <a:close/>
              </a:path>
            </a:pathLst>
          </a:custGeom>
          <a:solidFill>
            <a:schemeClr val="lt1"/>
          </a:solid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A254E988-E5FF-C32E-2066-0A66CB3F5516}"/>
              </a:ext>
            </a:extLst>
          </p:cNvPr>
          <p:cNvPicPr>
            <a:picLocks noChangeAspect="1"/>
          </p:cNvPicPr>
          <p:nvPr/>
        </p:nvPicPr>
        <p:blipFill>
          <a:blip r:embed="rId3"/>
          <a:stretch>
            <a:fillRect/>
          </a:stretch>
        </p:blipFill>
        <p:spPr>
          <a:xfrm>
            <a:off x="312866" y="803603"/>
            <a:ext cx="6483678" cy="426055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35"/>
        <p:cNvGrpSpPr/>
        <p:nvPr/>
      </p:nvGrpSpPr>
      <p:grpSpPr>
        <a:xfrm>
          <a:off x="0" y="0"/>
          <a:ext cx="0" cy="0"/>
          <a:chOff x="0" y="0"/>
          <a:chExt cx="0" cy="0"/>
        </a:xfrm>
      </p:grpSpPr>
      <p:sp>
        <p:nvSpPr>
          <p:cNvPr id="1936" name="Google Shape;1936;p83"/>
          <p:cNvSpPr/>
          <p:nvPr/>
        </p:nvSpPr>
        <p:spPr>
          <a:xfrm flipH="1">
            <a:off x="8228094" y="-9525"/>
            <a:ext cx="1044806" cy="1108860"/>
          </a:xfrm>
          <a:custGeom>
            <a:avLst/>
            <a:gdLst/>
            <a:ahLst/>
            <a:cxnLst/>
            <a:rect l="l" t="t" r="r" b="b"/>
            <a:pathLst>
              <a:path w="58069" h="61629" extrusionOk="0">
                <a:moveTo>
                  <a:pt x="1" y="1"/>
                </a:moveTo>
                <a:cubicBezTo>
                  <a:pt x="3835" y="503"/>
                  <a:pt x="6780" y="3767"/>
                  <a:pt x="6780" y="7716"/>
                </a:cubicBezTo>
                <a:lnTo>
                  <a:pt x="6780" y="61629"/>
                </a:lnTo>
                <a:cubicBezTo>
                  <a:pt x="12258" y="60624"/>
                  <a:pt x="17485" y="58913"/>
                  <a:pt x="22370" y="56584"/>
                </a:cubicBezTo>
                <a:cubicBezTo>
                  <a:pt x="21982" y="54462"/>
                  <a:pt x="21799" y="52293"/>
                  <a:pt x="21799" y="50079"/>
                </a:cubicBezTo>
                <a:cubicBezTo>
                  <a:pt x="21799" y="30564"/>
                  <a:pt x="37206" y="14632"/>
                  <a:pt x="56539" y="13833"/>
                </a:cubicBezTo>
                <a:cubicBezTo>
                  <a:pt x="57543" y="9382"/>
                  <a:pt x="58068" y="4771"/>
                  <a:pt x="580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83"/>
          <p:cNvSpPr/>
          <p:nvPr/>
        </p:nvSpPr>
        <p:spPr>
          <a:xfrm flipH="1">
            <a:off x="7575505" y="238945"/>
            <a:ext cx="1294902" cy="1305176"/>
          </a:xfrm>
          <a:custGeom>
            <a:avLst/>
            <a:gdLst/>
            <a:ahLst/>
            <a:cxnLst/>
            <a:rect l="l" t="t" r="r" b="b"/>
            <a:pathLst>
              <a:path w="71969" h="72540" extrusionOk="0">
                <a:moveTo>
                  <a:pt x="35699" y="1"/>
                </a:moveTo>
                <a:cubicBezTo>
                  <a:pt x="35174" y="1"/>
                  <a:pt x="34672" y="1"/>
                  <a:pt x="34170" y="24"/>
                </a:cubicBezTo>
                <a:cubicBezTo>
                  <a:pt x="29902" y="18946"/>
                  <a:pt x="17097" y="34604"/>
                  <a:pt x="1" y="42775"/>
                </a:cubicBezTo>
                <a:cubicBezTo>
                  <a:pt x="3059" y="59712"/>
                  <a:pt x="17873" y="72540"/>
                  <a:pt x="35699" y="72540"/>
                </a:cubicBezTo>
                <a:cubicBezTo>
                  <a:pt x="55740" y="72540"/>
                  <a:pt x="71969" y="56311"/>
                  <a:pt x="71969" y="36270"/>
                </a:cubicBezTo>
                <a:cubicBezTo>
                  <a:pt x="71969" y="16230"/>
                  <a:pt x="55740" y="1"/>
                  <a:pt x="356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83"/>
          <p:cNvSpPr/>
          <p:nvPr/>
        </p:nvSpPr>
        <p:spPr>
          <a:xfrm flipH="1">
            <a:off x="8255586" y="239359"/>
            <a:ext cx="625077" cy="769233"/>
          </a:xfrm>
          <a:custGeom>
            <a:avLst/>
            <a:gdLst/>
            <a:ahLst/>
            <a:cxnLst/>
            <a:rect l="l" t="t" r="r" b="b"/>
            <a:pathLst>
              <a:path w="34741" h="42753" extrusionOk="0">
                <a:moveTo>
                  <a:pt x="34740" y="1"/>
                </a:moveTo>
                <a:lnTo>
                  <a:pt x="34740" y="1"/>
                </a:lnTo>
                <a:cubicBezTo>
                  <a:pt x="15407" y="800"/>
                  <a:pt x="0" y="16732"/>
                  <a:pt x="0" y="36247"/>
                </a:cubicBezTo>
                <a:cubicBezTo>
                  <a:pt x="0" y="38461"/>
                  <a:pt x="183" y="40630"/>
                  <a:pt x="571" y="42752"/>
                </a:cubicBezTo>
                <a:cubicBezTo>
                  <a:pt x="17667" y="34581"/>
                  <a:pt x="30472" y="18923"/>
                  <a:pt x="347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83"/>
          <p:cNvSpPr/>
          <p:nvPr/>
        </p:nvSpPr>
        <p:spPr>
          <a:xfrm>
            <a:off x="4512765" y="148100"/>
            <a:ext cx="676225" cy="676800"/>
          </a:xfrm>
          <a:custGeom>
            <a:avLst/>
            <a:gdLst/>
            <a:ahLst/>
            <a:cxnLst/>
            <a:rect l="l" t="t" r="r" b="b"/>
            <a:pathLst>
              <a:path w="27049" h="27072" extrusionOk="0">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83"/>
          <p:cNvSpPr/>
          <p:nvPr/>
        </p:nvSpPr>
        <p:spPr>
          <a:xfrm>
            <a:off x="4415190" y="462525"/>
            <a:ext cx="459950" cy="459375"/>
          </a:xfrm>
          <a:custGeom>
            <a:avLst/>
            <a:gdLst/>
            <a:ahLst/>
            <a:cxnLst/>
            <a:rect l="l" t="t" r="r" b="b"/>
            <a:pathLst>
              <a:path w="18398" h="18375" fill="none" extrusionOk="0">
                <a:moveTo>
                  <a:pt x="18398" y="9199"/>
                </a:moveTo>
                <a:cubicBezTo>
                  <a:pt x="18398" y="14266"/>
                  <a:pt x="14289" y="18375"/>
                  <a:pt x="9199" y="18375"/>
                </a:cubicBezTo>
                <a:cubicBezTo>
                  <a:pt x="4132" y="18375"/>
                  <a:pt x="1" y="14266"/>
                  <a:pt x="1" y="9199"/>
                </a:cubicBezTo>
                <a:cubicBezTo>
                  <a:pt x="1" y="4109"/>
                  <a:pt x="4132" y="0"/>
                  <a:pt x="9199" y="0"/>
                </a:cubicBezTo>
                <a:cubicBezTo>
                  <a:pt x="14289" y="0"/>
                  <a:pt x="18398" y="4109"/>
                  <a:pt x="18398" y="9199"/>
                </a:cubicBezTo>
                <a:close/>
              </a:path>
            </a:pathLst>
          </a:custGeom>
          <a:solidFill>
            <a:schemeClr val="lt1"/>
          </a:solid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83"/>
          <p:cNvSpPr txBox="1">
            <a:spLocks noGrp="1"/>
          </p:cNvSpPr>
          <p:nvPr>
            <p:ph type="subTitle" idx="1"/>
          </p:nvPr>
        </p:nvSpPr>
        <p:spPr>
          <a:xfrm>
            <a:off x="2288886" y="2883177"/>
            <a:ext cx="5966700" cy="1663200"/>
          </a:xfrm>
          <a:prstGeom prst="rect">
            <a:avLst/>
          </a:prstGeom>
        </p:spPr>
        <p:txBody>
          <a:bodyPr spcFirstLastPara="1" wrap="square" lIns="91425" tIns="91425" rIns="91425" bIns="91425" anchor="t" anchorCtr="0">
            <a:noAutofit/>
          </a:bodyPr>
          <a:lstStyle/>
          <a:p>
            <a:pPr marL="139700" lvl="0" indent="0" algn="just" rtl="0">
              <a:lnSpc>
                <a:spcPct val="115000"/>
              </a:lnSpc>
              <a:spcBef>
                <a:spcPts val="0"/>
              </a:spcBef>
              <a:spcAft>
                <a:spcPts val="0"/>
              </a:spcAft>
              <a:buSzPts val="1400"/>
            </a:pPr>
            <a:r>
              <a:rPr lang="vi-VN" dirty="0"/>
              <a:t>- </a:t>
            </a:r>
            <a:r>
              <a:rPr lang="en" dirty="0"/>
              <a:t>Giải thuật BFS thường có độ dài đường đi ngắn nhất nhưng số node được duyệt nhiều, DFS có số node được duyệt ít nhưng độ dài đường đi dài,.</a:t>
            </a:r>
            <a:endParaRPr dirty="0"/>
          </a:p>
          <a:p>
            <a:pPr marL="457200" lvl="0" indent="0" algn="just" rtl="0">
              <a:lnSpc>
                <a:spcPct val="115000"/>
              </a:lnSpc>
              <a:spcBef>
                <a:spcPts val="0"/>
              </a:spcBef>
              <a:spcAft>
                <a:spcPts val="0"/>
              </a:spcAft>
              <a:buNone/>
            </a:pPr>
            <a:endParaRPr dirty="0"/>
          </a:p>
          <a:p>
            <a:pPr marL="139700" lvl="0" indent="0" algn="just" rtl="0">
              <a:lnSpc>
                <a:spcPct val="115000"/>
              </a:lnSpc>
              <a:spcBef>
                <a:spcPts val="0"/>
              </a:spcBef>
              <a:spcAft>
                <a:spcPts val="0"/>
              </a:spcAft>
              <a:buSzPts val="1400"/>
            </a:pPr>
            <a:r>
              <a:rPr lang="vi-VN" dirty="0"/>
              <a:t>- </a:t>
            </a:r>
            <a:r>
              <a:rPr lang="en" dirty="0"/>
              <a:t>A* độ dài đường đi tìm được xấp xỉ BFS</a:t>
            </a:r>
            <a:endParaRPr dirty="0"/>
          </a:p>
          <a:p>
            <a:pPr marL="457200" lvl="0" indent="0" algn="just" rtl="0">
              <a:lnSpc>
                <a:spcPct val="115000"/>
              </a:lnSpc>
              <a:spcBef>
                <a:spcPts val="0"/>
              </a:spcBef>
              <a:spcAft>
                <a:spcPts val="0"/>
              </a:spcAft>
              <a:buNone/>
            </a:pPr>
            <a:endParaRPr dirty="0"/>
          </a:p>
        </p:txBody>
      </p:sp>
      <p:sp>
        <p:nvSpPr>
          <p:cNvPr id="1943" name="Google Shape;1943;p83"/>
          <p:cNvSpPr txBox="1">
            <a:spLocks noGrp="1"/>
          </p:cNvSpPr>
          <p:nvPr>
            <p:ph type="title"/>
          </p:nvPr>
        </p:nvSpPr>
        <p:spPr>
          <a:xfrm>
            <a:off x="53450" y="3216000"/>
            <a:ext cx="2747100" cy="98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300">
                <a:solidFill>
                  <a:schemeClr val="accent5"/>
                </a:solidFill>
                <a:latin typeface="Montserrat"/>
                <a:ea typeface="Montserrat"/>
                <a:cs typeface="Montserrat"/>
                <a:sym typeface="Montserrat"/>
              </a:rPr>
              <a:t>Nhận xét</a:t>
            </a:r>
            <a:endParaRPr sz="2300">
              <a:solidFill>
                <a:schemeClr val="accent5"/>
              </a:solidFill>
              <a:latin typeface="Montserrat"/>
              <a:ea typeface="Montserrat"/>
              <a:cs typeface="Montserrat"/>
              <a:sym typeface="Montserrat"/>
            </a:endParaRPr>
          </a:p>
        </p:txBody>
      </p:sp>
      <p:sp>
        <p:nvSpPr>
          <p:cNvPr id="1941" name="Google Shape;1941;p8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pic>
        <p:nvPicPr>
          <p:cNvPr id="4" name="Picture 3">
            <a:extLst>
              <a:ext uri="{FF2B5EF4-FFF2-40B4-BE49-F238E27FC236}">
                <a16:creationId xmlns:a16="http://schemas.microsoft.com/office/drawing/2014/main" id="{6BC24FA3-2D02-D6C0-568C-E34D3944E994}"/>
              </a:ext>
            </a:extLst>
          </p:cNvPr>
          <p:cNvPicPr>
            <a:picLocks noChangeAspect="1"/>
          </p:cNvPicPr>
          <p:nvPr/>
        </p:nvPicPr>
        <p:blipFill>
          <a:blip r:embed="rId3"/>
          <a:stretch>
            <a:fillRect/>
          </a:stretch>
        </p:blipFill>
        <p:spPr>
          <a:xfrm>
            <a:off x="488803" y="222524"/>
            <a:ext cx="3911358" cy="2309858"/>
          </a:xfrm>
          <a:prstGeom prst="rect">
            <a:avLst/>
          </a:prstGeom>
        </p:spPr>
      </p:pic>
      <p:pic>
        <p:nvPicPr>
          <p:cNvPr id="6" name="Picture 5">
            <a:extLst>
              <a:ext uri="{FF2B5EF4-FFF2-40B4-BE49-F238E27FC236}">
                <a16:creationId xmlns:a16="http://schemas.microsoft.com/office/drawing/2014/main" id="{49ED47FE-B848-D758-90E4-BF930D0C846E}"/>
              </a:ext>
            </a:extLst>
          </p:cNvPr>
          <p:cNvPicPr>
            <a:picLocks noChangeAspect="1"/>
          </p:cNvPicPr>
          <p:nvPr/>
        </p:nvPicPr>
        <p:blipFill>
          <a:blip r:embed="rId4"/>
          <a:stretch>
            <a:fillRect/>
          </a:stretch>
        </p:blipFill>
        <p:spPr>
          <a:xfrm>
            <a:off x="4737974" y="224079"/>
            <a:ext cx="3911358" cy="231125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49"/>
        <p:cNvGrpSpPr/>
        <p:nvPr/>
      </p:nvGrpSpPr>
      <p:grpSpPr>
        <a:xfrm>
          <a:off x="0" y="0"/>
          <a:ext cx="0" cy="0"/>
          <a:chOff x="0" y="0"/>
          <a:chExt cx="0" cy="0"/>
        </a:xfrm>
      </p:grpSpPr>
      <p:sp>
        <p:nvSpPr>
          <p:cNvPr id="1950" name="Google Shape;1950;p84"/>
          <p:cNvSpPr/>
          <p:nvPr/>
        </p:nvSpPr>
        <p:spPr>
          <a:xfrm flipH="1">
            <a:off x="8228094" y="-9525"/>
            <a:ext cx="1044806" cy="1108860"/>
          </a:xfrm>
          <a:custGeom>
            <a:avLst/>
            <a:gdLst/>
            <a:ahLst/>
            <a:cxnLst/>
            <a:rect l="l" t="t" r="r" b="b"/>
            <a:pathLst>
              <a:path w="58069" h="61629" extrusionOk="0">
                <a:moveTo>
                  <a:pt x="1" y="1"/>
                </a:moveTo>
                <a:cubicBezTo>
                  <a:pt x="3835" y="503"/>
                  <a:pt x="6780" y="3767"/>
                  <a:pt x="6780" y="7716"/>
                </a:cubicBezTo>
                <a:lnTo>
                  <a:pt x="6780" y="61629"/>
                </a:lnTo>
                <a:cubicBezTo>
                  <a:pt x="12258" y="60624"/>
                  <a:pt x="17485" y="58913"/>
                  <a:pt x="22370" y="56584"/>
                </a:cubicBezTo>
                <a:cubicBezTo>
                  <a:pt x="21982" y="54462"/>
                  <a:pt x="21799" y="52293"/>
                  <a:pt x="21799" y="50079"/>
                </a:cubicBezTo>
                <a:cubicBezTo>
                  <a:pt x="21799" y="30564"/>
                  <a:pt x="37206" y="14632"/>
                  <a:pt x="56539" y="13833"/>
                </a:cubicBezTo>
                <a:cubicBezTo>
                  <a:pt x="57543" y="9382"/>
                  <a:pt x="58068" y="4771"/>
                  <a:pt x="580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84"/>
          <p:cNvSpPr/>
          <p:nvPr/>
        </p:nvSpPr>
        <p:spPr>
          <a:xfrm flipH="1">
            <a:off x="7575505" y="238945"/>
            <a:ext cx="1294902" cy="1305176"/>
          </a:xfrm>
          <a:custGeom>
            <a:avLst/>
            <a:gdLst/>
            <a:ahLst/>
            <a:cxnLst/>
            <a:rect l="l" t="t" r="r" b="b"/>
            <a:pathLst>
              <a:path w="71969" h="72540" extrusionOk="0">
                <a:moveTo>
                  <a:pt x="35699" y="1"/>
                </a:moveTo>
                <a:cubicBezTo>
                  <a:pt x="35174" y="1"/>
                  <a:pt x="34672" y="1"/>
                  <a:pt x="34170" y="24"/>
                </a:cubicBezTo>
                <a:cubicBezTo>
                  <a:pt x="29902" y="18946"/>
                  <a:pt x="17097" y="34604"/>
                  <a:pt x="1" y="42775"/>
                </a:cubicBezTo>
                <a:cubicBezTo>
                  <a:pt x="3059" y="59712"/>
                  <a:pt x="17873" y="72540"/>
                  <a:pt x="35699" y="72540"/>
                </a:cubicBezTo>
                <a:cubicBezTo>
                  <a:pt x="55740" y="72540"/>
                  <a:pt x="71969" y="56311"/>
                  <a:pt x="71969" y="36270"/>
                </a:cubicBezTo>
                <a:cubicBezTo>
                  <a:pt x="71969" y="16230"/>
                  <a:pt x="55740" y="1"/>
                  <a:pt x="356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84"/>
          <p:cNvSpPr/>
          <p:nvPr/>
        </p:nvSpPr>
        <p:spPr>
          <a:xfrm flipH="1">
            <a:off x="8255586" y="239359"/>
            <a:ext cx="625077" cy="769233"/>
          </a:xfrm>
          <a:custGeom>
            <a:avLst/>
            <a:gdLst/>
            <a:ahLst/>
            <a:cxnLst/>
            <a:rect l="l" t="t" r="r" b="b"/>
            <a:pathLst>
              <a:path w="34741" h="42753" extrusionOk="0">
                <a:moveTo>
                  <a:pt x="34740" y="1"/>
                </a:moveTo>
                <a:lnTo>
                  <a:pt x="34740" y="1"/>
                </a:lnTo>
                <a:cubicBezTo>
                  <a:pt x="15407" y="800"/>
                  <a:pt x="0" y="16732"/>
                  <a:pt x="0" y="36247"/>
                </a:cubicBezTo>
                <a:cubicBezTo>
                  <a:pt x="0" y="38461"/>
                  <a:pt x="183" y="40630"/>
                  <a:pt x="571" y="42752"/>
                </a:cubicBezTo>
                <a:cubicBezTo>
                  <a:pt x="17667" y="34581"/>
                  <a:pt x="30472" y="18923"/>
                  <a:pt x="347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84"/>
          <p:cNvSpPr/>
          <p:nvPr/>
        </p:nvSpPr>
        <p:spPr>
          <a:xfrm>
            <a:off x="4512765" y="148100"/>
            <a:ext cx="676225" cy="676800"/>
          </a:xfrm>
          <a:custGeom>
            <a:avLst/>
            <a:gdLst/>
            <a:ahLst/>
            <a:cxnLst/>
            <a:rect l="l" t="t" r="r" b="b"/>
            <a:pathLst>
              <a:path w="27049" h="27072" extrusionOk="0">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84"/>
          <p:cNvSpPr/>
          <p:nvPr/>
        </p:nvSpPr>
        <p:spPr>
          <a:xfrm>
            <a:off x="4415190" y="462525"/>
            <a:ext cx="459950" cy="459375"/>
          </a:xfrm>
          <a:custGeom>
            <a:avLst/>
            <a:gdLst/>
            <a:ahLst/>
            <a:cxnLst/>
            <a:rect l="l" t="t" r="r" b="b"/>
            <a:pathLst>
              <a:path w="18398" h="18375" fill="none" extrusionOk="0">
                <a:moveTo>
                  <a:pt x="18398" y="9199"/>
                </a:moveTo>
                <a:cubicBezTo>
                  <a:pt x="18398" y="14266"/>
                  <a:pt x="14289" y="18375"/>
                  <a:pt x="9199" y="18375"/>
                </a:cubicBezTo>
                <a:cubicBezTo>
                  <a:pt x="4132" y="18375"/>
                  <a:pt x="1" y="14266"/>
                  <a:pt x="1" y="9199"/>
                </a:cubicBezTo>
                <a:cubicBezTo>
                  <a:pt x="1" y="4109"/>
                  <a:pt x="4132" y="0"/>
                  <a:pt x="9199" y="0"/>
                </a:cubicBezTo>
                <a:cubicBezTo>
                  <a:pt x="14289" y="0"/>
                  <a:pt x="18398" y="4109"/>
                  <a:pt x="18398" y="9199"/>
                </a:cubicBezTo>
                <a:close/>
              </a:path>
            </a:pathLst>
          </a:custGeom>
          <a:solidFill>
            <a:schemeClr val="lt1"/>
          </a:solid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84"/>
          <p:cNvSpPr txBox="1">
            <a:spLocks noGrp="1"/>
          </p:cNvSpPr>
          <p:nvPr>
            <p:ph type="subTitle" idx="1"/>
          </p:nvPr>
        </p:nvSpPr>
        <p:spPr>
          <a:xfrm>
            <a:off x="2394225" y="2536500"/>
            <a:ext cx="5966700" cy="1663200"/>
          </a:xfrm>
          <a:prstGeom prst="rect">
            <a:avLst/>
          </a:prstGeom>
        </p:spPr>
        <p:txBody>
          <a:bodyPr spcFirstLastPara="1" wrap="square" lIns="91425" tIns="91425" rIns="91425" bIns="91425" anchor="t" anchorCtr="0">
            <a:noAutofit/>
          </a:bodyPr>
          <a:lstStyle/>
          <a:p>
            <a:pPr marL="139700" lvl="0" indent="0" algn="just" rtl="0">
              <a:lnSpc>
                <a:spcPct val="115000"/>
              </a:lnSpc>
              <a:spcBef>
                <a:spcPts val="0"/>
              </a:spcBef>
              <a:spcAft>
                <a:spcPts val="0"/>
              </a:spcAft>
              <a:buSzPts val="1400"/>
            </a:pPr>
            <a:r>
              <a:rPr lang="vi-VN" dirty="0"/>
              <a:t>- </a:t>
            </a:r>
            <a:r>
              <a:rPr lang="en" dirty="0"/>
              <a:t>Đối với 33 level trong trò chơi BLOXORZ BFS tiêu tốn nhiều bộ nhớ hơn các giải thuật khác.</a:t>
            </a:r>
            <a:endParaRPr dirty="0"/>
          </a:p>
          <a:p>
            <a:pPr marL="457200" lvl="0" indent="0" algn="just" rtl="0">
              <a:lnSpc>
                <a:spcPct val="115000"/>
              </a:lnSpc>
              <a:spcBef>
                <a:spcPts val="0"/>
              </a:spcBef>
              <a:spcAft>
                <a:spcPts val="0"/>
              </a:spcAft>
              <a:buNone/>
            </a:pPr>
            <a:endParaRPr dirty="0"/>
          </a:p>
          <a:p>
            <a:pPr marL="139700" lvl="0" indent="0" algn="just" rtl="0">
              <a:lnSpc>
                <a:spcPct val="115000"/>
              </a:lnSpc>
              <a:spcBef>
                <a:spcPts val="0"/>
              </a:spcBef>
              <a:spcAft>
                <a:spcPts val="0"/>
              </a:spcAft>
              <a:buSzPts val="1400"/>
            </a:pPr>
            <a:r>
              <a:rPr lang="vi-VN" dirty="0"/>
              <a:t>- </a:t>
            </a:r>
            <a:r>
              <a:rPr lang="en" dirty="0"/>
              <a:t>Thời gian tìm kiếm và sự tiêu tốn bộ nhớ của từng giải thuật có cùng xu hướng trên các level khác nhau.</a:t>
            </a:r>
            <a:endParaRPr dirty="0"/>
          </a:p>
          <a:p>
            <a:pPr marL="457200" lvl="0" indent="0" algn="just" rtl="0">
              <a:lnSpc>
                <a:spcPct val="115000"/>
              </a:lnSpc>
              <a:spcBef>
                <a:spcPts val="0"/>
              </a:spcBef>
              <a:spcAft>
                <a:spcPts val="0"/>
              </a:spcAft>
              <a:buNone/>
            </a:pPr>
            <a:endParaRPr dirty="0"/>
          </a:p>
          <a:p>
            <a:pPr marL="139700" lvl="0" indent="0" algn="just" rtl="0">
              <a:lnSpc>
                <a:spcPct val="115000"/>
              </a:lnSpc>
              <a:spcBef>
                <a:spcPts val="0"/>
              </a:spcBef>
              <a:spcAft>
                <a:spcPts val="0"/>
              </a:spcAft>
              <a:buSzPts val="1400"/>
            </a:pPr>
            <a:r>
              <a:rPr lang="vi-VN" dirty="0"/>
              <a:t>- </a:t>
            </a:r>
            <a:r>
              <a:rPr lang="en" dirty="0"/>
              <a:t>Các level 10, 15, 20, 26, 28 là những level đặc biệt</a:t>
            </a:r>
            <a:endParaRPr dirty="0"/>
          </a:p>
          <a:p>
            <a:pPr marL="457200" lvl="0" indent="0" algn="just" rtl="0">
              <a:lnSpc>
                <a:spcPct val="115000"/>
              </a:lnSpc>
              <a:spcBef>
                <a:spcPts val="0"/>
              </a:spcBef>
              <a:spcAft>
                <a:spcPts val="0"/>
              </a:spcAft>
              <a:buNone/>
            </a:pPr>
            <a:endParaRPr dirty="0"/>
          </a:p>
          <a:p>
            <a:pPr marL="457200" lvl="0" indent="0" algn="just" rtl="0">
              <a:lnSpc>
                <a:spcPct val="115000"/>
              </a:lnSpc>
              <a:spcBef>
                <a:spcPts val="0"/>
              </a:spcBef>
              <a:spcAft>
                <a:spcPts val="0"/>
              </a:spcAft>
              <a:buNone/>
            </a:pPr>
            <a:endParaRPr dirty="0"/>
          </a:p>
        </p:txBody>
      </p:sp>
      <p:sp>
        <p:nvSpPr>
          <p:cNvPr id="1957" name="Google Shape;1957;p84"/>
          <p:cNvSpPr txBox="1">
            <a:spLocks noGrp="1"/>
          </p:cNvSpPr>
          <p:nvPr>
            <p:ph type="title"/>
          </p:nvPr>
        </p:nvSpPr>
        <p:spPr>
          <a:xfrm>
            <a:off x="53450" y="3216000"/>
            <a:ext cx="2747100" cy="98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300" dirty="0">
                <a:solidFill>
                  <a:schemeClr val="accent5"/>
                </a:solidFill>
                <a:latin typeface="Montserrat"/>
                <a:ea typeface="Montserrat"/>
                <a:cs typeface="Montserrat"/>
                <a:sym typeface="Montserrat"/>
              </a:rPr>
              <a:t>Nhận xét</a:t>
            </a:r>
            <a:endParaRPr sz="2300" dirty="0">
              <a:solidFill>
                <a:schemeClr val="accent5"/>
              </a:solidFill>
              <a:latin typeface="Montserrat"/>
              <a:ea typeface="Montserrat"/>
              <a:cs typeface="Montserrat"/>
              <a:sym typeface="Montserrat"/>
            </a:endParaRPr>
          </a:p>
        </p:txBody>
      </p:sp>
      <p:sp>
        <p:nvSpPr>
          <p:cNvPr id="1955" name="Google Shape;1955;p8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pic>
        <p:nvPicPr>
          <p:cNvPr id="3" name="Picture 2">
            <a:extLst>
              <a:ext uri="{FF2B5EF4-FFF2-40B4-BE49-F238E27FC236}">
                <a16:creationId xmlns:a16="http://schemas.microsoft.com/office/drawing/2014/main" id="{FB322587-D368-2B1A-9333-D1D2290BF989}"/>
              </a:ext>
            </a:extLst>
          </p:cNvPr>
          <p:cNvPicPr>
            <a:picLocks noChangeAspect="1"/>
          </p:cNvPicPr>
          <p:nvPr/>
        </p:nvPicPr>
        <p:blipFill>
          <a:blip r:embed="rId3"/>
          <a:stretch>
            <a:fillRect/>
          </a:stretch>
        </p:blipFill>
        <p:spPr>
          <a:xfrm>
            <a:off x="283620" y="148100"/>
            <a:ext cx="4118776" cy="2391758"/>
          </a:xfrm>
          <a:prstGeom prst="rect">
            <a:avLst/>
          </a:prstGeom>
        </p:spPr>
      </p:pic>
      <p:pic>
        <p:nvPicPr>
          <p:cNvPr id="5" name="Picture 4">
            <a:extLst>
              <a:ext uri="{FF2B5EF4-FFF2-40B4-BE49-F238E27FC236}">
                <a16:creationId xmlns:a16="http://schemas.microsoft.com/office/drawing/2014/main" id="{3CED6D5E-E3A2-87C2-C534-33AAC4860580}"/>
              </a:ext>
            </a:extLst>
          </p:cNvPr>
          <p:cNvPicPr>
            <a:picLocks noChangeAspect="1"/>
          </p:cNvPicPr>
          <p:nvPr/>
        </p:nvPicPr>
        <p:blipFill>
          <a:blip r:embed="rId4"/>
          <a:stretch>
            <a:fillRect/>
          </a:stretch>
        </p:blipFill>
        <p:spPr>
          <a:xfrm>
            <a:off x="4725742" y="151163"/>
            <a:ext cx="4020585" cy="238563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78"/>
        <p:cNvGrpSpPr/>
        <p:nvPr/>
      </p:nvGrpSpPr>
      <p:grpSpPr>
        <a:xfrm>
          <a:off x="0" y="0"/>
          <a:ext cx="0" cy="0"/>
          <a:chOff x="0" y="0"/>
          <a:chExt cx="0" cy="0"/>
        </a:xfrm>
      </p:grpSpPr>
      <p:sp>
        <p:nvSpPr>
          <p:cNvPr id="1979" name="Google Shape;1979;p86"/>
          <p:cNvSpPr/>
          <p:nvPr/>
        </p:nvSpPr>
        <p:spPr>
          <a:xfrm flipH="1">
            <a:off x="8228094" y="-9525"/>
            <a:ext cx="1044806" cy="1108860"/>
          </a:xfrm>
          <a:custGeom>
            <a:avLst/>
            <a:gdLst/>
            <a:ahLst/>
            <a:cxnLst/>
            <a:rect l="l" t="t" r="r" b="b"/>
            <a:pathLst>
              <a:path w="58069" h="61629" extrusionOk="0">
                <a:moveTo>
                  <a:pt x="1" y="1"/>
                </a:moveTo>
                <a:cubicBezTo>
                  <a:pt x="3835" y="503"/>
                  <a:pt x="6780" y="3767"/>
                  <a:pt x="6780" y="7716"/>
                </a:cubicBezTo>
                <a:lnTo>
                  <a:pt x="6780" y="61629"/>
                </a:lnTo>
                <a:cubicBezTo>
                  <a:pt x="12258" y="60624"/>
                  <a:pt x="17485" y="58913"/>
                  <a:pt x="22370" y="56584"/>
                </a:cubicBezTo>
                <a:cubicBezTo>
                  <a:pt x="21982" y="54462"/>
                  <a:pt x="21799" y="52293"/>
                  <a:pt x="21799" y="50079"/>
                </a:cubicBezTo>
                <a:cubicBezTo>
                  <a:pt x="21799" y="30564"/>
                  <a:pt x="37206" y="14632"/>
                  <a:pt x="56539" y="13833"/>
                </a:cubicBezTo>
                <a:cubicBezTo>
                  <a:pt x="57543" y="9382"/>
                  <a:pt x="58068" y="4771"/>
                  <a:pt x="580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86"/>
          <p:cNvSpPr/>
          <p:nvPr/>
        </p:nvSpPr>
        <p:spPr>
          <a:xfrm flipH="1">
            <a:off x="7575505" y="238945"/>
            <a:ext cx="1294902" cy="1305176"/>
          </a:xfrm>
          <a:custGeom>
            <a:avLst/>
            <a:gdLst/>
            <a:ahLst/>
            <a:cxnLst/>
            <a:rect l="l" t="t" r="r" b="b"/>
            <a:pathLst>
              <a:path w="71969" h="72540" extrusionOk="0">
                <a:moveTo>
                  <a:pt x="35699" y="1"/>
                </a:moveTo>
                <a:cubicBezTo>
                  <a:pt x="35174" y="1"/>
                  <a:pt x="34672" y="1"/>
                  <a:pt x="34170" y="24"/>
                </a:cubicBezTo>
                <a:cubicBezTo>
                  <a:pt x="29902" y="18946"/>
                  <a:pt x="17097" y="34604"/>
                  <a:pt x="1" y="42775"/>
                </a:cubicBezTo>
                <a:cubicBezTo>
                  <a:pt x="3059" y="59712"/>
                  <a:pt x="17873" y="72540"/>
                  <a:pt x="35699" y="72540"/>
                </a:cubicBezTo>
                <a:cubicBezTo>
                  <a:pt x="55740" y="72540"/>
                  <a:pt x="71969" y="56311"/>
                  <a:pt x="71969" y="36270"/>
                </a:cubicBezTo>
                <a:cubicBezTo>
                  <a:pt x="71969" y="16230"/>
                  <a:pt x="55740" y="1"/>
                  <a:pt x="356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86"/>
          <p:cNvSpPr/>
          <p:nvPr/>
        </p:nvSpPr>
        <p:spPr>
          <a:xfrm flipH="1">
            <a:off x="8255586" y="239359"/>
            <a:ext cx="625077" cy="769233"/>
          </a:xfrm>
          <a:custGeom>
            <a:avLst/>
            <a:gdLst/>
            <a:ahLst/>
            <a:cxnLst/>
            <a:rect l="l" t="t" r="r" b="b"/>
            <a:pathLst>
              <a:path w="34741" h="42753" extrusionOk="0">
                <a:moveTo>
                  <a:pt x="34740" y="1"/>
                </a:moveTo>
                <a:lnTo>
                  <a:pt x="34740" y="1"/>
                </a:lnTo>
                <a:cubicBezTo>
                  <a:pt x="15407" y="800"/>
                  <a:pt x="0" y="16732"/>
                  <a:pt x="0" y="36247"/>
                </a:cubicBezTo>
                <a:cubicBezTo>
                  <a:pt x="0" y="38461"/>
                  <a:pt x="183" y="40630"/>
                  <a:pt x="571" y="42752"/>
                </a:cubicBezTo>
                <a:cubicBezTo>
                  <a:pt x="17667" y="34581"/>
                  <a:pt x="30472" y="18923"/>
                  <a:pt x="347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86"/>
          <p:cNvSpPr/>
          <p:nvPr/>
        </p:nvSpPr>
        <p:spPr>
          <a:xfrm>
            <a:off x="4512765" y="148100"/>
            <a:ext cx="676225" cy="676800"/>
          </a:xfrm>
          <a:custGeom>
            <a:avLst/>
            <a:gdLst/>
            <a:ahLst/>
            <a:cxnLst/>
            <a:rect l="l" t="t" r="r" b="b"/>
            <a:pathLst>
              <a:path w="27049" h="27072" extrusionOk="0">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86"/>
          <p:cNvSpPr/>
          <p:nvPr/>
        </p:nvSpPr>
        <p:spPr>
          <a:xfrm>
            <a:off x="4415190" y="462525"/>
            <a:ext cx="459950" cy="459375"/>
          </a:xfrm>
          <a:custGeom>
            <a:avLst/>
            <a:gdLst/>
            <a:ahLst/>
            <a:cxnLst/>
            <a:rect l="l" t="t" r="r" b="b"/>
            <a:pathLst>
              <a:path w="18398" h="18375" fill="none" extrusionOk="0">
                <a:moveTo>
                  <a:pt x="18398" y="9199"/>
                </a:moveTo>
                <a:cubicBezTo>
                  <a:pt x="18398" y="14266"/>
                  <a:pt x="14289" y="18375"/>
                  <a:pt x="9199" y="18375"/>
                </a:cubicBezTo>
                <a:cubicBezTo>
                  <a:pt x="4132" y="18375"/>
                  <a:pt x="1" y="14266"/>
                  <a:pt x="1" y="9199"/>
                </a:cubicBezTo>
                <a:cubicBezTo>
                  <a:pt x="1" y="4109"/>
                  <a:pt x="4132" y="0"/>
                  <a:pt x="9199" y="0"/>
                </a:cubicBezTo>
                <a:cubicBezTo>
                  <a:pt x="14289" y="0"/>
                  <a:pt x="18398" y="4109"/>
                  <a:pt x="18398" y="9199"/>
                </a:cubicBezTo>
                <a:close/>
              </a:path>
            </a:pathLst>
          </a:custGeom>
          <a:solidFill>
            <a:schemeClr val="lt1"/>
          </a:solid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86"/>
          <p:cNvSpPr txBox="1">
            <a:spLocks noGrp="1"/>
          </p:cNvSpPr>
          <p:nvPr>
            <p:ph type="subTitle" idx="1"/>
          </p:nvPr>
        </p:nvSpPr>
        <p:spPr>
          <a:xfrm>
            <a:off x="373200" y="720400"/>
            <a:ext cx="3839100" cy="1663200"/>
          </a:xfrm>
          <a:prstGeom prst="rect">
            <a:avLst/>
          </a:prstGeom>
        </p:spPr>
        <p:txBody>
          <a:bodyPr spcFirstLastPara="1" wrap="square" lIns="91425" tIns="91425" rIns="91425" bIns="91425" anchor="t" anchorCtr="0">
            <a:noAutofit/>
          </a:bodyPr>
          <a:lstStyle/>
          <a:p>
            <a:pPr marL="457200" lvl="0" indent="0" algn="just" rtl="0">
              <a:lnSpc>
                <a:spcPct val="115000"/>
              </a:lnSpc>
              <a:spcBef>
                <a:spcPts val="0"/>
              </a:spcBef>
              <a:spcAft>
                <a:spcPts val="0"/>
              </a:spcAft>
              <a:buNone/>
            </a:pPr>
            <a:endParaRPr/>
          </a:p>
          <a:p>
            <a:pPr marL="457200" lvl="0" indent="0" algn="just" rtl="0">
              <a:lnSpc>
                <a:spcPct val="115000"/>
              </a:lnSpc>
              <a:spcBef>
                <a:spcPts val="0"/>
              </a:spcBef>
              <a:spcAft>
                <a:spcPts val="0"/>
              </a:spcAft>
              <a:buNone/>
            </a:pPr>
            <a:endParaRPr/>
          </a:p>
        </p:txBody>
      </p:sp>
      <p:sp>
        <p:nvSpPr>
          <p:cNvPr id="1986" name="Google Shape;1986;p86"/>
          <p:cNvSpPr txBox="1">
            <a:spLocks noGrp="1"/>
          </p:cNvSpPr>
          <p:nvPr>
            <p:ph type="title"/>
          </p:nvPr>
        </p:nvSpPr>
        <p:spPr>
          <a:xfrm>
            <a:off x="-259761" y="293743"/>
            <a:ext cx="2747100" cy="55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300" b="1" dirty="0">
                <a:solidFill>
                  <a:schemeClr val="accent5"/>
                </a:solidFill>
                <a:latin typeface="Montserrat"/>
                <a:ea typeface="Montserrat"/>
                <a:cs typeface="Montserrat"/>
                <a:sym typeface="Montserrat"/>
              </a:rPr>
              <a:t>Giải thích</a:t>
            </a:r>
            <a:endParaRPr sz="2300" b="1" dirty="0">
              <a:solidFill>
                <a:schemeClr val="accent5"/>
              </a:solidFill>
              <a:latin typeface="Montserrat"/>
              <a:ea typeface="Montserrat"/>
              <a:cs typeface="Montserrat"/>
              <a:sym typeface="Montserrat"/>
            </a:endParaRPr>
          </a:p>
        </p:txBody>
      </p:sp>
      <p:sp>
        <p:nvSpPr>
          <p:cNvPr id="1984" name="Google Shape;1984;p8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1992" name="Google Shape;1992;p86"/>
          <p:cNvSpPr txBox="1">
            <a:spLocks noGrp="1"/>
          </p:cNvSpPr>
          <p:nvPr>
            <p:ph type="subTitle" idx="4294967295"/>
          </p:nvPr>
        </p:nvSpPr>
        <p:spPr>
          <a:xfrm>
            <a:off x="1230313" y="3757613"/>
            <a:ext cx="7913687" cy="3505200"/>
          </a:xfrm>
          <a:prstGeom prst="rect">
            <a:avLst/>
          </a:prstGeom>
        </p:spPr>
        <p:txBody>
          <a:bodyPr spcFirstLastPara="1" wrap="square" lIns="91425" tIns="91425" rIns="91425" bIns="91425" anchor="t" anchorCtr="0">
            <a:noAutofit/>
          </a:bodyPr>
          <a:lstStyle/>
          <a:p>
            <a:pPr marL="457200" lvl="0" indent="-317500" algn="just" rtl="0">
              <a:lnSpc>
                <a:spcPct val="115000"/>
              </a:lnSpc>
              <a:spcBef>
                <a:spcPts val="0"/>
              </a:spcBef>
              <a:spcAft>
                <a:spcPts val="0"/>
              </a:spcAft>
              <a:buSzPts val="1400"/>
              <a:buChar char="●"/>
            </a:pPr>
            <a:r>
              <a:rPr lang="en"/>
              <a:t>Điểm chung của các màn đặc biệt 10, 15, 20, 26, 28 khác biệt so với các màn khác là đều có ô vuông có tác dụng tách khối ra làm 2 và dịch chuyển khối đến vị trí khác khi khối ở trạng thái đứng trên nó.</a:t>
            </a:r>
            <a:endParaRPr/>
          </a:p>
          <a:p>
            <a:pPr marL="0" lvl="0" indent="0" algn="just" rtl="0">
              <a:lnSpc>
                <a:spcPct val="115000"/>
              </a:lnSpc>
              <a:spcBef>
                <a:spcPts val="0"/>
              </a:spcBef>
              <a:spcAft>
                <a:spcPts val="0"/>
              </a:spcAft>
              <a:buNone/>
            </a:pPr>
            <a:endParaRPr/>
          </a:p>
          <a:p>
            <a:pPr marL="457200" lvl="0" indent="0" algn="just" rtl="0">
              <a:lnSpc>
                <a:spcPct val="115000"/>
              </a:lnSpc>
              <a:spcBef>
                <a:spcPts val="0"/>
              </a:spcBef>
              <a:spcAft>
                <a:spcPts val="0"/>
              </a:spcAft>
              <a:buNone/>
            </a:pPr>
            <a:endParaRPr/>
          </a:p>
          <a:p>
            <a:pPr marL="457200" lvl="0" indent="0" algn="just" rtl="0">
              <a:lnSpc>
                <a:spcPct val="115000"/>
              </a:lnSpc>
              <a:spcBef>
                <a:spcPts val="0"/>
              </a:spcBef>
              <a:spcAft>
                <a:spcPts val="0"/>
              </a:spcAft>
              <a:buNone/>
            </a:pPr>
            <a:endParaRPr/>
          </a:p>
          <a:p>
            <a:pPr marL="457200" lvl="0" indent="0" algn="just" rtl="0">
              <a:lnSpc>
                <a:spcPct val="115000"/>
              </a:lnSpc>
              <a:spcBef>
                <a:spcPts val="0"/>
              </a:spcBef>
              <a:spcAft>
                <a:spcPts val="0"/>
              </a:spcAft>
              <a:buNone/>
            </a:pPr>
            <a:endParaRPr/>
          </a:p>
        </p:txBody>
      </p:sp>
      <p:pic>
        <p:nvPicPr>
          <p:cNvPr id="1987" name="Google Shape;1987;p86"/>
          <p:cNvPicPr preferRelativeResize="0"/>
          <p:nvPr/>
        </p:nvPicPr>
        <p:blipFill>
          <a:blip r:embed="rId3">
            <a:alphaModFix/>
          </a:blip>
          <a:stretch>
            <a:fillRect/>
          </a:stretch>
        </p:blipFill>
        <p:spPr>
          <a:xfrm>
            <a:off x="6381900" y="2085525"/>
            <a:ext cx="2747100" cy="1557080"/>
          </a:xfrm>
          <a:prstGeom prst="rect">
            <a:avLst/>
          </a:prstGeom>
          <a:noFill/>
          <a:ln>
            <a:noFill/>
          </a:ln>
        </p:spPr>
      </p:pic>
      <p:pic>
        <p:nvPicPr>
          <p:cNvPr id="1988" name="Google Shape;1988;p86"/>
          <p:cNvPicPr preferRelativeResize="0"/>
          <p:nvPr/>
        </p:nvPicPr>
        <p:blipFill>
          <a:blip r:embed="rId4">
            <a:alphaModFix/>
          </a:blip>
          <a:stretch>
            <a:fillRect/>
          </a:stretch>
        </p:blipFill>
        <p:spPr>
          <a:xfrm>
            <a:off x="2536126" y="272739"/>
            <a:ext cx="2747100" cy="1600184"/>
          </a:xfrm>
          <a:prstGeom prst="rect">
            <a:avLst/>
          </a:prstGeom>
          <a:noFill/>
          <a:ln>
            <a:noFill/>
          </a:ln>
        </p:spPr>
      </p:pic>
      <p:pic>
        <p:nvPicPr>
          <p:cNvPr id="1989" name="Google Shape;1989;p86"/>
          <p:cNvPicPr preferRelativeResize="0"/>
          <p:nvPr/>
        </p:nvPicPr>
        <p:blipFill>
          <a:blip r:embed="rId5">
            <a:alphaModFix/>
          </a:blip>
          <a:stretch>
            <a:fillRect/>
          </a:stretch>
        </p:blipFill>
        <p:spPr>
          <a:xfrm>
            <a:off x="5809676" y="293743"/>
            <a:ext cx="2747100" cy="1579181"/>
          </a:xfrm>
          <a:prstGeom prst="rect">
            <a:avLst/>
          </a:prstGeom>
          <a:noFill/>
          <a:ln>
            <a:noFill/>
          </a:ln>
        </p:spPr>
      </p:pic>
      <p:pic>
        <p:nvPicPr>
          <p:cNvPr id="1990" name="Google Shape;1990;p86"/>
          <p:cNvPicPr preferRelativeResize="0"/>
          <p:nvPr/>
        </p:nvPicPr>
        <p:blipFill>
          <a:blip r:embed="rId6">
            <a:alphaModFix/>
          </a:blip>
          <a:stretch>
            <a:fillRect/>
          </a:stretch>
        </p:blipFill>
        <p:spPr>
          <a:xfrm>
            <a:off x="138700" y="2085525"/>
            <a:ext cx="3042812" cy="1557075"/>
          </a:xfrm>
          <a:prstGeom prst="rect">
            <a:avLst/>
          </a:prstGeom>
          <a:noFill/>
          <a:ln>
            <a:noFill/>
          </a:ln>
        </p:spPr>
      </p:pic>
      <p:pic>
        <p:nvPicPr>
          <p:cNvPr id="1991" name="Google Shape;1991;p86"/>
          <p:cNvPicPr preferRelativeResize="0"/>
          <p:nvPr/>
        </p:nvPicPr>
        <p:blipFill>
          <a:blip r:embed="rId7">
            <a:alphaModFix/>
          </a:blip>
          <a:stretch>
            <a:fillRect/>
          </a:stretch>
        </p:blipFill>
        <p:spPr>
          <a:xfrm>
            <a:off x="3500688" y="2085525"/>
            <a:ext cx="2438712" cy="1557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96"/>
        <p:cNvGrpSpPr/>
        <p:nvPr/>
      </p:nvGrpSpPr>
      <p:grpSpPr>
        <a:xfrm>
          <a:off x="0" y="0"/>
          <a:ext cx="0" cy="0"/>
          <a:chOff x="0" y="0"/>
          <a:chExt cx="0" cy="0"/>
        </a:xfrm>
      </p:grpSpPr>
      <p:sp>
        <p:nvSpPr>
          <p:cNvPr id="1997" name="Google Shape;1997;p87"/>
          <p:cNvSpPr/>
          <p:nvPr/>
        </p:nvSpPr>
        <p:spPr>
          <a:xfrm flipH="1">
            <a:off x="8228094" y="-9525"/>
            <a:ext cx="1044806" cy="1108860"/>
          </a:xfrm>
          <a:custGeom>
            <a:avLst/>
            <a:gdLst/>
            <a:ahLst/>
            <a:cxnLst/>
            <a:rect l="l" t="t" r="r" b="b"/>
            <a:pathLst>
              <a:path w="58069" h="61629" extrusionOk="0">
                <a:moveTo>
                  <a:pt x="1" y="1"/>
                </a:moveTo>
                <a:cubicBezTo>
                  <a:pt x="3835" y="503"/>
                  <a:pt x="6780" y="3767"/>
                  <a:pt x="6780" y="7716"/>
                </a:cubicBezTo>
                <a:lnTo>
                  <a:pt x="6780" y="61629"/>
                </a:lnTo>
                <a:cubicBezTo>
                  <a:pt x="12258" y="60624"/>
                  <a:pt x="17485" y="58913"/>
                  <a:pt x="22370" y="56584"/>
                </a:cubicBezTo>
                <a:cubicBezTo>
                  <a:pt x="21982" y="54462"/>
                  <a:pt x="21799" y="52293"/>
                  <a:pt x="21799" y="50079"/>
                </a:cubicBezTo>
                <a:cubicBezTo>
                  <a:pt x="21799" y="30564"/>
                  <a:pt x="37206" y="14632"/>
                  <a:pt x="56539" y="13833"/>
                </a:cubicBezTo>
                <a:cubicBezTo>
                  <a:pt x="57543" y="9382"/>
                  <a:pt x="58068" y="4771"/>
                  <a:pt x="580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87"/>
          <p:cNvSpPr/>
          <p:nvPr/>
        </p:nvSpPr>
        <p:spPr>
          <a:xfrm flipH="1">
            <a:off x="7575505" y="238945"/>
            <a:ext cx="1294902" cy="1305176"/>
          </a:xfrm>
          <a:custGeom>
            <a:avLst/>
            <a:gdLst/>
            <a:ahLst/>
            <a:cxnLst/>
            <a:rect l="l" t="t" r="r" b="b"/>
            <a:pathLst>
              <a:path w="71969" h="72540" extrusionOk="0">
                <a:moveTo>
                  <a:pt x="35699" y="1"/>
                </a:moveTo>
                <a:cubicBezTo>
                  <a:pt x="35174" y="1"/>
                  <a:pt x="34672" y="1"/>
                  <a:pt x="34170" y="24"/>
                </a:cubicBezTo>
                <a:cubicBezTo>
                  <a:pt x="29902" y="18946"/>
                  <a:pt x="17097" y="34604"/>
                  <a:pt x="1" y="42775"/>
                </a:cubicBezTo>
                <a:cubicBezTo>
                  <a:pt x="3059" y="59712"/>
                  <a:pt x="17873" y="72540"/>
                  <a:pt x="35699" y="72540"/>
                </a:cubicBezTo>
                <a:cubicBezTo>
                  <a:pt x="55740" y="72540"/>
                  <a:pt x="71969" y="56311"/>
                  <a:pt x="71969" y="36270"/>
                </a:cubicBezTo>
                <a:cubicBezTo>
                  <a:pt x="71969" y="16230"/>
                  <a:pt x="55740" y="1"/>
                  <a:pt x="356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87"/>
          <p:cNvSpPr/>
          <p:nvPr/>
        </p:nvSpPr>
        <p:spPr>
          <a:xfrm flipH="1">
            <a:off x="8255586" y="239359"/>
            <a:ext cx="625077" cy="769233"/>
          </a:xfrm>
          <a:custGeom>
            <a:avLst/>
            <a:gdLst/>
            <a:ahLst/>
            <a:cxnLst/>
            <a:rect l="l" t="t" r="r" b="b"/>
            <a:pathLst>
              <a:path w="34741" h="42753" extrusionOk="0">
                <a:moveTo>
                  <a:pt x="34740" y="1"/>
                </a:moveTo>
                <a:lnTo>
                  <a:pt x="34740" y="1"/>
                </a:lnTo>
                <a:cubicBezTo>
                  <a:pt x="15407" y="800"/>
                  <a:pt x="0" y="16732"/>
                  <a:pt x="0" y="36247"/>
                </a:cubicBezTo>
                <a:cubicBezTo>
                  <a:pt x="0" y="38461"/>
                  <a:pt x="183" y="40630"/>
                  <a:pt x="571" y="42752"/>
                </a:cubicBezTo>
                <a:cubicBezTo>
                  <a:pt x="17667" y="34581"/>
                  <a:pt x="30472" y="18923"/>
                  <a:pt x="347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87"/>
          <p:cNvSpPr/>
          <p:nvPr/>
        </p:nvSpPr>
        <p:spPr>
          <a:xfrm>
            <a:off x="4512765" y="148100"/>
            <a:ext cx="676225" cy="676800"/>
          </a:xfrm>
          <a:custGeom>
            <a:avLst/>
            <a:gdLst/>
            <a:ahLst/>
            <a:cxnLst/>
            <a:rect l="l" t="t" r="r" b="b"/>
            <a:pathLst>
              <a:path w="27049" h="27072" extrusionOk="0">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87"/>
          <p:cNvSpPr/>
          <p:nvPr/>
        </p:nvSpPr>
        <p:spPr>
          <a:xfrm>
            <a:off x="4415190" y="462525"/>
            <a:ext cx="459950" cy="459375"/>
          </a:xfrm>
          <a:custGeom>
            <a:avLst/>
            <a:gdLst/>
            <a:ahLst/>
            <a:cxnLst/>
            <a:rect l="l" t="t" r="r" b="b"/>
            <a:pathLst>
              <a:path w="18398" h="18375" fill="none" extrusionOk="0">
                <a:moveTo>
                  <a:pt x="18398" y="9199"/>
                </a:moveTo>
                <a:cubicBezTo>
                  <a:pt x="18398" y="14266"/>
                  <a:pt x="14289" y="18375"/>
                  <a:pt x="9199" y="18375"/>
                </a:cubicBezTo>
                <a:cubicBezTo>
                  <a:pt x="4132" y="18375"/>
                  <a:pt x="1" y="14266"/>
                  <a:pt x="1" y="9199"/>
                </a:cubicBezTo>
                <a:cubicBezTo>
                  <a:pt x="1" y="4109"/>
                  <a:pt x="4132" y="0"/>
                  <a:pt x="9199" y="0"/>
                </a:cubicBezTo>
                <a:cubicBezTo>
                  <a:pt x="14289" y="0"/>
                  <a:pt x="18398" y="4109"/>
                  <a:pt x="18398" y="9199"/>
                </a:cubicBezTo>
                <a:close/>
              </a:path>
            </a:pathLst>
          </a:custGeom>
          <a:solidFill>
            <a:schemeClr val="lt1"/>
          </a:solid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87"/>
          <p:cNvSpPr txBox="1">
            <a:spLocks noGrp="1"/>
          </p:cNvSpPr>
          <p:nvPr>
            <p:ph type="subTitle" idx="1"/>
          </p:nvPr>
        </p:nvSpPr>
        <p:spPr>
          <a:xfrm>
            <a:off x="309856" y="1695071"/>
            <a:ext cx="7913100" cy="3505200"/>
          </a:xfrm>
          <a:prstGeom prst="rect">
            <a:avLst/>
          </a:prstGeom>
        </p:spPr>
        <p:txBody>
          <a:bodyPr spcFirstLastPara="1" wrap="square" lIns="91425" tIns="91425" rIns="91425" bIns="91425" anchor="t" anchorCtr="0">
            <a:noAutofit/>
          </a:bodyPr>
          <a:lstStyle/>
          <a:p>
            <a:pPr marL="457200" lvl="0" indent="-317500" algn="just" rtl="0">
              <a:lnSpc>
                <a:spcPct val="115000"/>
              </a:lnSpc>
              <a:spcBef>
                <a:spcPts val="0"/>
              </a:spcBef>
              <a:spcAft>
                <a:spcPts val="0"/>
              </a:spcAft>
              <a:buSzPts val="1400"/>
              <a:buChar char="●"/>
            </a:pPr>
            <a:r>
              <a:rPr lang="en" dirty="0">
                <a:solidFill>
                  <a:schemeClr val="tx1"/>
                </a:solidFill>
              </a:rPr>
              <a:t>Giải thuật BFS có số node tìm kiếm khá lớn so với các giải thuật khác, song trả về kết quả tốt về độ dài đường đi, đồng thời thời gian và bộ nhớ sử dụng cũng được kiểm soát ở mức tương đối. </a:t>
            </a:r>
            <a:endParaRPr dirty="0">
              <a:solidFill>
                <a:schemeClr val="tx1"/>
              </a:solidFill>
            </a:endParaRPr>
          </a:p>
          <a:p>
            <a:pPr marL="0" lvl="0" indent="0" algn="just" rtl="0">
              <a:lnSpc>
                <a:spcPct val="115000"/>
              </a:lnSpc>
              <a:spcBef>
                <a:spcPts val="0"/>
              </a:spcBef>
              <a:spcAft>
                <a:spcPts val="0"/>
              </a:spcAft>
              <a:buNone/>
            </a:pPr>
            <a:endParaRPr dirty="0">
              <a:solidFill>
                <a:schemeClr val="tx1"/>
              </a:solidFill>
            </a:endParaRPr>
          </a:p>
          <a:p>
            <a:pPr marL="0" lvl="0" indent="0" algn="just" rtl="0">
              <a:lnSpc>
                <a:spcPct val="115000"/>
              </a:lnSpc>
              <a:spcBef>
                <a:spcPts val="0"/>
              </a:spcBef>
              <a:spcAft>
                <a:spcPts val="0"/>
              </a:spcAft>
              <a:buNone/>
            </a:pPr>
            <a:endParaRPr dirty="0">
              <a:solidFill>
                <a:schemeClr val="tx1"/>
              </a:solidFill>
            </a:endParaRPr>
          </a:p>
          <a:p>
            <a:pPr marL="457200" lvl="0" indent="-317500" algn="just" rtl="0">
              <a:lnSpc>
                <a:spcPct val="115000"/>
              </a:lnSpc>
              <a:spcBef>
                <a:spcPts val="0"/>
              </a:spcBef>
              <a:spcAft>
                <a:spcPts val="0"/>
              </a:spcAft>
              <a:buSzPts val="1400"/>
              <a:buChar char="●"/>
            </a:pPr>
            <a:r>
              <a:rPr lang="en" dirty="0">
                <a:solidFill>
                  <a:schemeClr val="tx1"/>
                </a:solidFill>
              </a:rPr>
              <a:t>Giải thuật DFS có thể tìm được đường đi nhanh chóng nhưng đường đi tìm được không chắc là tối ưu. Đồng thời, nếu không kiểm soát được độ sâu tối đa của cây tìm kiếm, DFS có thể rơi vào tình trạng lặp vô hạn hoặc quá tải bộ nhớ.</a:t>
            </a:r>
            <a:endParaRPr dirty="0">
              <a:solidFill>
                <a:schemeClr val="tx1"/>
              </a:solidFill>
            </a:endParaRPr>
          </a:p>
          <a:p>
            <a:pPr marL="457200" lvl="0" indent="0" algn="just" rtl="0">
              <a:lnSpc>
                <a:spcPct val="115000"/>
              </a:lnSpc>
              <a:spcBef>
                <a:spcPts val="0"/>
              </a:spcBef>
              <a:spcAft>
                <a:spcPts val="0"/>
              </a:spcAft>
              <a:buNone/>
            </a:pPr>
            <a:endParaRPr dirty="0">
              <a:solidFill>
                <a:schemeClr val="tx1"/>
              </a:solidFill>
            </a:endParaRPr>
          </a:p>
          <a:p>
            <a:pPr marL="457200" lvl="0" indent="0" algn="just" rtl="0">
              <a:lnSpc>
                <a:spcPct val="115000"/>
              </a:lnSpc>
              <a:spcBef>
                <a:spcPts val="0"/>
              </a:spcBef>
              <a:spcAft>
                <a:spcPts val="0"/>
              </a:spcAft>
              <a:buNone/>
            </a:pPr>
            <a:endParaRPr dirty="0"/>
          </a:p>
          <a:p>
            <a:pPr marL="457200" lvl="0" indent="0" algn="just" rtl="0">
              <a:lnSpc>
                <a:spcPct val="115000"/>
              </a:lnSpc>
              <a:spcBef>
                <a:spcPts val="0"/>
              </a:spcBef>
              <a:spcAft>
                <a:spcPts val="0"/>
              </a:spcAft>
              <a:buNone/>
            </a:pPr>
            <a:endParaRPr dirty="0"/>
          </a:p>
        </p:txBody>
      </p:sp>
      <p:sp>
        <p:nvSpPr>
          <p:cNvPr id="2004" name="Google Shape;2004;p87"/>
          <p:cNvSpPr txBox="1">
            <a:spLocks noGrp="1"/>
          </p:cNvSpPr>
          <p:nvPr>
            <p:ph type="title"/>
          </p:nvPr>
        </p:nvSpPr>
        <p:spPr>
          <a:xfrm>
            <a:off x="-218745" y="301714"/>
            <a:ext cx="2747100" cy="55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300" b="1" dirty="0">
                <a:solidFill>
                  <a:schemeClr val="accent5"/>
                </a:solidFill>
                <a:latin typeface="Montserrat"/>
                <a:ea typeface="Montserrat"/>
                <a:cs typeface="Montserrat"/>
                <a:sym typeface="Montserrat"/>
              </a:rPr>
              <a:t>Đánh giá</a:t>
            </a:r>
            <a:endParaRPr sz="2300" b="1" dirty="0">
              <a:solidFill>
                <a:schemeClr val="accent5"/>
              </a:solidFill>
              <a:latin typeface="Montserrat"/>
              <a:ea typeface="Montserrat"/>
              <a:cs typeface="Montserrat"/>
              <a:sym typeface="Montserrat"/>
            </a:endParaRPr>
          </a:p>
        </p:txBody>
      </p:sp>
      <p:sp>
        <p:nvSpPr>
          <p:cNvPr id="2002" name="Google Shape;2002;p8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08"/>
        <p:cNvGrpSpPr/>
        <p:nvPr/>
      </p:nvGrpSpPr>
      <p:grpSpPr>
        <a:xfrm>
          <a:off x="0" y="0"/>
          <a:ext cx="0" cy="0"/>
          <a:chOff x="0" y="0"/>
          <a:chExt cx="0" cy="0"/>
        </a:xfrm>
      </p:grpSpPr>
      <p:sp>
        <p:nvSpPr>
          <p:cNvPr id="2009" name="Google Shape;2009;p88"/>
          <p:cNvSpPr/>
          <p:nvPr/>
        </p:nvSpPr>
        <p:spPr>
          <a:xfrm flipH="1">
            <a:off x="8228094" y="-9525"/>
            <a:ext cx="1044806" cy="1108860"/>
          </a:xfrm>
          <a:custGeom>
            <a:avLst/>
            <a:gdLst/>
            <a:ahLst/>
            <a:cxnLst/>
            <a:rect l="l" t="t" r="r" b="b"/>
            <a:pathLst>
              <a:path w="58069" h="61629" extrusionOk="0">
                <a:moveTo>
                  <a:pt x="1" y="1"/>
                </a:moveTo>
                <a:cubicBezTo>
                  <a:pt x="3835" y="503"/>
                  <a:pt x="6780" y="3767"/>
                  <a:pt x="6780" y="7716"/>
                </a:cubicBezTo>
                <a:lnTo>
                  <a:pt x="6780" y="61629"/>
                </a:lnTo>
                <a:cubicBezTo>
                  <a:pt x="12258" y="60624"/>
                  <a:pt x="17485" y="58913"/>
                  <a:pt x="22370" y="56584"/>
                </a:cubicBezTo>
                <a:cubicBezTo>
                  <a:pt x="21982" y="54462"/>
                  <a:pt x="21799" y="52293"/>
                  <a:pt x="21799" y="50079"/>
                </a:cubicBezTo>
                <a:cubicBezTo>
                  <a:pt x="21799" y="30564"/>
                  <a:pt x="37206" y="14632"/>
                  <a:pt x="56539" y="13833"/>
                </a:cubicBezTo>
                <a:cubicBezTo>
                  <a:pt x="57543" y="9382"/>
                  <a:pt x="58068" y="4771"/>
                  <a:pt x="580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88"/>
          <p:cNvSpPr/>
          <p:nvPr/>
        </p:nvSpPr>
        <p:spPr>
          <a:xfrm flipH="1">
            <a:off x="7575505" y="238945"/>
            <a:ext cx="1294902" cy="1305176"/>
          </a:xfrm>
          <a:custGeom>
            <a:avLst/>
            <a:gdLst/>
            <a:ahLst/>
            <a:cxnLst/>
            <a:rect l="l" t="t" r="r" b="b"/>
            <a:pathLst>
              <a:path w="71969" h="72540" extrusionOk="0">
                <a:moveTo>
                  <a:pt x="35699" y="1"/>
                </a:moveTo>
                <a:cubicBezTo>
                  <a:pt x="35174" y="1"/>
                  <a:pt x="34672" y="1"/>
                  <a:pt x="34170" y="24"/>
                </a:cubicBezTo>
                <a:cubicBezTo>
                  <a:pt x="29902" y="18946"/>
                  <a:pt x="17097" y="34604"/>
                  <a:pt x="1" y="42775"/>
                </a:cubicBezTo>
                <a:cubicBezTo>
                  <a:pt x="3059" y="59712"/>
                  <a:pt x="17873" y="72540"/>
                  <a:pt x="35699" y="72540"/>
                </a:cubicBezTo>
                <a:cubicBezTo>
                  <a:pt x="55740" y="72540"/>
                  <a:pt x="71969" y="56311"/>
                  <a:pt x="71969" y="36270"/>
                </a:cubicBezTo>
                <a:cubicBezTo>
                  <a:pt x="71969" y="16230"/>
                  <a:pt x="55740" y="1"/>
                  <a:pt x="356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88"/>
          <p:cNvSpPr/>
          <p:nvPr/>
        </p:nvSpPr>
        <p:spPr>
          <a:xfrm flipH="1">
            <a:off x="8255586" y="239359"/>
            <a:ext cx="625077" cy="769233"/>
          </a:xfrm>
          <a:custGeom>
            <a:avLst/>
            <a:gdLst/>
            <a:ahLst/>
            <a:cxnLst/>
            <a:rect l="l" t="t" r="r" b="b"/>
            <a:pathLst>
              <a:path w="34741" h="42753" extrusionOk="0">
                <a:moveTo>
                  <a:pt x="34740" y="1"/>
                </a:moveTo>
                <a:lnTo>
                  <a:pt x="34740" y="1"/>
                </a:lnTo>
                <a:cubicBezTo>
                  <a:pt x="15407" y="800"/>
                  <a:pt x="0" y="16732"/>
                  <a:pt x="0" y="36247"/>
                </a:cubicBezTo>
                <a:cubicBezTo>
                  <a:pt x="0" y="38461"/>
                  <a:pt x="183" y="40630"/>
                  <a:pt x="571" y="42752"/>
                </a:cubicBezTo>
                <a:cubicBezTo>
                  <a:pt x="17667" y="34581"/>
                  <a:pt x="30472" y="18923"/>
                  <a:pt x="347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88"/>
          <p:cNvSpPr/>
          <p:nvPr/>
        </p:nvSpPr>
        <p:spPr>
          <a:xfrm>
            <a:off x="4512765" y="148100"/>
            <a:ext cx="676225" cy="676800"/>
          </a:xfrm>
          <a:custGeom>
            <a:avLst/>
            <a:gdLst/>
            <a:ahLst/>
            <a:cxnLst/>
            <a:rect l="l" t="t" r="r" b="b"/>
            <a:pathLst>
              <a:path w="27049" h="27072" extrusionOk="0">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88"/>
          <p:cNvSpPr/>
          <p:nvPr/>
        </p:nvSpPr>
        <p:spPr>
          <a:xfrm>
            <a:off x="4415190" y="462525"/>
            <a:ext cx="459950" cy="459375"/>
          </a:xfrm>
          <a:custGeom>
            <a:avLst/>
            <a:gdLst/>
            <a:ahLst/>
            <a:cxnLst/>
            <a:rect l="l" t="t" r="r" b="b"/>
            <a:pathLst>
              <a:path w="18398" h="18375" fill="none" extrusionOk="0">
                <a:moveTo>
                  <a:pt x="18398" y="9199"/>
                </a:moveTo>
                <a:cubicBezTo>
                  <a:pt x="18398" y="14266"/>
                  <a:pt x="14289" y="18375"/>
                  <a:pt x="9199" y="18375"/>
                </a:cubicBezTo>
                <a:cubicBezTo>
                  <a:pt x="4132" y="18375"/>
                  <a:pt x="1" y="14266"/>
                  <a:pt x="1" y="9199"/>
                </a:cubicBezTo>
                <a:cubicBezTo>
                  <a:pt x="1" y="4109"/>
                  <a:pt x="4132" y="0"/>
                  <a:pt x="9199" y="0"/>
                </a:cubicBezTo>
                <a:cubicBezTo>
                  <a:pt x="14289" y="0"/>
                  <a:pt x="18398" y="4109"/>
                  <a:pt x="18398" y="9199"/>
                </a:cubicBezTo>
                <a:close/>
              </a:path>
            </a:pathLst>
          </a:custGeom>
          <a:solidFill>
            <a:schemeClr val="lt1"/>
          </a:solid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88"/>
          <p:cNvSpPr txBox="1">
            <a:spLocks noGrp="1"/>
          </p:cNvSpPr>
          <p:nvPr>
            <p:ph type="subTitle" idx="1"/>
          </p:nvPr>
        </p:nvSpPr>
        <p:spPr>
          <a:xfrm>
            <a:off x="141130" y="1638300"/>
            <a:ext cx="7913100" cy="3505200"/>
          </a:xfrm>
          <a:prstGeom prst="rect">
            <a:avLst/>
          </a:prstGeom>
        </p:spPr>
        <p:txBody>
          <a:bodyPr spcFirstLastPara="1" wrap="square" lIns="91425" tIns="91425" rIns="91425" bIns="91425" anchor="t" anchorCtr="0">
            <a:noAutofit/>
          </a:bodyPr>
          <a:lstStyle/>
          <a:p>
            <a:pPr marL="457200" lvl="0" indent="-317500" algn="just" rtl="0">
              <a:lnSpc>
                <a:spcPct val="115000"/>
              </a:lnSpc>
              <a:spcBef>
                <a:spcPts val="0"/>
              </a:spcBef>
              <a:spcAft>
                <a:spcPts val="0"/>
              </a:spcAft>
              <a:buSzPts val="1400"/>
              <a:buChar char="●"/>
            </a:pPr>
            <a:r>
              <a:rPr lang="en" dirty="0">
                <a:solidFill>
                  <a:schemeClr val="tx1"/>
                </a:solidFill>
              </a:rPr>
              <a:t>Giải thuật A* kết hợp giữa chi phí đường đi và ước lượng từ trạng thái hiện tại đến trạng thái đích để tìm kiếm đường đi tối ưu. Tuy nhiên, trong trường hợp không có hàm ước lượng đúng hoặc hàm ước lượng bị ảnh hưởng bởi chi phí di chuyển giữa các trạng thái, A* có thể không tìm được đường đi tối ưu. Ta cần lựa chọn giá trị tham số phù hợp chạy thuật toán để đạt được hiệu quả tốt nhất.</a:t>
            </a:r>
            <a:endParaRPr dirty="0">
              <a:solidFill>
                <a:schemeClr val="tx1"/>
              </a:solidFill>
            </a:endParaRPr>
          </a:p>
          <a:p>
            <a:pPr marL="457200" lvl="0" indent="0" algn="just" rtl="0">
              <a:lnSpc>
                <a:spcPct val="115000"/>
              </a:lnSpc>
              <a:spcBef>
                <a:spcPts val="0"/>
              </a:spcBef>
              <a:spcAft>
                <a:spcPts val="0"/>
              </a:spcAft>
              <a:buNone/>
            </a:pPr>
            <a:endParaRPr dirty="0">
              <a:solidFill>
                <a:schemeClr val="tx1"/>
              </a:solidFill>
            </a:endParaRPr>
          </a:p>
          <a:p>
            <a:pPr marL="457200" lvl="0" indent="0" algn="just" rtl="0">
              <a:lnSpc>
                <a:spcPct val="115000"/>
              </a:lnSpc>
              <a:spcBef>
                <a:spcPts val="0"/>
              </a:spcBef>
              <a:spcAft>
                <a:spcPts val="0"/>
              </a:spcAft>
              <a:buNone/>
            </a:pPr>
            <a:r>
              <a:rPr lang="en" dirty="0">
                <a:solidFill>
                  <a:schemeClr val="tx1"/>
                </a:solidFill>
              </a:rPr>
              <a:t> =&gt;  Mỗi giải thuật có ưu và nhược điểm riêng, tuy nhiên nếu được thử nghiệm và tinh chỉnh để tối ưu thì giải thuật A* sẽ là lựa chọn phù hợp cho bài toán Bloxorz </a:t>
            </a:r>
            <a:endParaRPr dirty="0">
              <a:solidFill>
                <a:schemeClr val="tx1"/>
              </a:solidFill>
            </a:endParaRPr>
          </a:p>
          <a:p>
            <a:pPr marL="457200" lvl="0" indent="0" algn="just" rtl="0">
              <a:lnSpc>
                <a:spcPct val="115000"/>
              </a:lnSpc>
              <a:spcBef>
                <a:spcPts val="0"/>
              </a:spcBef>
              <a:spcAft>
                <a:spcPts val="0"/>
              </a:spcAft>
              <a:buNone/>
            </a:pPr>
            <a:endParaRPr dirty="0">
              <a:solidFill>
                <a:schemeClr val="tx1"/>
              </a:solidFill>
            </a:endParaRPr>
          </a:p>
          <a:p>
            <a:pPr marL="457200" lvl="0" indent="0" algn="just" rtl="0">
              <a:lnSpc>
                <a:spcPct val="115000"/>
              </a:lnSpc>
              <a:spcBef>
                <a:spcPts val="0"/>
              </a:spcBef>
              <a:spcAft>
                <a:spcPts val="0"/>
              </a:spcAft>
              <a:buNone/>
            </a:pPr>
            <a:endParaRPr dirty="0">
              <a:solidFill>
                <a:schemeClr val="tx1"/>
              </a:solidFill>
            </a:endParaRPr>
          </a:p>
          <a:p>
            <a:pPr marL="457200" lvl="0" indent="0" algn="just" rtl="0">
              <a:lnSpc>
                <a:spcPct val="115000"/>
              </a:lnSpc>
              <a:spcBef>
                <a:spcPts val="0"/>
              </a:spcBef>
              <a:spcAft>
                <a:spcPts val="0"/>
              </a:spcAft>
              <a:buNone/>
            </a:pPr>
            <a:endParaRPr dirty="0"/>
          </a:p>
        </p:txBody>
      </p:sp>
      <p:sp>
        <p:nvSpPr>
          <p:cNvPr id="2016" name="Google Shape;2016;p88"/>
          <p:cNvSpPr txBox="1">
            <a:spLocks noGrp="1"/>
          </p:cNvSpPr>
          <p:nvPr>
            <p:ph type="title"/>
          </p:nvPr>
        </p:nvSpPr>
        <p:spPr>
          <a:xfrm>
            <a:off x="-308800" y="265605"/>
            <a:ext cx="2747100" cy="55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300" b="1" dirty="0">
                <a:solidFill>
                  <a:schemeClr val="accent5"/>
                </a:solidFill>
                <a:latin typeface="Montserrat"/>
                <a:ea typeface="Montserrat"/>
                <a:cs typeface="Montserrat"/>
                <a:sym typeface="Montserrat"/>
              </a:rPr>
              <a:t>Đánh giá</a:t>
            </a:r>
            <a:endParaRPr sz="2300" b="1" dirty="0">
              <a:solidFill>
                <a:schemeClr val="accent5"/>
              </a:solidFill>
              <a:latin typeface="Montserrat"/>
              <a:ea typeface="Montserrat"/>
              <a:cs typeface="Montserrat"/>
              <a:sym typeface="Montserrat"/>
            </a:endParaRPr>
          </a:p>
        </p:txBody>
      </p:sp>
      <p:sp>
        <p:nvSpPr>
          <p:cNvPr id="2014" name="Google Shape;2014;p8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37"/>
        <p:cNvGrpSpPr/>
        <p:nvPr/>
      </p:nvGrpSpPr>
      <p:grpSpPr>
        <a:xfrm>
          <a:off x="0" y="0"/>
          <a:ext cx="0" cy="0"/>
          <a:chOff x="0" y="0"/>
          <a:chExt cx="0" cy="0"/>
        </a:xfrm>
      </p:grpSpPr>
      <p:sp>
        <p:nvSpPr>
          <p:cNvPr id="2038" name="Google Shape;2038;p91"/>
          <p:cNvSpPr/>
          <p:nvPr/>
        </p:nvSpPr>
        <p:spPr>
          <a:xfrm rot="10800000">
            <a:off x="715099" y="3658022"/>
            <a:ext cx="2132365" cy="2132365"/>
          </a:xfrm>
          <a:custGeom>
            <a:avLst/>
            <a:gdLst/>
            <a:ahLst/>
            <a:cxnLst/>
            <a:rect l="l" t="t" r="r" b="b"/>
            <a:pathLst>
              <a:path w="121226" h="121226" extrusionOk="0">
                <a:moveTo>
                  <a:pt x="60624" y="20133"/>
                </a:moveTo>
                <a:cubicBezTo>
                  <a:pt x="82970" y="20133"/>
                  <a:pt x="101116" y="38256"/>
                  <a:pt x="101116" y="60625"/>
                </a:cubicBezTo>
                <a:cubicBezTo>
                  <a:pt x="101116" y="82993"/>
                  <a:pt x="82970" y="101117"/>
                  <a:pt x="60624" y="101117"/>
                </a:cubicBezTo>
                <a:cubicBezTo>
                  <a:pt x="38255" y="101117"/>
                  <a:pt x="20109" y="82993"/>
                  <a:pt x="20109" y="60625"/>
                </a:cubicBezTo>
                <a:cubicBezTo>
                  <a:pt x="20109" y="38256"/>
                  <a:pt x="38255" y="20133"/>
                  <a:pt x="60624" y="20133"/>
                </a:cubicBezTo>
                <a:close/>
                <a:moveTo>
                  <a:pt x="60624" y="1"/>
                </a:moveTo>
                <a:cubicBezTo>
                  <a:pt x="27139" y="1"/>
                  <a:pt x="0" y="27140"/>
                  <a:pt x="0" y="60625"/>
                </a:cubicBezTo>
                <a:cubicBezTo>
                  <a:pt x="0" y="94086"/>
                  <a:pt x="27139" y="121226"/>
                  <a:pt x="60624" y="121226"/>
                </a:cubicBezTo>
                <a:cubicBezTo>
                  <a:pt x="94086" y="121226"/>
                  <a:pt x="121225" y="94086"/>
                  <a:pt x="121225" y="60625"/>
                </a:cubicBezTo>
                <a:cubicBezTo>
                  <a:pt x="121225" y="27140"/>
                  <a:pt x="94086" y="1"/>
                  <a:pt x="606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91"/>
          <p:cNvSpPr txBox="1">
            <a:spLocks noGrp="1"/>
          </p:cNvSpPr>
          <p:nvPr>
            <p:ph type="title"/>
          </p:nvPr>
        </p:nvSpPr>
        <p:spPr>
          <a:xfrm>
            <a:off x="1284000" y="1903350"/>
            <a:ext cx="6576000"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tx1"/>
                </a:solidFill>
              </a:rPr>
              <a:t>Thanks</a:t>
            </a:r>
            <a:endParaRPr dirty="0">
              <a:solidFill>
                <a:schemeClr val="tx1"/>
              </a:solidFill>
            </a:endParaRPr>
          </a:p>
        </p:txBody>
      </p:sp>
      <p:sp>
        <p:nvSpPr>
          <p:cNvPr id="2062" name="Google Shape;2062;p91"/>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
        <p:nvSpPr>
          <p:cNvPr id="2040" name="Google Shape;2040;p91"/>
          <p:cNvSpPr/>
          <p:nvPr/>
        </p:nvSpPr>
        <p:spPr>
          <a:xfrm rot="-5400000">
            <a:off x="7456413" y="251213"/>
            <a:ext cx="971800" cy="2117625"/>
          </a:xfrm>
          <a:custGeom>
            <a:avLst/>
            <a:gdLst/>
            <a:ahLst/>
            <a:cxnLst/>
            <a:rect l="l" t="t" r="r" b="b"/>
            <a:pathLst>
              <a:path w="38872" h="84705" extrusionOk="0">
                <a:moveTo>
                  <a:pt x="19424" y="0"/>
                </a:moveTo>
                <a:cubicBezTo>
                  <a:pt x="8697" y="0"/>
                  <a:pt x="0" y="8720"/>
                  <a:pt x="0" y="19447"/>
                </a:cubicBezTo>
                <a:lnTo>
                  <a:pt x="0" y="65281"/>
                </a:lnTo>
                <a:cubicBezTo>
                  <a:pt x="0" y="76008"/>
                  <a:pt x="8697" y="84705"/>
                  <a:pt x="19424" y="84705"/>
                </a:cubicBezTo>
                <a:cubicBezTo>
                  <a:pt x="24492" y="84705"/>
                  <a:pt x="29102" y="82765"/>
                  <a:pt x="32549" y="79615"/>
                </a:cubicBezTo>
                <a:cubicBezTo>
                  <a:pt x="23350" y="76374"/>
                  <a:pt x="16731" y="67586"/>
                  <a:pt x="16731" y="57269"/>
                </a:cubicBezTo>
                <a:cubicBezTo>
                  <a:pt x="16731" y="44715"/>
                  <a:pt x="26500" y="34466"/>
                  <a:pt x="38872" y="33668"/>
                </a:cubicBezTo>
                <a:lnTo>
                  <a:pt x="38872" y="19447"/>
                </a:lnTo>
                <a:cubicBezTo>
                  <a:pt x="38872" y="8720"/>
                  <a:pt x="30152" y="0"/>
                  <a:pt x="194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91"/>
          <p:cNvSpPr/>
          <p:nvPr/>
        </p:nvSpPr>
        <p:spPr>
          <a:xfrm rot="-5400000">
            <a:off x="7921188" y="-4137"/>
            <a:ext cx="788650" cy="1184075"/>
          </a:xfrm>
          <a:custGeom>
            <a:avLst/>
            <a:gdLst/>
            <a:ahLst/>
            <a:cxnLst/>
            <a:rect l="l" t="t" r="r" b="b"/>
            <a:pathLst>
              <a:path w="31546" h="47363" extrusionOk="0">
                <a:moveTo>
                  <a:pt x="7876" y="0"/>
                </a:moveTo>
                <a:cubicBezTo>
                  <a:pt x="7351" y="0"/>
                  <a:pt x="6826" y="23"/>
                  <a:pt x="6324" y="69"/>
                </a:cubicBezTo>
                <a:lnTo>
                  <a:pt x="6324" y="31682"/>
                </a:lnTo>
                <a:cubicBezTo>
                  <a:pt x="6324" y="37365"/>
                  <a:pt x="3881" y="42455"/>
                  <a:pt x="1" y="46016"/>
                </a:cubicBezTo>
                <a:cubicBezTo>
                  <a:pt x="2466" y="46883"/>
                  <a:pt x="5114" y="47363"/>
                  <a:pt x="7876" y="47363"/>
                </a:cubicBezTo>
                <a:cubicBezTo>
                  <a:pt x="20932" y="47363"/>
                  <a:pt x="31546" y="36749"/>
                  <a:pt x="31546" y="23670"/>
                </a:cubicBezTo>
                <a:cubicBezTo>
                  <a:pt x="31546" y="10591"/>
                  <a:pt x="20932" y="0"/>
                  <a:pt x="78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91"/>
          <p:cNvSpPr/>
          <p:nvPr/>
        </p:nvSpPr>
        <p:spPr>
          <a:xfrm rot="-5400000">
            <a:off x="8022763" y="526538"/>
            <a:ext cx="553525" cy="1148700"/>
          </a:xfrm>
          <a:custGeom>
            <a:avLst/>
            <a:gdLst/>
            <a:ahLst/>
            <a:cxnLst/>
            <a:rect l="l" t="t" r="r" b="b"/>
            <a:pathLst>
              <a:path w="22141" h="45948" extrusionOk="0">
                <a:moveTo>
                  <a:pt x="22141" y="1"/>
                </a:moveTo>
                <a:cubicBezTo>
                  <a:pt x="9769" y="799"/>
                  <a:pt x="0" y="11048"/>
                  <a:pt x="0" y="23602"/>
                </a:cubicBezTo>
                <a:cubicBezTo>
                  <a:pt x="0" y="33919"/>
                  <a:pt x="6619" y="42707"/>
                  <a:pt x="15818" y="45948"/>
                </a:cubicBezTo>
                <a:cubicBezTo>
                  <a:pt x="19698" y="42387"/>
                  <a:pt x="22141" y="37297"/>
                  <a:pt x="22141" y="31614"/>
                </a:cubicBezTo>
                <a:lnTo>
                  <a:pt x="221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91"/>
          <p:cNvSpPr/>
          <p:nvPr/>
        </p:nvSpPr>
        <p:spPr>
          <a:xfrm rot="-5400000">
            <a:off x="7260113" y="437238"/>
            <a:ext cx="1406625" cy="703600"/>
          </a:xfrm>
          <a:custGeom>
            <a:avLst/>
            <a:gdLst/>
            <a:ahLst/>
            <a:cxnLst/>
            <a:rect l="l" t="t" r="r" b="b"/>
            <a:pathLst>
              <a:path w="56265" h="28144" fill="none" extrusionOk="0">
                <a:moveTo>
                  <a:pt x="0" y="28144"/>
                </a:moveTo>
                <a:cubicBezTo>
                  <a:pt x="0" y="12600"/>
                  <a:pt x="12600" y="0"/>
                  <a:pt x="28144" y="0"/>
                </a:cubicBezTo>
                <a:cubicBezTo>
                  <a:pt x="43665" y="0"/>
                  <a:pt x="56265" y="12600"/>
                  <a:pt x="56265" y="28144"/>
                </a:cubicBez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4" name="Google Shape;2044;p91"/>
          <p:cNvGrpSpPr/>
          <p:nvPr/>
        </p:nvGrpSpPr>
        <p:grpSpPr>
          <a:xfrm>
            <a:off x="7860010" y="2360625"/>
            <a:ext cx="453975" cy="948400"/>
            <a:chOff x="7520035" y="2360625"/>
            <a:chExt cx="453975" cy="948400"/>
          </a:xfrm>
        </p:grpSpPr>
        <p:grpSp>
          <p:nvGrpSpPr>
            <p:cNvPr id="2045" name="Google Shape;2045;p91"/>
            <p:cNvGrpSpPr/>
            <p:nvPr/>
          </p:nvGrpSpPr>
          <p:grpSpPr>
            <a:xfrm flipH="1">
              <a:off x="7520885" y="2813700"/>
              <a:ext cx="453125" cy="495325"/>
              <a:chOff x="4291875" y="1071125"/>
              <a:chExt cx="453125" cy="495325"/>
            </a:xfrm>
          </p:grpSpPr>
          <p:sp>
            <p:nvSpPr>
              <p:cNvPr id="2046" name="Google Shape;2046;p91"/>
              <p:cNvSpPr/>
              <p:nvPr/>
            </p:nvSpPr>
            <p:spPr>
              <a:xfrm>
                <a:off x="4702750" y="107112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91"/>
              <p:cNvSpPr/>
              <p:nvPr/>
            </p:nvSpPr>
            <p:spPr>
              <a:xfrm>
                <a:off x="4702750" y="1297675"/>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91"/>
              <p:cNvSpPr/>
              <p:nvPr/>
            </p:nvSpPr>
            <p:spPr>
              <a:xfrm>
                <a:off x="4702750" y="1524200"/>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91"/>
              <p:cNvSpPr/>
              <p:nvPr/>
            </p:nvSpPr>
            <p:spPr>
              <a:xfrm>
                <a:off x="4497325" y="107112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91"/>
              <p:cNvSpPr/>
              <p:nvPr/>
            </p:nvSpPr>
            <p:spPr>
              <a:xfrm>
                <a:off x="4497325" y="1297675"/>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91"/>
              <p:cNvSpPr/>
              <p:nvPr/>
            </p:nvSpPr>
            <p:spPr>
              <a:xfrm>
                <a:off x="4497325" y="1524200"/>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91"/>
              <p:cNvSpPr/>
              <p:nvPr/>
            </p:nvSpPr>
            <p:spPr>
              <a:xfrm>
                <a:off x="4291875" y="1297675"/>
                <a:ext cx="42275" cy="42250"/>
              </a:xfrm>
              <a:custGeom>
                <a:avLst/>
                <a:gdLst/>
                <a:ahLst/>
                <a:cxnLst/>
                <a:rect l="l" t="t" r="r" b="b"/>
                <a:pathLst>
                  <a:path w="1691" h="1690" extrusionOk="0">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91"/>
              <p:cNvSpPr/>
              <p:nvPr/>
            </p:nvSpPr>
            <p:spPr>
              <a:xfrm>
                <a:off x="4291875" y="1524200"/>
                <a:ext cx="42275" cy="42250"/>
              </a:xfrm>
              <a:custGeom>
                <a:avLst/>
                <a:gdLst/>
                <a:ahLst/>
                <a:cxnLst/>
                <a:rect l="l" t="t" r="r" b="b"/>
                <a:pathLst>
                  <a:path w="1691" h="1690" extrusionOk="0">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4" name="Google Shape;2054;p91"/>
            <p:cNvGrpSpPr/>
            <p:nvPr/>
          </p:nvGrpSpPr>
          <p:grpSpPr>
            <a:xfrm flipH="1">
              <a:off x="7520035" y="2360625"/>
              <a:ext cx="453975" cy="495325"/>
              <a:chOff x="4291875" y="618050"/>
              <a:chExt cx="453975" cy="495325"/>
            </a:xfrm>
          </p:grpSpPr>
          <p:sp>
            <p:nvSpPr>
              <p:cNvPr id="2055" name="Google Shape;2055;p91"/>
              <p:cNvSpPr/>
              <p:nvPr/>
            </p:nvSpPr>
            <p:spPr>
              <a:xfrm>
                <a:off x="4497325" y="618050"/>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91"/>
              <p:cNvSpPr/>
              <p:nvPr/>
            </p:nvSpPr>
            <p:spPr>
              <a:xfrm>
                <a:off x="4497325" y="84457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91"/>
              <p:cNvSpPr/>
              <p:nvPr/>
            </p:nvSpPr>
            <p:spPr>
              <a:xfrm>
                <a:off x="4291875" y="618050"/>
                <a:ext cx="42275" cy="42250"/>
              </a:xfrm>
              <a:custGeom>
                <a:avLst/>
                <a:gdLst/>
                <a:ahLst/>
                <a:cxnLst/>
                <a:rect l="l" t="t" r="r" b="b"/>
                <a:pathLst>
                  <a:path w="1691" h="1690" extrusionOk="0">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91"/>
              <p:cNvSpPr/>
              <p:nvPr/>
            </p:nvSpPr>
            <p:spPr>
              <a:xfrm>
                <a:off x="4291875" y="844575"/>
                <a:ext cx="42275" cy="42250"/>
              </a:xfrm>
              <a:custGeom>
                <a:avLst/>
                <a:gdLst/>
                <a:ahLst/>
                <a:cxnLst/>
                <a:rect l="l" t="t" r="r" b="b"/>
                <a:pathLst>
                  <a:path w="1691" h="1690" extrusionOk="0">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91"/>
              <p:cNvSpPr/>
              <p:nvPr/>
            </p:nvSpPr>
            <p:spPr>
              <a:xfrm>
                <a:off x="4291875" y="1071125"/>
                <a:ext cx="42275" cy="42250"/>
              </a:xfrm>
              <a:custGeom>
                <a:avLst/>
                <a:gdLst/>
                <a:ahLst/>
                <a:cxnLst/>
                <a:rect l="l" t="t" r="r" b="b"/>
                <a:pathLst>
                  <a:path w="1691" h="1690" extrusionOk="0">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91"/>
              <p:cNvSpPr/>
              <p:nvPr/>
            </p:nvSpPr>
            <p:spPr>
              <a:xfrm>
                <a:off x="4703600" y="618050"/>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91"/>
              <p:cNvSpPr/>
              <p:nvPr/>
            </p:nvSpPr>
            <p:spPr>
              <a:xfrm>
                <a:off x="4703600" y="84457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152"/>
        <p:cNvGrpSpPr/>
        <p:nvPr/>
      </p:nvGrpSpPr>
      <p:grpSpPr>
        <a:xfrm>
          <a:off x="0" y="0"/>
          <a:ext cx="0" cy="0"/>
          <a:chOff x="0" y="0"/>
          <a:chExt cx="0" cy="0"/>
        </a:xfrm>
      </p:grpSpPr>
      <p:sp>
        <p:nvSpPr>
          <p:cNvPr id="1153" name="Google Shape;1153;p36"/>
          <p:cNvSpPr/>
          <p:nvPr/>
        </p:nvSpPr>
        <p:spPr>
          <a:xfrm flipH="1">
            <a:off x="986764" y="1879212"/>
            <a:ext cx="676225" cy="676800"/>
          </a:xfrm>
          <a:custGeom>
            <a:avLst/>
            <a:gdLst/>
            <a:ahLst/>
            <a:cxnLst/>
            <a:rect l="l" t="t" r="r" b="b"/>
            <a:pathLst>
              <a:path w="27049" h="27072" extrusionOk="0">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latin typeface="Montserrat"/>
              <a:ea typeface="Montserrat"/>
              <a:cs typeface="Montserrat"/>
              <a:sym typeface="Montserrat"/>
            </a:endParaRPr>
          </a:p>
        </p:txBody>
      </p:sp>
      <p:sp>
        <p:nvSpPr>
          <p:cNvPr id="1154" name="Google Shape;1154;p36"/>
          <p:cNvSpPr/>
          <p:nvPr/>
        </p:nvSpPr>
        <p:spPr>
          <a:xfrm flipH="1">
            <a:off x="4679239" y="1877924"/>
            <a:ext cx="676225" cy="676800"/>
          </a:xfrm>
          <a:custGeom>
            <a:avLst/>
            <a:gdLst/>
            <a:ahLst/>
            <a:cxnLst/>
            <a:rect l="l" t="t" r="r" b="b"/>
            <a:pathLst>
              <a:path w="27049" h="27072" extrusionOk="0">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latin typeface="Montserrat"/>
              <a:ea typeface="Montserrat"/>
              <a:cs typeface="Montserrat"/>
              <a:sym typeface="Montserrat"/>
            </a:endParaRPr>
          </a:p>
        </p:txBody>
      </p:sp>
      <p:sp>
        <p:nvSpPr>
          <p:cNvPr id="1155" name="Google Shape;1155;p36"/>
          <p:cNvSpPr/>
          <p:nvPr/>
        </p:nvSpPr>
        <p:spPr>
          <a:xfrm flipH="1">
            <a:off x="986764" y="3142925"/>
            <a:ext cx="676225" cy="676800"/>
          </a:xfrm>
          <a:custGeom>
            <a:avLst/>
            <a:gdLst/>
            <a:ahLst/>
            <a:cxnLst/>
            <a:rect l="l" t="t" r="r" b="b"/>
            <a:pathLst>
              <a:path w="27049" h="27072" extrusionOk="0">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1156" name="Google Shape;1156;p36"/>
          <p:cNvSpPr/>
          <p:nvPr/>
        </p:nvSpPr>
        <p:spPr>
          <a:xfrm flipH="1">
            <a:off x="4690827" y="3052053"/>
            <a:ext cx="676225" cy="676800"/>
          </a:xfrm>
          <a:custGeom>
            <a:avLst/>
            <a:gdLst/>
            <a:ahLst/>
            <a:cxnLst/>
            <a:rect l="l" t="t" r="r" b="b"/>
            <a:pathLst>
              <a:path w="27049" h="27072" extrusionOk="0">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1158" name="Google Shape;1158;p36"/>
          <p:cNvSpPr txBox="1">
            <a:spLocks noGrp="1"/>
          </p:cNvSpPr>
          <p:nvPr>
            <p:ph type="title"/>
          </p:nvPr>
        </p:nvSpPr>
        <p:spPr>
          <a:xfrm>
            <a:off x="1009889" y="1960663"/>
            <a:ext cx="653100" cy="43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ontserrat"/>
                <a:ea typeface="Montserrat"/>
                <a:cs typeface="Montserrat"/>
                <a:sym typeface="Montserrat"/>
              </a:rPr>
              <a:t>1</a:t>
            </a:r>
            <a:endParaRPr dirty="0">
              <a:latin typeface="Montserrat"/>
              <a:ea typeface="Montserrat"/>
              <a:cs typeface="Montserrat"/>
              <a:sym typeface="Montserrat"/>
            </a:endParaRPr>
          </a:p>
        </p:txBody>
      </p:sp>
      <p:sp>
        <p:nvSpPr>
          <p:cNvPr id="1159" name="Google Shape;1159;p36"/>
          <p:cNvSpPr txBox="1">
            <a:spLocks noGrp="1"/>
          </p:cNvSpPr>
          <p:nvPr>
            <p:ph type="subTitle" idx="1"/>
          </p:nvPr>
        </p:nvSpPr>
        <p:spPr>
          <a:xfrm>
            <a:off x="1906878" y="2053443"/>
            <a:ext cx="2463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Giới thiệu tổng quát về bài toán</a:t>
            </a:r>
            <a:endParaRPr/>
          </a:p>
        </p:txBody>
      </p:sp>
      <p:sp>
        <p:nvSpPr>
          <p:cNvPr id="1160" name="Google Shape;1160;p36"/>
          <p:cNvSpPr txBox="1">
            <a:spLocks noGrp="1"/>
          </p:cNvSpPr>
          <p:nvPr>
            <p:ph type="title" idx="2"/>
          </p:nvPr>
        </p:nvSpPr>
        <p:spPr>
          <a:xfrm>
            <a:off x="4690804" y="1999274"/>
            <a:ext cx="653100" cy="43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ontserrat"/>
                <a:ea typeface="Montserrat"/>
                <a:cs typeface="Montserrat"/>
                <a:sym typeface="Montserrat"/>
              </a:rPr>
              <a:t>2</a:t>
            </a:r>
            <a:endParaRPr dirty="0">
              <a:latin typeface="Montserrat"/>
              <a:ea typeface="Montserrat"/>
              <a:cs typeface="Montserrat"/>
              <a:sym typeface="Montserrat"/>
            </a:endParaRPr>
          </a:p>
        </p:txBody>
      </p:sp>
      <p:sp>
        <p:nvSpPr>
          <p:cNvPr id="1161" name="Google Shape;1161;p36"/>
          <p:cNvSpPr txBox="1">
            <a:spLocks noGrp="1"/>
          </p:cNvSpPr>
          <p:nvPr>
            <p:ph type="subTitle" idx="3"/>
          </p:nvPr>
        </p:nvSpPr>
        <p:spPr>
          <a:xfrm>
            <a:off x="5367042" y="2087486"/>
            <a:ext cx="2463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Trình bày phần hiện thực của nhóm</a:t>
            </a:r>
            <a:endParaRPr dirty="0"/>
          </a:p>
        </p:txBody>
      </p:sp>
      <p:sp>
        <p:nvSpPr>
          <p:cNvPr id="1162" name="Google Shape;1162;p36"/>
          <p:cNvSpPr txBox="1">
            <a:spLocks noGrp="1"/>
          </p:cNvSpPr>
          <p:nvPr>
            <p:ph type="title" idx="4"/>
          </p:nvPr>
        </p:nvSpPr>
        <p:spPr>
          <a:xfrm>
            <a:off x="998316" y="3264262"/>
            <a:ext cx="653100" cy="43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ontserrat"/>
                <a:ea typeface="Montserrat"/>
                <a:cs typeface="Montserrat"/>
                <a:sym typeface="Montserrat"/>
              </a:rPr>
              <a:t>3</a:t>
            </a:r>
            <a:endParaRPr dirty="0">
              <a:latin typeface="Montserrat"/>
              <a:ea typeface="Montserrat"/>
              <a:cs typeface="Montserrat"/>
              <a:sym typeface="Montserrat"/>
            </a:endParaRPr>
          </a:p>
        </p:txBody>
      </p:sp>
      <p:sp>
        <p:nvSpPr>
          <p:cNvPr id="1163" name="Google Shape;1163;p36"/>
          <p:cNvSpPr txBox="1">
            <a:spLocks noGrp="1"/>
          </p:cNvSpPr>
          <p:nvPr>
            <p:ph type="subTitle" idx="5"/>
          </p:nvPr>
        </p:nvSpPr>
        <p:spPr>
          <a:xfrm>
            <a:off x="1877274" y="3328325"/>
            <a:ext cx="2463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Trình bày 5 giải thuật nhóm đã thực hiện</a:t>
            </a:r>
            <a:endParaRPr dirty="0"/>
          </a:p>
        </p:txBody>
      </p:sp>
      <p:sp>
        <p:nvSpPr>
          <p:cNvPr id="1164" name="Google Shape;1164;p36"/>
          <p:cNvSpPr txBox="1">
            <a:spLocks noGrp="1"/>
          </p:cNvSpPr>
          <p:nvPr>
            <p:ph type="title" idx="6"/>
          </p:nvPr>
        </p:nvSpPr>
        <p:spPr>
          <a:xfrm>
            <a:off x="4690827" y="3173390"/>
            <a:ext cx="653100" cy="43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ontserrat"/>
                <a:ea typeface="Montserrat"/>
                <a:cs typeface="Montserrat"/>
                <a:sym typeface="Montserrat"/>
              </a:rPr>
              <a:t>4</a:t>
            </a:r>
            <a:endParaRPr dirty="0">
              <a:latin typeface="Montserrat"/>
              <a:ea typeface="Montserrat"/>
              <a:cs typeface="Montserrat"/>
              <a:sym typeface="Montserrat"/>
            </a:endParaRPr>
          </a:p>
        </p:txBody>
      </p:sp>
      <p:sp>
        <p:nvSpPr>
          <p:cNvPr id="1165" name="Google Shape;1165;p36"/>
          <p:cNvSpPr txBox="1">
            <a:spLocks noGrp="1"/>
          </p:cNvSpPr>
          <p:nvPr>
            <p:ph type="subTitle" idx="7"/>
          </p:nvPr>
        </p:nvSpPr>
        <p:spPr>
          <a:xfrm>
            <a:off x="5378630" y="3248940"/>
            <a:ext cx="2463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Kiểm thử phần trực quan</a:t>
            </a:r>
            <a:endParaRPr/>
          </a:p>
        </p:txBody>
      </p:sp>
      <p:sp>
        <p:nvSpPr>
          <p:cNvPr id="1157" name="Google Shape;1157;p36"/>
          <p:cNvSpPr txBox="1">
            <a:spLocks noGrp="1"/>
          </p:cNvSpPr>
          <p:nvPr>
            <p:ph type="title" idx="8"/>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Montserrat"/>
                <a:ea typeface="Montserrat"/>
                <a:cs typeface="Montserrat"/>
                <a:sym typeface="Montserrat"/>
              </a:rPr>
              <a:t>Mục lục</a:t>
            </a:r>
            <a:endParaRPr>
              <a:solidFill>
                <a:schemeClr val="lt1"/>
              </a:solidFill>
              <a:latin typeface="Montserrat"/>
              <a:ea typeface="Montserrat"/>
              <a:cs typeface="Montserrat"/>
              <a:sym typeface="Montserrat"/>
            </a:endParaRPr>
          </a:p>
        </p:txBody>
      </p:sp>
      <p:sp>
        <p:nvSpPr>
          <p:cNvPr id="1166" name="Google Shape;1166;p36"/>
          <p:cNvSpPr txBox="1">
            <a:spLocks noGrp="1"/>
          </p:cNvSpPr>
          <p:nvPr>
            <p:ph type="subTitle" idx="9"/>
          </p:nvPr>
        </p:nvSpPr>
        <p:spPr>
          <a:xfrm>
            <a:off x="1892180" y="1702261"/>
            <a:ext cx="2463600" cy="54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ontserrat"/>
                <a:ea typeface="Montserrat"/>
                <a:cs typeface="Montserrat"/>
                <a:sym typeface="Montserrat"/>
              </a:rPr>
              <a:t>Bloxorz</a:t>
            </a:r>
            <a:endParaRPr dirty="0">
              <a:latin typeface="Montserrat"/>
              <a:ea typeface="Montserrat"/>
              <a:cs typeface="Montserrat"/>
              <a:sym typeface="Montserrat"/>
            </a:endParaRPr>
          </a:p>
        </p:txBody>
      </p:sp>
      <p:sp>
        <p:nvSpPr>
          <p:cNvPr id="1167" name="Google Shape;1167;p36"/>
          <p:cNvSpPr txBox="1">
            <a:spLocks noGrp="1"/>
          </p:cNvSpPr>
          <p:nvPr>
            <p:ph type="subTitle" idx="13"/>
          </p:nvPr>
        </p:nvSpPr>
        <p:spPr>
          <a:xfrm>
            <a:off x="5367052" y="1702261"/>
            <a:ext cx="2463600" cy="54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Montserrat"/>
                <a:ea typeface="Montserrat"/>
                <a:cs typeface="Montserrat"/>
                <a:sym typeface="Montserrat"/>
              </a:rPr>
              <a:t>Hiện thực</a:t>
            </a:r>
            <a:endParaRPr>
              <a:latin typeface="Montserrat"/>
              <a:ea typeface="Montserrat"/>
              <a:cs typeface="Montserrat"/>
              <a:sym typeface="Montserrat"/>
            </a:endParaRPr>
          </a:p>
        </p:txBody>
      </p:sp>
      <p:sp>
        <p:nvSpPr>
          <p:cNvPr id="1168" name="Google Shape;1168;p36"/>
          <p:cNvSpPr txBox="1">
            <a:spLocks noGrp="1"/>
          </p:cNvSpPr>
          <p:nvPr>
            <p:ph type="subTitle" idx="14"/>
          </p:nvPr>
        </p:nvSpPr>
        <p:spPr>
          <a:xfrm>
            <a:off x="1877274" y="2993584"/>
            <a:ext cx="2463600" cy="54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ontserrat"/>
                <a:ea typeface="Montserrat"/>
                <a:cs typeface="Montserrat"/>
                <a:sym typeface="Montserrat"/>
              </a:rPr>
              <a:t>Giải thuật</a:t>
            </a:r>
            <a:endParaRPr dirty="0">
              <a:latin typeface="Montserrat"/>
              <a:ea typeface="Montserrat"/>
              <a:cs typeface="Montserrat"/>
              <a:sym typeface="Montserrat"/>
            </a:endParaRPr>
          </a:p>
        </p:txBody>
      </p:sp>
      <p:sp>
        <p:nvSpPr>
          <p:cNvPr id="1169" name="Google Shape;1169;p36"/>
          <p:cNvSpPr txBox="1">
            <a:spLocks noGrp="1"/>
          </p:cNvSpPr>
          <p:nvPr>
            <p:ph type="subTitle" idx="15"/>
          </p:nvPr>
        </p:nvSpPr>
        <p:spPr>
          <a:xfrm>
            <a:off x="5343927" y="2941312"/>
            <a:ext cx="2952935" cy="54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latin typeface="Montserrat"/>
                <a:ea typeface="Montserrat"/>
                <a:cs typeface="Montserrat"/>
                <a:sym typeface="Montserrat"/>
              </a:rPr>
              <a:t>Demo &amp; Đánh giá</a:t>
            </a:r>
            <a:endParaRPr dirty="0">
              <a:latin typeface="Montserrat"/>
              <a:ea typeface="Montserrat"/>
              <a:cs typeface="Montserrat"/>
              <a:sym typeface="Montserrat"/>
            </a:endParaRPr>
          </a:p>
        </p:txBody>
      </p:sp>
      <p:sp>
        <p:nvSpPr>
          <p:cNvPr id="1180" name="Google Shape;1180;p3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1170" name="Google Shape;1170;p36"/>
          <p:cNvGrpSpPr/>
          <p:nvPr/>
        </p:nvGrpSpPr>
        <p:grpSpPr>
          <a:xfrm>
            <a:off x="-128698" y="0"/>
            <a:ext cx="1697395" cy="1553646"/>
            <a:chOff x="-128925" y="-9525"/>
            <a:chExt cx="1697395" cy="1553646"/>
          </a:xfrm>
        </p:grpSpPr>
        <p:sp>
          <p:nvSpPr>
            <p:cNvPr id="1171" name="Google Shape;1171;p36"/>
            <p:cNvSpPr/>
            <p:nvPr/>
          </p:nvSpPr>
          <p:spPr>
            <a:xfrm>
              <a:off x="-128925" y="-9525"/>
              <a:ext cx="1044806" cy="1108860"/>
            </a:xfrm>
            <a:custGeom>
              <a:avLst/>
              <a:gdLst/>
              <a:ahLst/>
              <a:cxnLst/>
              <a:rect l="l" t="t" r="r" b="b"/>
              <a:pathLst>
                <a:path w="58069" h="61629" extrusionOk="0">
                  <a:moveTo>
                    <a:pt x="1" y="1"/>
                  </a:moveTo>
                  <a:cubicBezTo>
                    <a:pt x="3835" y="503"/>
                    <a:pt x="6780" y="3767"/>
                    <a:pt x="6780" y="7716"/>
                  </a:cubicBezTo>
                  <a:lnTo>
                    <a:pt x="6780" y="61629"/>
                  </a:lnTo>
                  <a:cubicBezTo>
                    <a:pt x="12258" y="60624"/>
                    <a:pt x="17485" y="58913"/>
                    <a:pt x="22370" y="56584"/>
                  </a:cubicBezTo>
                  <a:cubicBezTo>
                    <a:pt x="21982" y="54462"/>
                    <a:pt x="21799" y="52293"/>
                    <a:pt x="21799" y="50079"/>
                  </a:cubicBezTo>
                  <a:cubicBezTo>
                    <a:pt x="21799" y="30564"/>
                    <a:pt x="37206" y="14632"/>
                    <a:pt x="56539" y="13833"/>
                  </a:cubicBezTo>
                  <a:cubicBezTo>
                    <a:pt x="57543" y="9382"/>
                    <a:pt x="58068" y="4771"/>
                    <a:pt x="580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1172" name="Google Shape;1172;p36"/>
            <p:cNvSpPr/>
            <p:nvPr/>
          </p:nvSpPr>
          <p:spPr>
            <a:xfrm>
              <a:off x="273568" y="238945"/>
              <a:ext cx="1294902" cy="1305176"/>
            </a:xfrm>
            <a:custGeom>
              <a:avLst/>
              <a:gdLst/>
              <a:ahLst/>
              <a:cxnLst/>
              <a:rect l="l" t="t" r="r" b="b"/>
              <a:pathLst>
                <a:path w="71969" h="72540" extrusionOk="0">
                  <a:moveTo>
                    <a:pt x="35699" y="1"/>
                  </a:moveTo>
                  <a:cubicBezTo>
                    <a:pt x="35174" y="1"/>
                    <a:pt x="34672" y="1"/>
                    <a:pt x="34170" y="24"/>
                  </a:cubicBezTo>
                  <a:cubicBezTo>
                    <a:pt x="29902" y="18946"/>
                    <a:pt x="17097" y="34604"/>
                    <a:pt x="1" y="42775"/>
                  </a:cubicBezTo>
                  <a:cubicBezTo>
                    <a:pt x="3059" y="59712"/>
                    <a:pt x="17873" y="72540"/>
                    <a:pt x="35699" y="72540"/>
                  </a:cubicBezTo>
                  <a:cubicBezTo>
                    <a:pt x="55740" y="72540"/>
                    <a:pt x="71969" y="56311"/>
                    <a:pt x="71969" y="36270"/>
                  </a:cubicBezTo>
                  <a:cubicBezTo>
                    <a:pt x="71969" y="16230"/>
                    <a:pt x="55740" y="1"/>
                    <a:pt x="356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1173" name="Google Shape;1173;p36"/>
            <p:cNvSpPr/>
            <p:nvPr/>
          </p:nvSpPr>
          <p:spPr>
            <a:xfrm>
              <a:off x="263312" y="239359"/>
              <a:ext cx="625077" cy="769233"/>
            </a:xfrm>
            <a:custGeom>
              <a:avLst/>
              <a:gdLst/>
              <a:ahLst/>
              <a:cxnLst/>
              <a:rect l="l" t="t" r="r" b="b"/>
              <a:pathLst>
                <a:path w="34741" h="42753" extrusionOk="0">
                  <a:moveTo>
                    <a:pt x="34740" y="1"/>
                  </a:moveTo>
                  <a:lnTo>
                    <a:pt x="34740" y="1"/>
                  </a:lnTo>
                  <a:cubicBezTo>
                    <a:pt x="15407" y="800"/>
                    <a:pt x="0" y="16732"/>
                    <a:pt x="0" y="36247"/>
                  </a:cubicBezTo>
                  <a:cubicBezTo>
                    <a:pt x="0" y="38461"/>
                    <a:pt x="183" y="40630"/>
                    <a:pt x="571" y="42752"/>
                  </a:cubicBezTo>
                  <a:cubicBezTo>
                    <a:pt x="17667" y="34581"/>
                    <a:pt x="30472" y="18923"/>
                    <a:pt x="347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grpSp>
      <p:sp>
        <p:nvSpPr>
          <p:cNvPr id="1174" name="Google Shape;1174;p36"/>
          <p:cNvSpPr/>
          <p:nvPr/>
        </p:nvSpPr>
        <p:spPr>
          <a:xfrm flipH="1">
            <a:off x="7546210" y="994025"/>
            <a:ext cx="676225" cy="676800"/>
          </a:xfrm>
          <a:custGeom>
            <a:avLst/>
            <a:gdLst/>
            <a:ahLst/>
            <a:cxnLst/>
            <a:rect l="l" t="t" r="r" b="b"/>
            <a:pathLst>
              <a:path w="27049" h="27072" extrusionOk="0">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1175" name="Google Shape;1175;p36"/>
          <p:cNvSpPr/>
          <p:nvPr/>
        </p:nvSpPr>
        <p:spPr>
          <a:xfrm flipH="1">
            <a:off x="7860037" y="1778461"/>
            <a:ext cx="459950" cy="459375"/>
          </a:xfrm>
          <a:custGeom>
            <a:avLst/>
            <a:gdLst/>
            <a:ahLst/>
            <a:cxnLst/>
            <a:rect l="l" t="t" r="r" b="b"/>
            <a:pathLst>
              <a:path w="18398" h="18375" fill="none" extrusionOk="0">
                <a:moveTo>
                  <a:pt x="18398" y="9199"/>
                </a:moveTo>
                <a:cubicBezTo>
                  <a:pt x="18398" y="14266"/>
                  <a:pt x="14289" y="18375"/>
                  <a:pt x="9199" y="18375"/>
                </a:cubicBezTo>
                <a:cubicBezTo>
                  <a:pt x="4132" y="18375"/>
                  <a:pt x="1" y="14266"/>
                  <a:pt x="1" y="9199"/>
                </a:cubicBezTo>
                <a:cubicBezTo>
                  <a:pt x="1" y="4109"/>
                  <a:pt x="4132" y="0"/>
                  <a:pt x="9199" y="0"/>
                </a:cubicBezTo>
                <a:cubicBezTo>
                  <a:pt x="14289" y="0"/>
                  <a:pt x="18398" y="4109"/>
                  <a:pt x="18398" y="9199"/>
                </a:cubicBezTo>
                <a:close/>
              </a:path>
            </a:pathLst>
          </a:custGeom>
          <a:solidFill>
            <a:schemeClr val="lt1"/>
          </a:solid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lt1"/>
              </a:highlight>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4"/>
        <p:cNvGrpSpPr/>
        <p:nvPr/>
      </p:nvGrpSpPr>
      <p:grpSpPr>
        <a:xfrm>
          <a:off x="0" y="0"/>
          <a:ext cx="0" cy="0"/>
          <a:chOff x="0" y="0"/>
          <a:chExt cx="0" cy="0"/>
        </a:xfrm>
      </p:grpSpPr>
      <p:sp>
        <p:nvSpPr>
          <p:cNvPr id="1185" name="Google Shape;1185;p37"/>
          <p:cNvSpPr/>
          <p:nvPr/>
        </p:nvSpPr>
        <p:spPr>
          <a:xfrm flipH="1">
            <a:off x="8024775" y="3426700"/>
            <a:ext cx="1989250" cy="2421775"/>
          </a:xfrm>
          <a:custGeom>
            <a:avLst/>
            <a:gdLst/>
            <a:ahLst/>
            <a:cxnLst/>
            <a:rect l="l" t="t" r="r" b="b"/>
            <a:pathLst>
              <a:path w="79570" h="96871" fill="none" extrusionOk="0">
                <a:moveTo>
                  <a:pt x="1" y="0"/>
                </a:moveTo>
                <a:lnTo>
                  <a:pt x="69435" y="0"/>
                </a:lnTo>
                <a:cubicBezTo>
                  <a:pt x="75050" y="0"/>
                  <a:pt x="79570" y="4542"/>
                  <a:pt x="79570" y="10135"/>
                </a:cubicBezTo>
                <a:lnTo>
                  <a:pt x="79570" y="9687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6" name="Google Shape;1186;p37"/>
          <p:cNvCxnSpPr/>
          <p:nvPr/>
        </p:nvCxnSpPr>
        <p:spPr>
          <a:xfrm>
            <a:off x="7521575" y="4675675"/>
            <a:ext cx="514500" cy="0"/>
          </a:xfrm>
          <a:prstGeom prst="straightConnector1">
            <a:avLst/>
          </a:prstGeom>
          <a:noFill/>
          <a:ln w="9525" cap="flat" cmpd="sng">
            <a:solidFill>
              <a:schemeClr val="lt1"/>
            </a:solidFill>
            <a:prstDash val="solid"/>
            <a:round/>
            <a:headEnd type="none" w="med" len="med"/>
            <a:tailEnd type="none" w="med" len="med"/>
          </a:ln>
        </p:spPr>
      </p:cxnSp>
      <p:sp>
        <p:nvSpPr>
          <p:cNvPr id="1188" name="Google Shape;1188;p37"/>
          <p:cNvSpPr/>
          <p:nvPr/>
        </p:nvSpPr>
        <p:spPr>
          <a:xfrm flipH="1">
            <a:off x="2218755" y="2070791"/>
            <a:ext cx="1168517" cy="1169510"/>
          </a:xfrm>
          <a:custGeom>
            <a:avLst/>
            <a:gdLst/>
            <a:ahLst/>
            <a:cxnLst/>
            <a:rect l="l" t="t" r="r" b="b"/>
            <a:pathLst>
              <a:path w="27049" h="27072" extrusionOk="0">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latin typeface="Montserrat"/>
              <a:ea typeface="Montserrat"/>
              <a:cs typeface="Montserrat"/>
              <a:sym typeface="Montserrat"/>
            </a:endParaRPr>
          </a:p>
        </p:txBody>
      </p:sp>
      <p:sp>
        <p:nvSpPr>
          <p:cNvPr id="1190" name="Google Shape;1190;p37"/>
          <p:cNvSpPr txBox="1">
            <a:spLocks noGrp="1"/>
          </p:cNvSpPr>
          <p:nvPr>
            <p:ph type="title"/>
          </p:nvPr>
        </p:nvSpPr>
        <p:spPr>
          <a:xfrm>
            <a:off x="3492120" y="1875100"/>
            <a:ext cx="3643200" cy="155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1"/>
                </a:solidFill>
                <a:latin typeface="Montserrat"/>
                <a:ea typeface="Montserrat"/>
                <a:cs typeface="Montserrat"/>
                <a:sym typeface="Montserrat"/>
              </a:rPr>
              <a:t>Giới thiệu Bloxorz</a:t>
            </a:r>
            <a:endParaRPr dirty="0">
              <a:solidFill>
                <a:schemeClr val="tx1"/>
              </a:solidFill>
              <a:latin typeface="Montserrat"/>
              <a:ea typeface="Montserrat"/>
              <a:cs typeface="Montserrat"/>
              <a:sym typeface="Montserrat"/>
            </a:endParaRPr>
          </a:p>
        </p:txBody>
      </p:sp>
      <p:sp>
        <p:nvSpPr>
          <p:cNvPr id="1191" name="Google Shape;1191;p37"/>
          <p:cNvSpPr txBox="1">
            <a:spLocks noGrp="1"/>
          </p:cNvSpPr>
          <p:nvPr>
            <p:ph type="title" idx="2"/>
          </p:nvPr>
        </p:nvSpPr>
        <p:spPr>
          <a:xfrm>
            <a:off x="2218808" y="2234650"/>
            <a:ext cx="1168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ontserrat"/>
                <a:ea typeface="Montserrat"/>
                <a:cs typeface="Montserrat"/>
                <a:sym typeface="Montserrat"/>
              </a:rPr>
              <a:t>1</a:t>
            </a:r>
            <a:endParaRPr dirty="0">
              <a:latin typeface="Montserrat"/>
              <a:ea typeface="Montserrat"/>
              <a:cs typeface="Montserrat"/>
              <a:sym typeface="Montserrat"/>
            </a:endParaRPr>
          </a:p>
        </p:txBody>
      </p:sp>
      <p:sp>
        <p:nvSpPr>
          <p:cNvPr id="1189" name="Google Shape;1189;p37"/>
          <p:cNvSpPr txBox="1">
            <a:spLocks noGrp="1"/>
          </p:cNvSpPr>
          <p:nvPr>
            <p:ph type="subTitle" idx="1"/>
          </p:nvPr>
        </p:nvSpPr>
        <p:spPr>
          <a:xfrm>
            <a:off x="3492152" y="3311475"/>
            <a:ext cx="3432000" cy="6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Giới thiệu tổng quát về bài toán</a:t>
            </a:r>
            <a:endParaRPr/>
          </a:p>
        </p:txBody>
      </p:sp>
      <p:sp>
        <p:nvSpPr>
          <p:cNvPr id="1224" name="Google Shape;1224;p3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1192" name="Google Shape;1192;p37"/>
          <p:cNvSpPr/>
          <p:nvPr/>
        </p:nvSpPr>
        <p:spPr>
          <a:xfrm>
            <a:off x="-176550" y="-9525"/>
            <a:ext cx="1451725" cy="1540725"/>
          </a:xfrm>
          <a:custGeom>
            <a:avLst/>
            <a:gdLst/>
            <a:ahLst/>
            <a:cxnLst/>
            <a:rect l="l" t="t" r="r" b="b"/>
            <a:pathLst>
              <a:path w="58069" h="61629" extrusionOk="0">
                <a:moveTo>
                  <a:pt x="1" y="1"/>
                </a:moveTo>
                <a:cubicBezTo>
                  <a:pt x="3835" y="503"/>
                  <a:pt x="6780" y="3767"/>
                  <a:pt x="6780" y="7716"/>
                </a:cubicBezTo>
                <a:lnTo>
                  <a:pt x="6780" y="61629"/>
                </a:lnTo>
                <a:cubicBezTo>
                  <a:pt x="12258" y="60624"/>
                  <a:pt x="17485" y="58913"/>
                  <a:pt x="22370" y="56584"/>
                </a:cubicBezTo>
                <a:cubicBezTo>
                  <a:pt x="21982" y="54462"/>
                  <a:pt x="21799" y="52293"/>
                  <a:pt x="21799" y="50079"/>
                </a:cubicBezTo>
                <a:cubicBezTo>
                  <a:pt x="21799" y="30564"/>
                  <a:pt x="37206" y="14632"/>
                  <a:pt x="56539" y="13833"/>
                </a:cubicBezTo>
                <a:cubicBezTo>
                  <a:pt x="57543" y="9382"/>
                  <a:pt x="58068" y="4771"/>
                  <a:pt x="580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7"/>
          <p:cNvSpPr/>
          <p:nvPr/>
        </p:nvSpPr>
        <p:spPr>
          <a:xfrm>
            <a:off x="382675" y="335700"/>
            <a:ext cx="1799225" cy="1813500"/>
          </a:xfrm>
          <a:custGeom>
            <a:avLst/>
            <a:gdLst/>
            <a:ahLst/>
            <a:cxnLst/>
            <a:rect l="l" t="t" r="r" b="b"/>
            <a:pathLst>
              <a:path w="71969" h="72540" extrusionOk="0">
                <a:moveTo>
                  <a:pt x="35699" y="1"/>
                </a:moveTo>
                <a:cubicBezTo>
                  <a:pt x="35174" y="1"/>
                  <a:pt x="34672" y="1"/>
                  <a:pt x="34170" y="24"/>
                </a:cubicBezTo>
                <a:cubicBezTo>
                  <a:pt x="29902" y="18946"/>
                  <a:pt x="17097" y="34604"/>
                  <a:pt x="1" y="42775"/>
                </a:cubicBezTo>
                <a:cubicBezTo>
                  <a:pt x="3059" y="59712"/>
                  <a:pt x="17873" y="72540"/>
                  <a:pt x="35699" y="72540"/>
                </a:cubicBezTo>
                <a:cubicBezTo>
                  <a:pt x="55740" y="72540"/>
                  <a:pt x="71969" y="56311"/>
                  <a:pt x="71969" y="36270"/>
                </a:cubicBezTo>
                <a:cubicBezTo>
                  <a:pt x="71969" y="16230"/>
                  <a:pt x="55740" y="1"/>
                  <a:pt x="356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7"/>
          <p:cNvSpPr/>
          <p:nvPr/>
        </p:nvSpPr>
        <p:spPr>
          <a:xfrm>
            <a:off x="368425" y="336275"/>
            <a:ext cx="868525" cy="1068825"/>
          </a:xfrm>
          <a:custGeom>
            <a:avLst/>
            <a:gdLst/>
            <a:ahLst/>
            <a:cxnLst/>
            <a:rect l="l" t="t" r="r" b="b"/>
            <a:pathLst>
              <a:path w="34741" h="42753" extrusionOk="0">
                <a:moveTo>
                  <a:pt x="34740" y="1"/>
                </a:moveTo>
                <a:lnTo>
                  <a:pt x="34740" y="1"/>
                </a:lnTo>
                <a:cubicBezTo>
                  <a:pt x="15407" y="800"/>
                  <a:pt x="0" y="16732"/>
                  <a:pt x="0" y="36247"/>
                </a:cubicBezTo>
                <a:cubicBezTo>
                  <a:pt x="0" y="38461"/>
                  <a:pt x="183" y="40630"/>
                  <a:pt x="571" y="42752"/>
                </a:cubicBezTo>
                <a:cubicBezTo>
                  <a:pt x="17667" y="34581"/>
                  <a:pt x="30472" y="18923"/>
                  <a:pt x="347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7"/>
          <p:cNvSpPr/>
          <p:nvPr/>
        </p:nvSpPr>
        <p:spPr>
          <a:xfrm>
            <a:off x="7818400" y="-9525"/>
            <a:ext cx="1325600" cy="2199800"/>
          </a:xfrm>
          <a:custGeom>
            <a:avLst/>
            <a:gdLst/>
            <a:ahLst/>
            <a:cxnLst/>
            <a:rect l="l" t="t" r="r" b="b"/>
            <a:pathLst>
              <a:path w="53024" h="87992" extrusionOk="0">
                <a:moveTo>
                  <a:pt x="0" y="0"/>
                </a:moveTo>
                <a:lnTo>
                  <a:pt x="0" y="61469"/>
                </a:lnTo>
                <a:cubicBezTo>
                  <a:pt x="0" y="76122"/>
                  <a:pt x="11869" y="87992"/>
                  <a:pt x="26523" y="87992"/>
                </a:cubicBezTo>
                <a:cubicBezTo>
                  <a:pt x="41154" y="87992"/>
                  <a:pt x="53023" y="76122"/>
                  <a:pt x="53023" y="61469"/>
                </a:cubicBezTo>
                <a:lnTo>
                  <a:pt x="530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7"/>
          <p:cNvSpPr/>
          <p:nvPr/>
        </p:nvSpPr>
        <p:spPr>
          <a:xfrm>
            <a:off x="7519950" y="259800"/>
            <a:ext cx="1325600" cy="2199825"/>
          </a:xfrm>
          <a:custGeom>
            <a:avLst/>
            <a:gdLst/>
            <a:ahLst/>
            <a:cxnLst/>
            <a:rect l="l" t="t" r="r" b="b"/>
            <a:pathLst>
              <a:path w="53024" h="87993" fill="none" extrusionOk="0">
                <a:moveTo>
                  <a:pt x="1" y="1"/>
                </a:moveTo>
                <a:lnTo>
                  <a:pt x="1" y="61492"/>
                </a:lnTo>
                <a:cubicBezTo>
                  <a:pt x="1" y="76123"/>
                  <a:pt x="11870" y="87992"/>
                  <a:pt x="26501" y="87992"/>
                </a:cubicBezTo>
                <a:lnTo>
                  <a:pt x="26501" y="87992"/>
                </a:lnTo>
                <a:cubicBezTo>
                  <a:pt x="41155" y="87992"/>
                  <a:pt x="53024" y="76123"/>
                  <a:pt x="53024" y="61492"/>
                </a:cubicBezTo>
                <a:lnTo>
                  <a:pt x="53024" y="1"/>
                </a:lnTo>
                <a:close/>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7"/>
          <p:cNvSpPr/>
          <p:nvPr/>
        </p:nvSpPr>
        <p:spPr>
          <a:xfrm>
            <a:off x="8182450" y="259825"/>
            <a:ext cx="25" cy="2199757"/>
          </a:xfrm>
          <a:custGeom>
            <a:avLst/>
            <a:gdLst/>
            <a:ahLst/>
            <a:cxnLst/>
            <a:rect l="l" t="t" r="r" b="b"/>
            <a:pathLst>
              <a:path w="1" h="91485" fill="none" extrusionOk="0">
                <a:moveTo>
                  <a:pt x="1" y="91484"/>
                </a:moveTo>
                <a:lnTo>
                  <a:pt x="1"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98" name="Google Shape;1198;p37"/>
          <p:cNvCxnSpPr/>
          <p:nvPr/>
        </p:nvCxnSpPr>
        <p:spPr>
          <a:xfrm>
            <a:off x="7135220" y="4068650"/>
            <a:ext cx="514500" cy="0"/>
          </a:xfrm>
          <a:prstGeom prst="straightConnector1">
            <a:avLst/>
          </a:prstGeom>
          <a:noFill/>
          <a:ln w="9525" cap="flat" cmpd="sng">
            <a:solidFill>
              <a:schemeClr val="lt1"/>
            </a:solidFill>
            <a:prstDash val="solid"/>
            <a:round/>
            <a:headEnd type="none" w="med" len="med"/>
            <a:tailEnd type="none" w="med" len="med"/>
          </a:ln>
        </p:spPr>
      </p:cxnSp>
      <p:cxnSp>
        <p:nvCxnSpPr>
          <p:cNvPr id="1199" name="Google Shape;1199;p37"/>
          <p:cNvCxnSpPr/>
          <p:nvPr/>
        </p:nvCxnSpPr>
        <p:spPr>
          <a:xfrm>
            <a:off x="7521575" y="3901855"/>
            <a:ext cx="514500" cy="0"/>
          </a:xfrm>
          <a:prstGeom prst="straightConnector1">
            <a:avLst/>
          </a:prstGeom>
          <a:noFill/>
          <a:ln w="9525" cap="flat" cmpd="sng">
            <a:solidFill>
              <a:schemeClr val="lt1"/>
            </a:solidFill>
            <a:prstDash val="solid"/>
            <a:round/>
            <a:headEnd type="none" w="med" len="med"/>
            <a:tailEnd type="none" w="med" len="med"/>
          </a:ln>
        </p:spPr>
      </p:cxnSp>
      <p:cxnSp>
        <p:nvCxnSpPr>
          <p:cNvPr id="1200" name="Google Shape;1200;p37"/>
          <p:cNvCxnSpPr/>
          <p:nvPr/>
        </p:nvCxnSpPr>
        <p:spPr>
          <a:xfrm>
            <a:off x="7521575" y="4095310"/>
            <a:ext cx="514500" cy="0"/>
          </a:xfrm>
          <a:prstGeom prst="straightConnector1">
            <a:avLst/>
          </a:prstGeom>
          <a:noFill/>
          <a:ln w="9525" cap="flat" cmpd="sng">
            <a:solidFill>
              <a:schemeClr val="lt1"/>
            </a:solidFill>
            <a:prstDash val="solid"/>
            <a:round/>
            <a:headEnd type="none" w="med" len="med"/>
            <a:tailEnd type="none" w="med" len="med"/>
          </a:ln>
        </p:spPr>
      </p:cxnSp>
      <p:cxnSp>
        <p:nvCxnSpPr>
          <p:cNvPr id="1201" name="Google Shape;1201;p37"/>
          <p:cNvCxnSpPr/>
          <p:nvPr/>
        </p:nvCxnSpPr>
        <p:spPr>
          <a:xfrm>
            <a:off x="7521575" y="4288765"/>
            <a:ext cx="514500" cy="0"/>
          </a:xfrm>
          <a:prstGeom prst="straightConnector1">
            <a:avLst/>
          </a:prstGeom>
          <a:noFill/>
          <a:ln w="9525" cap="flat" cmpd="sng">
            <a:solidFill>
              <a:schemeClr val="lt1"/>
            </a:solidFill>
            <a:prstDash val="solid"/>
            <a:round/>
            <a:headEnd type="none" w="med" len="med"/>
            <a:tailEnd type="none" w="med" len="med"/>
          </a:ln>
        </p:spPr>
      </p:cxnSp>
      <p:cxnSp>
        <p:nvCxnSpPr>
          <p:cNvPr id="1202" name="Google Shape;1202;p37"/>
          <p:cNvCxnSpPr/>
          <p:nvPr/>
        </p:nvCxnSpPr>
        <p:spPr>
          <a:xfrm>
            <a:off x="7521575" y="4482220"/>
            <a:ext cx="5145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8"/>
        <p:cNvGrpSpPr/>
        <p:nvPr/>
      </p:nvGrpSpPr>
      <p:grpSpPr>
        <a:xfrm>
          <a:off x="0" y="0"/>
          <a:ext cx="0" cy="0"/>
          <a:chOff x="0" y="0"/>
          <a:chExt cx="0" cy="0"/>
        </a:xfrm>
      </p:grpSpPr>
      <p:sp>
        <p:nvSpPr>
          <p:cNvPr id="1229" name="Google Shape;1229;p38"/>
          <p:cNvSpPr txBox="1">
            <a:spLocks noGrp="1"/>
          </p:cNvSpPr>
          <p:nvPr>
            <p:ph type="subTitle" idx="1"/>
          </p:nvPr>
        </p:nvSpPr>
        <p:spPr>
          <a:xfrm>
            <a:off x="5508475" y="2151050"/>
            <a:ext cx="2747100" cy="166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Bloxorz là trò chơi giải đố đầy thử thách, di chuyển khối hình chữ nhật đến đích.</a:t>
            </a:r>
            <a:endParaRPr/>
          </a:p>
          <a:p>
            <a:pPr marL="0" lvl="0" indent="0" algn="l" rtl="0">
              <a:spcBef>
                <a:spcPts val="0"/>
              </a:spcBef>
              <a:spcAft>
                <a:spcPts val="0"/>
              </a:spcAft>
              <a:buNone/>
            </a:pPr>
            <a:endParaRPr/>
          </a:p>
          <a:p>
            <a:pPr marL="0" lvl="0" indent="0" algn="l" rtl="0">
              <a:spcBef>
                <a:spcPts val="0"/>
              </a:spcBef>
              <a:spcAft>
                <a:spcPts val="0"/>
              </a:spcAft>
              <a:buNone/>
            </a:pPr>
            <a:r>
              <a:rPr lang="en"/>
              <a:t>Yêu cầu tư duy logic và kỹ năng giải quyết vấn đề.</a:t>
            </a:r>
            <a:endParaRPr/>
          </a:p>
          <a:p>
            <a:pPr marL="0" lvl="0" indent="0" algn="l" rtl="0">
              <a:spcBef>
                <a:spcPts val="0"/>
              </a:spcBef>
              <a:spcAft>
                <a:spcPts val="0"/>
              </a:spcAft>
              <a:buNone/>
            </a:pPr>
            <a:endParaRPr/>
          </a:p>
        </p:txBody>
      </p:sp>
      <p:sp>
        <p:nvSpPr>
          <p:cNvPr id="1230" name="Google Shape;1230;p38"/>
          <p:cNvSpPr txBox="1">
            <a:spLocks noGrp="1"/>
          </p:cNvSpPr>
          <p:nvPr>
            <p:ph type="title"/>
          </p:nvPr>
        </p:nvSpPr>
        <p:spPr>
          <a:xfrm>
            <a:off x="5508475" y="1391450"/>
            <a:ext cx="2399400" cy="98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accent5"/>
                </a:solidFill>
                <a:latin typeface="Montserrat"/>
                <a:ea typeface="Montserrat"/>
                <a:cs typeface="Montserrat"/>
                <a:sym typeface="Montserrat"/>
              </a:rPr>
              <a:t>Bloxorz</a:t>
            </a:r>
            <a:endParaRPr>
              <a:solidFill>
                <a:schemeClr val="accent5"/>
              </a:solidFill>
              <a:latin typeface="Montserrat"/>
              <a:ea typeface="Montserrat"/>
              <a:cs typeface="Montserrat"/>
              <a:sym typeface="Montserrat"/>
            </a:endParaRPr>
          </a:p>
        </p:txBody>
      </p:sp>
      <p:sp>
        <p:nvSpPr>
          <p:cNvPr id="1236" name="Google Shape;1236;p3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1231" name="Google Shape;1231;p38"/>
          <p:cNvSpPr/>
          <p:nvPr/>
        </p:nvSpPr>
        <p:spPr>
          <a:xfrm flipH="1">
            <a:off x="8228094" y="-9525"/>
            <a:ext cx="1044806" cy="1108860"/>
          </a:xfrm>
          <a:custGeom>
            <a:avLst/>
            <a:gdLst/>
            <a:ahLst/>
            <a:cxnLst/>
            <a:rect l="l" t="t" r="r" b="b"/>
            <a:pathLst>
              <a:path w="58069" h="61629" extrusionOk="0">
                <a:moveTo>
                  <a:pt x="1" y="1"/>
                </a:moveTo>
                <a:cubicBezTo>
                  <a:pt x="3835" y="503"/>
                  <a:pt x="6780" y="3767"/>
                  <a:pt x="6780" y="7716"/>
                </a:cubicBezTo>
                <a:lnTo>
                  <a:pt x="6780" y="61629"/>
                </a:lnTo>
                <a:cubicBezTo>
                  <a:pt x="12258" y="60624"/>
                  <a:pt x="17485" y="58913"/>
                  <a:pt x="22370" y="56584"/>
                </a:cubicBezTo>
                <a:cubicBezTo>
                  <a:pt x="21982" y="54462"/>
                  <a:pt x="21799" y="52293"/>
                  <a:pt x="21799" y="50079"/>
                </a:cubicBezTo>
                <a:cubicBezTo>
                  <a:pt x="21799" y="30564"/>
                  <a:pt x="37206" y="14632"/>
                  <a:pt x="56539" y="13833"/>
                </a:cubicBezTo>
                <a:cubicBezTo>
                  <a:pt x="57543" y="9382"/>
                  <a:pt x="58068" y="4771"/>
                  <a:pt x="580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8"/>
          <p:cNvSpPr/>
          <p:nvPr/>
        </p:nvSpPr>
        <p:spPr>
          <a:xfrm flipH="1">
            <a:off x="7575505" y="238945"/>
            <a:ext cx="1294902" cy="1305176"/>
          </a:xfrm>
          <a:custGeom>
            <a:avLst/>
            <a:gdLst/>
            <a:ahLst/>
            <a:cxnLst/>
            <a:rect l="l" t="t" r="r" b="b"/>
            <a:pathLst>
              <a:path w="71969" h="72540" extrusionOk="0">
                <a:moveTo>
                  <a:pt x="35699" y="1"/>
                </a:moveTo>
                <a:cubicBezTo>
                  <a:pt x="35174" y="1"/>
                  <a:pt x="34672" y="1"/>
                  <a:pt x="34170" y="24"/>
                </a:cubicBezTo>
                <a:cubicBezTo>
                  <a:pt x="29902" y="18946"/>
                  <a:pt x="17097" y="34604"/>
                  <a:pt x="1" y="42775"/>
                </a:cubicBezTo>
                <a:cubicBezTo>
                  <a:pt x="3059" y="59712"/>
                  <a:pt x="17873" y="72540"/>
                  <a:pt x="35699" y="72540"/>
                </a:cubicBezTo>
                <a:cubicBezTo>
                  <a:pt x="55740" y="72540"/>
                  <a:pt x="71969" y="56311"/>
                  <a:pt x="71969" y="36270"/>
                </a:cubicBezTo>
                <a:cubicBezTo>
                  <a:pt x="71969" y="16230"/>
                  <a:pt x="55740" y="1"/>
                  <a:pt x="356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8"/>
          <p:cNvSpPr/>
          <p:nvPr/>
        </p:nvSpPr>
        <p:spPr>
          <a:xfrm flipH="1">
            <a:off x="8255586" y="239359"/>
            <a:ext cx="625077" cy="769233"/>
          </a:xfrm>
          <a:custGeom>
            <a:avLst/>
            <a:gdLst/>
            <a:ahLst/>
            <a:cxnLst/>
            <a:rect l="l" t="t" r="r" b="b"/>
            <a:pathLst>
              <a:path w="34741" h="42753" extrusionOk="0">
                <a:moveTo>
                  <a:pt x="34740" y="1"/>
                </a:moveTo>
                <a:lnTo>
                  <a:pt x="34740" y="1"/>
                </a:lnTo>
                <a:cubicBezTo>
                  <a:pt x="15407" y="800"/>
                  <a:pt x="0" y="16732"/>
                  <a:pt x="0" y="36247"/>
                </a:cubicBezTo>
                <a:cubicBezTo>
                  <a:pt x="0" y="38461"/>
                  <a:pt x="183" y="40630"/>
                  <a:pt x="571" y="42752"/>
                </a:cubicBezTo>
                <a:cubicBezTo>
                  <a:pt x="17667" y="34581"/>
                  <a:pt x="30472" y="18923"/>
                  <a:pt x="347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8"/>
          <p:cNvSpPr/>
          <p:nvPr/>
        </p:nvSpPr>
        <p:spPr>
          <a:xfrm>
            <a:off x="4512765" y="148100"/>
            <a:ext cx="676225" cy="676800"/>
          </a:xfrm>
          <a:custGeom>
            <a:avLst/>
            <a:gdLst/>
            <a:ahLst/>
            <a:cxnLst/>
            <a:rect l="l" t="t" r="r" b="b"/>
            <a:pathLst>
              <a:path w="27049" h="27072" extrusionOk="0">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8"/>
          <p:cNvSpPr/>
          <p:nvPr/>
        </p:nvSpPr>
        <p:spPr>
          <a:xfrm>
            <a:off x="4415190" y="462525"/>
            <a:ext cx="459950" cy="459375"/>
          </a:xfrm>
          <a:custGeom>
            <a:avLst/>
            <a:gdLst/>
            <a:ahLst/>
            <a:cxnLst/>
            <a:rect l="l" t="t" r="r" b="b"/>
            <a:pathLst>
              <a:path w="18398" h="18375" fill="none" extrusionOk="0">
                <a:moveTo>
                  <a:pt x="18398" y="9199"/>
                </a:moveTo>
                <a:cubicBezTo>
                  <a:pt x="18398" y="14266"/>
                  <a:pt x="14289" y="18375"/>
                  <a:pt x="9199" y="18375"/>
                </a:cubicBezTo>
                <a:cubicBezTo>
                  <a:pt x="4132" y="18375"/>
                  <a:pt x="1" y="14266"/>
                  <a:pt x="1" y="9199"/>
                </a:cubicBezTo>
                <a:cubicBezTo>
                  <a:pt x="1" y="4109"/>
                  <a:pt x="4132" y="0"/>
                  <a:pt x="9199" y="0"/>
                </a:cubicBezTo>
                <a:cubicBezTo>
                  <a:pt x="14289" y="0"/>
                  <a:pt x="18398" y="4109"/>
                  <a:pt x="18398" y="9199"/>
                </a:cubicBezTo>
                <a:close/>
              </a:path>
            </a:pathLst>
          </a:custGeom>
          <a:solidFill>
            <a:schemeClr val="lt1"/>
          </a:solid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7" name="Google Shape;1237;p38"/>
          <p:cNvGrpSpPr/>
          <p:nvPr/>
        </p:nvGrpSpPr>
        <p:grpSpPr>
          <a:xfrm>
            <a:off x="770000" y="895500"/>
            <a:ext cx="4419000" cy="3352500"/>
            <a:chOff x="726500" y="1008600"/>
            <a:chExt cx="4419000" cy="3352500"/>
          </a:xfrm>
        </p:grpSpPr>
        <p:sp>
          <p:nvSpPr>
            <p:cNvPr id="1238" name="Google Shape;1238;p38"/>
            <p:cNvSpPr/>
            <p:nvPr/>
          </p:nvSpPr>
          <p:spPr>
            <a:xfrm>
              <a:off x="726500" y="1008600"/>
              <a:ext cx="4419000" cy="3352500"/>
            </a:xfrm>
            <a:prstGeom prst="roundRect">
              <a:avLst>
                <a:gd name="adj" fmla="val 352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39" name="Google Shape;1239;p38"/>
            <p:cNvPicPr preferRelativeResize="0"/>
            <p:nvPr/>
          </p:nvPicPr>
          <p:blipFill>
            <a:blip r:embed="rId3">
              <a:alphaModFix/>
            </a:blip>
            <a:stretch>
              <a:fillRect/>
            </a:stretch>
          </p:blipFill>
          <p:spPr>
            <a:xfrm>
              <a:off x="827475" y="1103481"/>
              <a:ext cx="4217025" cy="3162750"/>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3"/>
        <p:cNvGrpSpPr/>
        <p:nvPr/>
      </p:nvGrpSpPr>
      <p:grpSpPr>
        <a:xfrm>
          <a:off x="0" y="0"/>
          <a:ext cx="0" cy="0"/>
          <a:chOff x="0" y="0"/>
          <a:chExt cx="0" cy="0"/>
        </a:xfrm>
      </p:grpSpPr>
      <p:sp>
        <p:nvSpPr>
          <p:cNvPr id="1244" name="Google Shape;1244;p39"/>
          <p:cNvSpPr/>
          <p:nvPr/>
        </p:nvSpPr>
        <p:spPr>
          <a:xfrm>
            <a:off x="812640" y="535000"/>
            <a:ext cx="676225" cy="676800"/>
          </a:xfrm>
          <a:custGeom>
            <a:avLst/>
            <a:gdLst/>
            <a:ahLst/>
            <a:cxnLst/>
            <a:rect l="l" t="t" r="r" b="b"/>
            <a:pathLst>
              <a:path w="27049" h="27072" extrusionOk="0">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1245" name="Google Shape;1245;p39"/>
          <p:cNvSpPr/>
          <p:nvPr/>
        </p:nvSpPr>
        <p:spPr>
          <a:xfrm>
            <a:off x="715065" y="849425"/>
            <a:ext cx="459950" cy="459375"/>
          </a:xfrm>
          <a:custGeom>
            <a:avLst/>
            <a:gdLst/>
            <a:ahLst/>
            <a:cxnLst/>
            <a:rect l="l" t="t" r="r" b="b"/>
            <a:pathLst>
              <a:path w="18398" h="18375" fill="none" extrusionOk="0">
                <a:moveTo>
                  <a:pt x="18398" y="9199"/>
                </a:moveTo>
                <a:cubicBezTo>
                  <a:pt x="18398" y="14266"/>
                  <a:pt x="14289" y="18375"/>
                  <a:pt x="9199" y="18375"/>
                </a:cubicBezTo>
                <a:cubicBezTo>
                  <a:pt x="4132" y="18375"/>
                  <a:pt x="1" y="14266"/>
                  <a:pt x="1" y="9199"/>
                </a:cubicBezTo>
                <a:cubicBezTo>
                  <a:pt x="1" y="4109"/>
                  <a:pt x="4132" y="0"/>
                  <a:pt x="9199" y="0"/>
                </a:cubicBezTo>
                <a:cubicBezTo>
                  <a:pt x="14289" y="0"/>
                  <a:pt x="18398" y="4109"/>
                  <a:pt x="18398" y="9199"/>
                </a:cubicBezTo>
                <a:close/>
              </a:path>
            </a:pathLst>
          </a:custGeom>
          <a:solidFill>
            <a:schemeClr val="lt1"/>
          </a:solid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1247" name="Google Shape;1247;p39"/>
          <p:cNvSpPr txBox="1">
            <a:spLocks noGrp="1"/>
          </p:cNvSpPr>
          <p:nvPr>
            <p:ph type="subTitle" idx="1"/>
          </p:nvPr>
        </p:nvSpPr>
        <p:spPr>
          <a:xfrm>
            <a:off x="715065" y="2861575"/>
            <a:ext cx="3446700" cy="143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Khối trụ cần di chuyển có kích thước 1x1x2</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Mục đích của game là để khối trụ rơi vào lỗ thoát vào cuối mỗi màn chơi. Có 33 màn để hoàn thành. </a:t>
            </a:r>
            <a:endParaRPr dirty="0"/>
          </a:p>
        </p:txBody>
      </p:sp>
      <p:sp>
        <p:nvSpPr>
          <p:cNvPr id="1246" name="Google Shape;1246;p39"/>
          <p:cNvSpPr txBox="1">
            <a:spLocks noGrp="1"/>
          </p:cNvSpPr>
          <p:nvPr>
            <p:ph type="title"/>
          </p:nvPr>
        </p:nvSpPr>
        <p:spPr>
          <a:xfrm>
            <a:off x="410300" y="1429436"/>
            <a:ext cx="3446700" cy="1554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Montserrat"/>
                <a:ea typeface="Montserrat"/>
                <a:cs typeface="Montserrat"/>
                <a:sym typeface="Montserrat"/>
              </a:rPr>
              <a:t>Cách chơi - Di chuyển hình chữ nhật</a:t>
            </a:r>
            <a:endParaRPr dirty="0">
              <a:latin typeface="Montserrat"/>
              <a:ea typeface="Montserrat"/>
              <a:cs typeface="Montserrat"/>
              <a:sym typeface="Montserrat"/>
            </a:endParaRPr>
          </a:p>
        </p:txBody>
      </p:sp>
      <p:pic>
        <p:nvPicPr>
          <p:cNvPr id="1248" name="Google Shape;1248;p39"/>
          <p:cNvPicPr preferRelativeResize="0">
            <a:picLocks noGrp="1"/>
          </p:cNvPicPr>
          <p:nvPr>
            <p:ph type="pic" idx="2"/>
          </p:nvPr>
        </p:nvPicPr>
        <p:blipFill rotWithShape="1">
          <a:blip r:embed="rId3">
            <a:alphaModFix/>
          </a:blip>
          <a:srcRect l="13208" r="13208"/>
          <a:stretch/>
        </p:blipFill>
        <p:spPr>
          <a:prstGeom prst="ellipse">
            <a:avLst/>
          </a:prstGeom>
        </p:spPr>
      </p:pic>
      <p:sp>
        <p:nvSpPr>
          <p:cNvPr id="1249" name="Google Shape;1249;p39"/>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3"/>
        <p:cNvGrpSpPr/>
        <p:nvPr/>
      </p:nvGrpSpPr>
      <p:grpSpPr>
        <a:xfrm>
          <a:off x="0" y="0"/>
          <a:ext cx="0" cy="0"/>
          <a:chOff x="0" y="0"/>
          <a:chExt cx="0" cy="0"/>
        </a:xfrm>
      </p:grpSpPr>
      <p:sp>
        <p:nvSpPr>
          <p:cNvPr id="1254" name="Google Shape;1254;p40"/>
          <p:cNvSpPr txBox="1">
            <a:spLocks noGrp="1"/>
          </p:cNvSpPr>
          <p:nvPr>
            <p:ph type="subTitle" idx="1"/>
          </p:nvPr>
        </p:nvSpPr>
        <p:spPr>
          <a:xfrm>
            <a:off x="725475" y="2930454"/>
            <a:ext cx="3446700" cy="165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Công tắc  X đen : Bất kỳ phần nào của khối trụ nhấn xuống đều được</a:t>
            </a:r>
            <a:endParaRPr dirty="0"/>
          </a:p>
          <a:p>
            <a:pPr marL="0" lvl="0" indent="0" algn="l" rtl="0">
              <a:spcBef>
                <a:spcPts val="0"/>
              </a:spcBef>
              <a:spcAft>
                <a:spcPts val="0"/>
              </a:spcAft>
              <a:buNone/>
            </a:pPr>
            <a:r>
              <a:rPr lang="en" dirty="0"/>
              <a:t>kích hoạt.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Công tắc X trắng : Đòi hỏi áp lực nhiều hơn, nên khối trụ phải đứng dọc lên nó mới có thể kích hoạt.</a:t>
            </a:r>
            <a:endParaRPr dirty="0"/>
          </a:p>
          <a:p>
            <a:pPr marL="0" lvl="0" indent="0" algn="l" rtl="0">
              <a:spcBef>
                <a:spcPts val="0"/>
              </a:spcBef>
              <a:spcAft>
                <a:spcPts val="0"/>
              </a:spcAft>
              <a:buNone/>
            </a:pPr>
            <a:endParaRPr dirty="0"/>
          </a:p>
        </p:txBody>
      </p:sp>
      <p:sp>
        <p:nvSpPr>
          <p:cNvPr id="1255" name="Google Shape;1255;p40"/>
          <p:cNvSpPr txBox="1">
            <a:spLocks noGrp="1"/>
          </p:cNvSpPr>
          <p:nvPr>
            <p:ph type="title"/>
          </p:nvPr>
        </p:nvSpPr>
        <p:spPr>
          <a:xfrm>
            <a:off x="715100" y="1419246"/>
            <a:ext cx="3446700" cy="158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Montserrat"/>
                <a:ea typeface="Montserrat"/>
                <a:cs typeface="Montserrat"/>
                <a:sym typeface="Montserrat"/>
              </a:rPr>
              <a:t>Có hai loại thiết bị chuyển mạch chính</a:t>
            </a:r>
            <a:endParaRPr dirty="0">
              <a:latin typeface="Montserrat"/>
              <a:ea typeface="Montserrat"/>
              <a:cs typeface="Montserrat"/>
              <a:sym typeface="Montserrat"/>
            </a:endParaRPr>
          </a:p>
        </p:txBody>
      </p:sp>
      <p:pic>
        <p:nvPicPr>
          <p:cNvPr id="1256" name="Google Shape;1256;p40"/>
          <p:cNvPicPr preferRelativeResize="0">
            <a:picLocks noGrp="1"/>
          </p:cNvPicPr>
          <p:nvPr>
            <p:ph type="pic" idx="2"/>
          </p:nvPr>
        </p:nvPicPr>
        <p:blipFill rotWithShape="1">
          <a:blip r:embed="rId3">
            <a:alphaModFix/>
          </a:blip>
          <a:srcRect l="20345" r="20345"/>
          <a:stretch/>
        </p:blipFill>
        <p:spPr>
          <a:prstGeom prst="ellipse">
            <a:avLst/>
          </a:prstGeom>
        </p:spPr>
      </p:pic>
      <p:sp>
        <p:nvSpPr>
          <p:cNvPr id="1257" name="Google Shape;1257;p40"/>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1"/>
        <p:cNvGrpSpPr/>
        <p:nvPr/>
      </p:nvGrpSpPr>
      <p:grpSpPr>
        <a:xfrm>
          <a:off x="0" y="0"/>
          <a:ext cx="0" cy="0"/>
          <a:chOff x="0" y="0"/>
          <a:chExt cx="0" cy="0"/>
        </a:xfrm>
      </p:grpSpPr>
      <p:sp>
        <p:nvSpPr>
          <p:cNvPr id="1262" name="Google Shape;1262;p41"/>
          <p:cNvSpPr txBox="1">
            <a:spLocks noGrp="1"/>
          </p:cNvSpPr>
          <p:nvPr>
            <p:ph type="subTitle" idx="1"/>
          </p:nvPr>
        </p:nvSpPr>
        <p:spPr>
          <a:xfrm>
            <a:off x="715100" y="2302763"/>
            <a:ext cx="3446700" cy="121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Những lát gạch màu trắng rất mong manh. Nếu khối trụ đứng dọc lên nó, gạch sẽ bị vỡ và khối trụ sẽ bị rơi xuống, đồng nghĩa với việc bị chơi lại. </a:t>
            </a:r>
            <a:endParaRPr/>
          </a:p>
        </p:txBody>
      </p:sp>
      <p:sp>
        <p:nvSpPr>
          <p:cNvPr id="1263" name="Google Shape;1263;p41"/>
          <p:cNvSpPr txBox="1">
            <a:spLocks noGrp="1"/>
          </p:cNvSpPr>
          <p:nvPr>
            <p:ph type="title"/>
          </p:nvPr>
        </p:nvSpPr>
        <p:spPr>
          <a:xfrm>
            <a:off x="715125" y="1624838"/>
            <a:ext cx="3446700" cy="68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Montserrat"/>
                <a:ea typeface="Montserrat"/>
                <a:cs typeface="Montserrat"/>
                <a:sym typeface="Montserrat"/>
              </a:rPr>
              <a:t>Ô màu trắng</a:t>
            </a:r>
            <a:endParaRPr>
              <a:latin typeface="Montserrat"/>
              <a:ea typeface="Montserrat"/>
              <a:cs typeface="Montserrat"/>
              <a:sym typeface="Montserrat"/>
            </a:endParaRPr>
          </a:p>
        </p:txBody>
      </p:sp>
      <p:pic>
        <p:nvPicPr>
          <p:cNvPr id="1264" name="Google Shape;1264;p41"/>
          <p:cNvPicPr preferRelativeResize="0">
            <a:picLocks noGrp="1"/>
          </p:cNvPicPr>
          <p:nvPr>
            <p:ph type="pic" idx="2"/>
          </p:nvPr>
        </p:nvPicPr>
        <p:blipFill rotWithShape="1">
          <a:blip r:embed="rId3">
            <a:alphaModFix/>
          </a:blip>
          <a:srcRect l="24399" r="24399"/>
          <a:stretch/>
        </p:blipFill>
        <p:spPr>
          <a:prstGeom prst="ellipse">
            <a:avLst/>
          </a:prstGeom>
        </p:spPr>
      </p:pic>
      <p:sp>
        <p:nvSpPr>
          <p:cNvPr id="1265" name="Google Shape;1265;p41"/>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9"/>
        <p:cNvGrpSpPr/>
        <p:nvPr/>
      </p:nvGrpSpPr>
      <p:grpSpPr>
        <a:xfrm>
          <a:off x="0" y="0"/>
          <a:ext cx="0" cy="0"/>
          <a:chOff x="0" y="0"/>
          <a:chExt cx="0" cy="0"/>
        </a:xfrm>
      </p:grpSpPr>
      <p:sp>
        <p:nvSpPr>
          <p:cNvPr id="1270" name="Google Shape;1270;p42"/>
          <p:cNvSpPr txBox="1">
            <a:spLocks noGrp="1"/>
          </p:cNvSpPr>
          <p:nvPr>
            <p:ph type="subTitle" idx="1"/>
          </p:nvPr>
        </p:nvSpPr>
        <p:spPr>
          <a:xfrm>
            <a:off x="722027" y="2131961"/>
            <a:ext cx="3446700" cy="220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Nó dịch chuyển khối trụ</a:t>
            </a:r>
            <a:endParaRPr/>
          </a:p>
          <a:p>
            <a:pPr marL="0" lvl="0" indent="0" algn="l" rtl="0">
              <a:spcBef>
                <a:spcPts val="0"/>
              </a:spcBef>
              <a:spcAft>
                <a:spcPts val="0"/>
              </a:spcAft>
              <a:buNone/>
            </a:pPr>
            <a:r>
              <a:rPr lang="en"/>
              <a:t>và tách khối trụ thành hai khối lập phương cùng lúc. Chúng sẽ được</a:t>
            </a:r>
            <a:endParaRPr/>
          </a:p>
          <a:p>
            <a:pPr marL="0" lvl="0" indent="0" algn="l" rtl="0">
              <a:spcBef>
                <a:spcPts val="0"/>
              </a:spcBef>
              <a:spcAft>
                <a:spcPts val="0"/>
              </a:spcAft>
              <a:buNone/>
            </a:pPr>
            <a:r>
              <a:rPr lang="en"/>
              <a:t>kiểm soát riêng lẻ.</a:t>
            </a:r>
            <a:endParaRPr/>
          </a:p>
          <a:p>
            <a:pPr marL="0" lvl="0" indent="0" algn="l" rtl="0">
              <a:spcBef>
                <a:spcPts val="0"/>
              </a:spcBef>
              <a:spcAft>
                <a:spcPts val="0"/>
              </a:spcAft>
              <a:buNone/>
            </a:pPr>
            <a:endParaRPr/>
          </a:p>
          <a:p>
            <a:pPr marL="0" lvl="0" indent="0" algn="l" rtl="0">
              <a:spcBef>
                <a:spcPts val="0"/>
              </a:spcBef>
              <a:spcAft>
                <a:spcPts val="0"/>
              </a:spcAft>
              <a:buNone/>
            </a:pPr>
            <a:r>
              <a:rPr lang="en"/>
              <a:t>Lưu ý, khối nhỏ lập phương chỉ có thể kích hoạt công tắc , không thể</a:t>
            </a:r>
            <a:endParaRPr/>
          </a:p>
          <a:p>
            <a:pPr marL="0" lvl="0" indent="0" algn="l" rtl="0">
              <a:spcBef>
                <a:spcPts val="0"/>
              </a:spcBef>
              <a:spcAft>
                <a:spcPts val="0"/>
              </a:spcAft>
              <a:buNone/>
            </a:pPr>
            <a:r>
              <a:rPr lang="en"/>
              <a:t>kích hoạt công tắc X trắng, và chúng cũng không thể đi qua lỗ thoát để kết thúc màn chơi.</a:t>
            </a:r>
            <a:endParaRPr/>
          </a:p>
        </p:txBody>
      </p:sp>
      <p:sp>
        <p:nvSpPr>
          <p:cNvPr id="1271" name="Google Shape;1271;p42"/>
          <p:cNvSpPr txBox="1">
            <a:spLocks noGrp="1"/>
          </p:cNvSpPr>
          <p:nvPr>
            <p:ph type="title"/>
          </p:nvPr>
        </p:nvSpPr>
        <p:spPr>
          <a:xfrm>
            <a:off x="722027" y="1494688"/>
            <a:ext cx="3446700" cy="65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Ô màu đen</a:t>
            </a:r>
            <a:endParaRPr/>
          </a:p>
        </p:txBody>
      </p:sp>
      <p:pic>
        <p:nvPicPr>
          <p:cNvPr id="1272" name="Google Shape;1272;p42"/>
          <p:cNvPicPr preferRelativeResize="0">
            <a:picLocks noGrp="1"/>
          </p:cNvPicPr>
          <p:nvPr>
            <p:ph type="pic" idx="2"/>
          </p:nvPr>
        </p:nvPicPr>
        <p:blipFill rotWithShape="1">
          <a:blip r:embed="rId3">
            <a:alphaModFix/>
          </a:blip>
          <a:srcRect l="10248" r="10248"/>
          <a:stretch/>
        </p:blipFill>
        <p:spPr>
          <a:prstGeom prst="ellipse">
            <a:avLst/>
          </a:prstGeom>
        </p:spPr>
      </p:pic>
      <p:sp>
        <p:nvSpPr>
          <p:cNvPr id="1273" name="Google Shape;1273;p42"/>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76</TotalTime>
  <Words>1985</Words>
  <Application>Microsoft Office PowerPoint</Application>
  <PresentationFormat>On-screen Show (16:9)</PresentationFormat>
  <Paragraphs>196</Paragraphs>
  <Slides>29</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Montserrat</vt:lpstr>
      <vt:lpstr>Fredoka</vt:lpstr>
      <vt:lpstr>Montserrat Black</vt:lpstr>
      <vt:lpstr>Wingdings 3</vt:lpstr>
      <vt:lpstr>Century Gothic</vt:lpstr>
      <vt:lpstr>Arial</vt:lpstr>
      <vt:lpstr>Red Hat Display</vt:lpstr>
      <vt:lpstr>Times New Roman</vt:lpstr>
      <vt:lpstr>Ion Boardroom</vt:lpstr>
      <vt:lpstr>BLOXORZ problem</vt:lpstr>
      <vt:lpstr>Thành viên và khối lượng công việc</vt:lpstr>
      <vt:lpstr>1</vt:lpstr>
      <vt:lpstr>Giới thiệu Bloxorz</vt:lpstr>
      <vt:lpstr>Bloxorz</vt:lpstr>
      <vt:lpstr>Cách chơi - Di chuyển hình chữ nhật</vt:lpstr>
      <vt:lpstr>Có hai loại thiết bị chuyển mạch chính</vt:lpstr>
      <vt:lpstr>Ô màu trắng</vt:lpstr>
      <vt:lpstr>Ô màu đen</vt:lpstr>
      <vt:lpstr>2. Hiện Thực</vt:lpstr>
      <vt:lpstr>Maps</vt:lpstr>
      <vt:lpstr>Tính khả thi của nước đi</vt:lpstr>
      <vt:lpstr>Phân Tích Tác  Vụ</vt:lpstr>
      <vt:lpstr>PowerPoint Presentation</vt:lpstr>
      <vt:lpstr>3. Giải Thuật</vt:lpstr>
      <vt:lpstr>Depth First Search</vt:lpstr>
      <vt:lpstr>Breadth First Search</vt:lpstr>
      <vt:lpstr>A* Search</vt:lpstr>
      <vt:lpstr>Giới thiệu</vt:lpstr>
      <vt:lpstr>A* Search</vt:lpstr>
      <vt:lpstr>4. Demo </vt:lpstr>
      <vt:lpstr>Đánh giá</vt:lpstr>
      <vt:lpstr>Bảng số liệu</vt:lpstr>
      <vt:lpstr>Nhận xét</vt:lpstr>
      <vt:lpstr>Nhận xét</vt:lpstr>
      <vt:lpstr>Giải thích</vt:lpstr>
      <vt:lpstr>Đánh giá</vt:lpstr>
      <vt:lpstr>Đánh giá</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BLOXORZ problem</dc:title>
  <dc:creator>Trần Văn Dũng</dc:creator>
  <cp:lastModifiedBy>Trần Văn Dũng</cp:lastModifiedBy>
  <cp:revision>2</cp:revision>
  <dcterms:modified xsi:type="dcterms:W3CDTF">2023-12-19T22:38:14Z</dcterms:modified>
</cp:coreProperties>
</file>