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97B34-F8A0-4BCF-868C-26A271777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26B2F5-AB4D-4138-A431-7FC603689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E54395-B3AD-4299-A5E5-39633237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433E-F238-45EF-96D6-7D4EB7A3D2C0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A62EFC-0613-441F-805D-F130DCE5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7E8760-4F65-4B9A-9866-01E424F9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73AA-D0F1-4041-B351-9CE13A122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61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D98E4-3B28-4898-B04C-4C1B77EB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E85D63-8EAD-42B4-8CAC-1F0AF35EE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DD9FD8-2E2C-4C38-B9FA-EFA70784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433E-F238-45EF-96D6-7D4EB7A3D2C0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DF27C2-9964-4360-8544-B3838F37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3C2BF2-C5A9-43CE-BCB7-8EBF0C0A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73AA-D0F1-4041-B351-9CE13A122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7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068A542-35C0-4321-9E91-EE0FD70E5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AB3D53-EBB0-48C6-89AE-5F5F5DF2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F295A7-C655-4B96-8C79-AD575AF8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433E-F238-45EF-96D6-7D4EB7A3D2C0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8C2F73-C231-4396-BAED-B47553C1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CAF659-CC33-4600-991B-5677D588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73AA-D0F1-4041-B351-9CE13A122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81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B44C2-76BF-4CE0-BDE6-2D1C6549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901CD0-A7A4-44AA-B4D3-BD0682952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569C62-C128-496B-9277-E7E1DC7E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433E-F238-45EF-96D6-7D4EB7A3D2C0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BE220E-3A21-445A-8336-FBA84E34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DEEEA6-2C08-497A-9B9C-AC9D1D5A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73AA-D0F1-4041-B351-9CE13A122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13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05AC5-25A5-4715-B505-90F39A02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AE23AF-D262-4FCC-9D05-9818AD0F7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4B1FAB-7FDD-4EEB-9851-1812E639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433E-F238-45EF-96D6-7D4EB7A3D2C0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DB0510-715B-47C8-BD46-05740C42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47B8C2-D120-4A67-A7B6-676ACB20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73AA-D0F1-4041-B351-9CE13A122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31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D95A4-E7A6-4C23-9F7E-06296A20D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97B3C5-9C74-432F-86EB-6D14BFFA8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C04C42-39E1-41C2-95FD-2F3841BA8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BCBA87-C7CE-4ACB-8E62-475E8BD3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433E-F238-45EF-96D6-7D4EB7A3D2C0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4579BB-7352-417B-B7F0-388ECCA1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773692-A54F-4FBF-8885-C3F4663B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73AA-D0F1-4041-B351-9CE13A122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31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E04A1D-8B05-46F2-B759-A185731A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60D1AE-1645-4D03-BCA2-8CCE423E9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2D7842-06B8-4FAE-A73E-F1427E5BD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227576C-9DF7-4121-81E3-D0A97F6F8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F85737-C4D8-4145-99A8-52820E421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C4D61E-6C40-4525-9082-44F103D8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433E-F238-45EF-96D6-7D4EB7A3D2C0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566CF77-5E69-417C-8B5F-3EF2C3A3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60BD9E1-FECD-41A1-A9F8-2E510BB7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73AA-D0F1-4041-B351-9CE13A122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90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7A5049-09B3-4D72-B915-DF81C40A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B1C80E-DD74-4E07-80F8-2DE61866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433E-F238-45EF-96D6-7D4EB7A3D2C0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E21732C-68C7-4C02-83BB-68A8BDAB5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06BF30-4154-4623-BF15-AC9F499E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73AA-D0F1-4041-B351-9CE13A122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4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0DFB76-80E3-4EE0-9F64-FDFB156F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433E-F238-45EF-96D6-7D4EB7A3D2C0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8B7C12F-7308-4F7D-A4DA-60C34849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98B227-EC07-4F41-80A3-4DD17CE7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73AA-D0F1-4041-B351-9CE13A122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2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7860B-7739-4E7B-B01E-67AA88F6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B40338-075A-4945-AD57-E7193C2B0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E6001B-EBE0-407D-B151-8CC1D6277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343006-21BC-4154-8CE5-03E01F4C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433E-F238-45EF-96D6-7D4EB7A3D2C0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4D4937-5E4E-4383-95B9-EF6EC7A0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DC0926-1298-4BEC-A1E4-A23ACB19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73AA-D0F1-4041-B351-9CE13A122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91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55FC4-E2A8-49E9-B50B-CD116F8C0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4E79C1-84ED-4F4E-8CEC-D28EEE1C5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159F08-50FB-4B3B-AD7E-34AF9B02E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98D5A2-F48C-43ED-9785-387D90FE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433E-F238-45EF-96D6-7D4EB7A3D2C0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36423E-F331-423A-AB56-9A6F99EB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8B58E7-75D0-46E5-B6F4-0DD3449D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73AA-D0F1-4041-B351-9CE13A122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3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EA01F-5FC0-4E50-AFDE-78F0F98EA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C8B5D9-9B10-4F0B-A6AB-FAB619877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08C9BD-4702-4FDB-99A2-1C5A355ED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7433E-F238-45EF-96D6-7D4EB7A3D2C0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D88A1A-087F-44C0-8500-CA10EAD05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08902E-3580-4953-A6C8-3865907B6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673AA-D0F1-4041-B351-9CE13A122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63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6B933-1AB4-4D56-AA99-2F577A544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Индивидуальное задание в </a:t>
            </a:r>
            <a:r>
              <a:rPr lang="en-US" dirty="0"/>
              <a:t>MS Access 2016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493BF2-32E5-4510-9001-E453090F7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0" y="3509963"/>
            <a:ext cx="4572000" cy="1655762"/>
          </a:xfrm>
        </p:spPr>
        <p:txBody>
          <a:bodyPr/>
          <a:lstStyle/>
          <a:p>
            <a:pPr algn="l"/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Визир Вадим (18208)</a:t>
            </a:r>
          </a:p>
        </p:txBody>
      </p:sp>
    </p:spTree>
    <p:extLst>
      <p:ext uri="{BB962C8B-B14F-4D97-AF65-F5344CB8AC3E}">
        <p14:creationId xmlns:p14="http://schemas.microsoft.com/office/powerpoint/2010/main" val="35156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AE90F6-75FD-451A-B932-DD2D6475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для отчета и отчет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06899E3-1B2F-4D8D-9FC4-93D2F18F1A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39" y="2293612"/>
            <a:ext cx="4790541" cy="2954710"/>
          </a:xfrm>
        </p:spPr>
      </p:pic>
      <p:pic>
        <p:nvPicPr>
          <p:cNvPr id="8" name="Объект 7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4DB8FAAF-4ED8-43B0-987A-1F256910FA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180" y="2293612"/>
            <a:ext cx="5828620" cy="1525727"/>
          </a:xfrm>
        </p:spPr>
      </p:pic>
    </p:spTree>
    <p:extLst>
      <p:ext uri="{BB962C8B-B14F-4D97-AF65-F5344CB8AC3E}">
        <p14:creationId xmlns:p14="http://schemas.microsoft.com/office/powerpoint/2010/main" val="410304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51C9A-DA87-45AD-985C-DBFF5969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1D594-5DE8-4294-8A75-9454F5E3C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выполнения задания был разбит на несколько этапов. </a:t>
            </a:r>
            <a:b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Сначала определялось, кто и как будет пользоваться приложением. Далее – строилась сематическая модель будущего приложения.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Спроектирована инфологическая модель задачи, определены сущности, их атрибуты, идентифицирующие атрибуты и связи между сущностями. Выполнено проектирование схемы базы данных: описание схем таблиц, типов атрибутов, определение ограничений целостности. Созданы формы ввода и редактирования данных, отчеты по запросам.</a:t>
            </a:r>
            <a:b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конце работы было выполнено тестирование приложения, которое позволило удостовериться, что приложение работает корректно и отвечает заявленным в проектном задании требованиям.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28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47759-6417-48F2-AB1C-6A14D644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Проектное задание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4594A5-65F4-499D-8212-97CA957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629"/>
            <a:ext cx="10515600" cy="4675334"/>
          </a:xfrm>
        </p:spPr>
        <p:txBody>
          <a:bodyPr>
            <a:normAutofit fontScale="92500" lnSpcReduction="10000"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База периодических изданий. Приложение для учета работы научных сотрудников.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Хранимые данные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 fontAlgn="base">
              <a:buNone/>
            </a:pPr>
            <a:r>
              <a:rPr lang="ru-RU" sz="1400" b="1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Издательства</a:t>
            </a:r>
            <a:endParaRPr lang="ru-RU" sz="14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 fontAlgn="base">
              <a:buSzPts val="1000"/>
              <a:tabLst>
                <a:tab pos="914400" algn="l"/>
              </a:tabLst>
            </a:pP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Название</a:t>
            </a:r>
          </a:p>
          <a:p>
            <a:pPr marL="457200" lvl="1" indent="0" fontAlgn="base">
              <a:buNone/>
            </a:pPr>
            <a:r>
              <a:rPr lang="ru-RU" sz="1400" b="1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Издания</a:t>
            </a:r>
            <a:endParaRPr lang="ru-RU" sz="14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 fontAlgn="base">
              <a:buSzPts val="1000"/>
              <a:tabLst>
                <a:tab pos="914400" algn="l"/>
              </a:tabLst>
            </a:pP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Название</a:t>
            </a:r>
          </a:p>
          <a:p>
            <a:pPr lvl="2" fontAlgn="base">
              <a:buSzPts val="1000"/>
              <a:tabLst>
                <a:tab pos="914400" algn="l"/>
              </a:tabLst>
            </a:pP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Идентификатор издательства </a:t>
            </a:r>
          </a:p>
          <a:p>
            <a:pPr lvl="2" fontAlgn="base">
              <a:buSzPts val="1000"/>
              <a:tabLst>
                <a:tab pos="914400" algn="l"/>
              </a:tabLst>
            </a:pP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Число номеров в год</a:t>
            </a:r>
          </a:p>
          <a:p>
            <a:pPr marL="457200" lvl="1" indent="0" fontAlgn="base">
              <a:buNone/>
            </a:pPr>
            <a:r>
              <a:rPr lang="ru-RU" sz="1400" b="1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Номера изданий</a:t>
            </a:r>
            <a:endParaRPr lang="ru-RU" sz="14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 fontAlgn="base">
              <a:buSzPts val="1000"/>
              <a:tabLst>
                <a:tab pos="914400" algn="l"/>
              </a:tabLst>
            </a:pP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Идентификатор номера</a:t>
            </a:r>
          </a:p>
          <a:p>
            <a:pPr lvl="2" fontAlgn="base">
              <a:buSzPts val="1000"/>
              <a:tabLst>
                <a:tab pos="914400" algn="l"/>
              </a:tabLst>
            </a:pP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Номер издания</a:t>
            </a:r>
          </a:p>
          <a:p>
            <a:pPr lvl="2" fontAlgn="base">
              <a:buSzPts val="1000"/>
              <a:tabLst>
                <a:tab pos="914400" algn="l"/>
              </a:tabLst>
            </a:pP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Дата печати</a:t>
            </a:r>
          </a:p>
          <a:p>
            <a:pPr marL="457200" lvl="1" indent="0" fontAlgn="base">
              <a:buNone/>
            </a:pPr>
            <a:r>
              <a:rPr lang="ru-RU" sz="1400" b="1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Статья</a:t>
            </a:r>
            <a:endParaRPr lang="ru-RU" sz="14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 fontAlgn="base">
              <a:buSzPts val="1000"/>
              <a:tabLst>
                <a:tab pos="914400" algn="l"/>
              </a:tabLst>
            </a:pP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Идентификатор статьи</a:t>
            </a:r>
          </a:p>
          <a:p>
            <a:pPr lvl="2" fontAlgn="base">
              <a:buSzPts val="1000"/>
              <a:tabLst>
                <a:tab pos="914400" algn="l"/>
              </a:tabLst>
            </a:pP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Автор</a:t>
            </a:r>
          </a:p>
          <a:p>
            <a:pPr lvl="2" fontAlgn="base">
              <a:buSzPts val="1000"/>
              <a:tabLst>
                <a:tab pos="914400" algn="l"/>
              </a:tabLst>
            </a:pP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Название</a:t>
            </a:r>
          </a:p>
          <a:p>
            <a:pPr marL="457200" lvl="1" indent="0" fontAlgn="base">
              <a:buNone/>
            </a:pPr>
            <a:r>
              <a:rPr lang="ru-RU" sz="1400" b="1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Публикация статья</a:t>
            </a:r>
            <a:endParaRPr lang="ru-RU" sz="14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 fontAlgn="base">
              <a:buClr>
                <a:srgbClr val="000000"/>
              </a:buClr>
            </a:pP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Идентификатор статьи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 fontAlgn="base">
              <a:buClr>
                <a:srgbClr val="000000"/>
              </a:buClr>
            </a:pP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Идентификатор номера издания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518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964A9-D5A8-408F-A972-1D639EB9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A99CAF-18DB-40F6-A78F-22F8870A6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Clr>
                <a:srgbClr val="000000"/>
              </a:buClr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Одна и та же статья может печататься в нескольких изданиях;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buClr>
                <a:srgbClr val="000000"/>
              </a:buClr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Издательство может выпускать более одного издания;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Запрограммировать формы ввода новых и редактирования имеющихся данных в таблицах.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Поиск всех изданий по издательству.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Поиск всех изданий, в которых печатается указанный автор.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Подсчет числа статей, написанных авторами за указанный срок.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Поиск автора, написавшего больше всего статей.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718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61831B6-8B0D-4DAA-BB53-F5680EE1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ru-RU" dirty="0"/>
              <a:t>-диаграмма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EBDC22-B4A0-4F3B-96EA-62E5925A6B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867155" y="1690688"/>
            <a:ext cx="8210729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09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6E914-71E0-4061-BDF6-DC13EB85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Инфологическая модель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17588DB-798F-4F00-ACF9-3FEF129B1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5" y="1690688"/>
            <a:ext cx="9201150" cy="4445000"/>
          </a:xfrm>
        </p:spPr>
      </p:pic>
    </p:spTree>
    <p:extLst>
      <p:ext uri="{BB962C8B-B14F-4D97-AF65-F5344CB8AC3E}">
        <p14:creationId xmlns:p14="http://schemas.microsoft.com/office/powerpoint/2010/main" val="550533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8E9E6-1778-4407-8D3C-757172687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56" y="326845"/>
            <a:ext cx="9795637" cy="11048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ru-RU" sz="5200" dirty="0"/>
              <a:t>Главная и вспомогательные формы</a:t>
            </a:r>
            <a:endParaRPr lang="en-US" sz="5200" dirty="0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1DC2B4E-535B-49E4-A9D9-46B4ABFC9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18" y="1662046"/>
            <a:ext cx="2803096" cy="35148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9EBA10-9E3D-43B0-9D79-9DA5FE1B3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014" y="2122734"/>
            <a:ext cx="3797536" cy="3180436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F40990C-6758-4207-B027-2475ACE11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546" y="2122734"/>
            <a:ext cx="3797536" cy="283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4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5ABE9-0707-4018-BBE5-72B1948D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Некоторые формы ввода и редактирования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E2BE181-61B6-40B5-98E9-AC8D63EF9B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2" y="2539206"/>
            <a:ext cx="4486275" cy="2924175"/>
          </a:xfrm>
        </p:spPr>
      </p:pic>
      <p:pic>
        <p:nvPicPr>
          <p:cNvPr id="9" name="Объект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D0902D2-5910-4F4F-9F04-A9B0A4F30F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7" y="2482056"/>
            <a:ext cx="4391025" cy="3038475"/>
          </a:xfrm>
        </p:spPr>
      </p:pic>
    </p:spTree>
    <p:extLst>
      <p:ext uri="{BB962C8B-B14F-4D97-AF65-F5344CB8AC3E}">
        <p14:creationId xmlns:p14="http://schemas.microsoft.com/office/powerpoint/2010/main" val="226291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BD9C72-EF83-458B-A4A9-FA50F371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формы ввода и редактирования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9460506-40E5-4D2E-A297-43A343281F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2548731"/>
            <a:ext cx="5143500" cy="2905125"/>
          </a:xfrm>
        </p:spPr>
      </p:pic>
      <p:pic>
        <p:nvPicPr>
          <p:cNvPr id="8" name="Объект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73F0756-1B53-4F09-8428-806B8AB04B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262" y="2158206"/>
            <a:ext cx="4181475" cy="3686175"/>
          </a:xfrm>
        </p:spPr>
      </p:pic>
    </p:spTree>
    <p:extLst>
      <p:ext uri="{BB962C8B-B14F-4D97-AF65-F5344CB8AC3E}">
        <p14:creationId xmlns:p14="http://schemas.microsoft.com/office/powerpoint/2010/main" val="32807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7A1DB-5D61-476A-A8C3-2425F44C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для отчета и отчет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C6A550A-809F-46E5-923E-9CE25DF3F3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3" y="2066925"/>
            <a:ext cx="5262400" cy="1646659"/>
          </a:xfrm>
        </p:spPr>
      </p:pic>
      <p:pic>
        <p:nvPicPr>
          <p:cNvPr id="8" name="Объект 7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E648CA83-884B-4915-850D-9DABA27CE1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613" y="2065621"/>
            <a:ext cx="5773662" cy="2726758"/>
          </a:xfrm>
        </p:spPr>
      </p:pic>
    </p:spTree>
    <p:extLst>
      <p:ext uri="{BB962C8B-B14F-4D97-AF65-F5344CB8AC3E}">
        <p14:creationId xmlns:p14="http://schemas.microsoft.com/office/powerpoint/2010/main" val="32603397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253</Words>
  <Application>Microsoft Office PowerPoint</Application>
  <PresentationFormat>Широкоэкранный</PresentationFormat>
  <Paragraphs>39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Индивидуальное задание в MS Access 2016 </vt:lpstr>
      <vt:lpstr>Проектное задание:</vt:lpstr>
      <vt:lpstr>Функциональные требования</vt:lpstr>
      <vt:lpstr>ER-диаграмма</vt:lpstr>
      <vt:lpstr>Инфологическая модель</vt:lpstr>
      <vt:lpstr>Главная и вспомогательные формы</vt:lpstr>
      <vt:lpstr>Некоторые формы ввода и редактирования</vt:lpstr>
      <vt:lpstr>Некоторые формы ввода и редактирования</vt:lpstr>
      <vt:lpstr>Параметры для отчета и отчет</vt:lpstr>
      <vt:lpstr>Параметры для отчета и отчет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Индивидуальное задание в MS Access 2016</dc:title>
  <dc:creator>Vadim Vizir</dc:creator>
  <cp:lastModifiedBy>Vadim Vizir</cp:lastModifiedBy>
  <cp:revision>2</cp:revision>
  <dcterms:created xsi:type="dcterms:W3CDTF">2020-10-28T10:00:22Z</dcterms:created>
  <dcterms:modified xsi:type="dcterms:W3CDTF">2020-10-28T10:10:47Z</dcterms:modified>
</cp:coreProperties>
</file>