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8" r:id="rId4"/>
    <p:sldId id="307" r:id="rId5"/>
    <p:sldId id="257" r:id="rId6"/>
    <p:sldId id="302" r:id="rId7"/>
    <p:sldId id="259" r:id="rId8"/>
    <p:sldId id="260" r:id="rId9"/>
    <p:sldId id="303" r:id="rId10"/>
    <p:sldId id="304" r:id="rId11"/>
    <p:sldId id="305" r:id="rId12"/>
    <p:sldId id="306" r:id="rId13"/>
    <p:sldId id="282" r:id="rId14"/>
    <p:sldId id="283" r:id="rId15"/>
    <p:sldId id="261" r:id="rId16"/>
    <p:sldId id="262" r:id="rId17"/>
    <p:sldId id="309" r:id="rId18"/>
    <p:sldId id="310" r:id="rId19"/>
    <p:sldId id="311" r:id="rId20"/>
    <p:sldId id="284" r:id="rId21"/>
    <p:sldId id="28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EB Garamond ExtraBold" panose="020B0604020202020204" charset="0"/>
      <p:bold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Noto Sans" panose="020B0604020202020204" charset="0"/>
      <p:regular r:id="rId51"/>
      <p:bold r:id="rId52"/>
      <p:italic r:id="rId53"/>
      <p:boldItalic r:id="rId54"/>
    </p:embeddedFont>
    <p:embeddedFont>
      <p:font typeface="Lora" panose="020B0604020202020204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bzcfYf8Z689DYT7fVONKLd8a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822382-3157-4206-BEBC-956CFECBAAFB}">
  <a:tblStyle styleId="{A5822382-3157-4206-BEBC-956CFECBAA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9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31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1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7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29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916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4e21b69e9_0_1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judges will be reading lots of code to assess these projects - so, if you make your code easy to understand, you will make the judges happy!</a:t>
            </a:r>
            <a:endParaRPr/>
          </a:p>
        </p:txBody>
      </p:sp>
      <p:sp>
        <p:nvSpPr>
          <p:cNvPr id="261" name="Google Shape;261;g174e21b69e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4e21b69e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174e21b69e9_0_3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174e21b69e9_0_35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03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4e21b69e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174e21b69e9_0_3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174e21b69e9_0_35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62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0381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9022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307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430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8556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4161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815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5493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622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4770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2942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8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4e21b69e9_0_18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g174e21b69e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74e21b69e9_0_43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174e21b69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8A3B-E78D-4D9B-AD3F-097ABB6B08B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1766-60F6-4830-B0D2-7AACE7CA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459079" y="1932120"/>
            <a:ext cx="9705309" cy="16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10000" dirty="0">
                <a:solidFill>
                  <a:srgbClr val="00B0F0"/>
                </a:solidFill>
                <a:latin typeface="Arial Black"/>
                <a:sym typeface="Arial Black"/>
              </a:rPr>
              <a:t>POS SYSTEM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8560" y="3794040"/>
            <a:ext cx="8706600" cy="161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0"/>
              <a:buFont typeface="Arial Black"/>
              <a:buNone/>
            </a:pPr>
            <a:r>
              <a:rPr lang="en-US" sz="10000" b="0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JS-FRONT</a:t>
            </a:r>
            <a:endParaRPr sz="10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41000">
            <a:off x="9183600" y="4022640"/>
            <a:ext cx="1496160" cy="14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3248811" y="284199"/>
            <a:ext cx="552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GIT manager?</a:t>
            </a:r>
            <a:endParaRPr lang="en-US" sz="48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552314" y="2002032"/>
            <a:ext cx="9233646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on </a:t>
            </a: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GitHub Board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manage tasks progression.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team members to the repository.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Controlling </a:t>
            </a: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from team members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71500" lvl="0" indent="-1143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conflict if it happened.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Communicating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QA manager to conduct testing after merging the new feature.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0583" y="132318"/>
            <a:ext cx="1332708" cy="1443855"/>
            <a:chOff x="5245329" y="1246743"/>
            <a:chExt cx="1332708" cy="1443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6C7640-D144-2020-F57E-0C22610E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7060" y="1246743"/>
              <a:ext cx="1229246" cy="1093641"/>
            </a:xfrm>
            <a:prstGeom prst="rect">
              <a:avLst/>
            </a:prstGeom>
          </p:spPr>
        </p:pic>
        <p:sp>
          <p:nvSpPr>
            <p:cNvPr id="7" name="Google Shape;204;p7">
              <a:extLst>
                <a:ext uri="{FF2B5EF4-FFF2-40B4-BE49-F238E27FC236}">
                  <a16:creationId xmlns:a16="http://schemas.microsoft.com/office/drawing/2014/main" id="{1450668B-DFFC-9214-157E-6423D0EF203C}"/>
                </a:ext>
              </a:extLst>
            </p:cNvPr>
            <p:cNvSpPr txBox="1"/>
            <p:nvPr/>
          </p:nvSpPr>
          <p:spPr>
            <a:xfrm>
              <a:off x="5245329" y="2413639"/>
              <a:ext cx="13327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MANAGER</a:t>
              </a:r>
              <a:endParaRPr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8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2571446" y="284199"/>
            <a:ext cx="704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QA tester manager?</a:t>
            </a:r>
            <a:endParaRPr lang="en-US" sz="48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952065" y="2056116"/>
            <a:ext cx="923364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QA tester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the </a:t>
            </a: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TEST PLAN DOCUMENT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team members using Google Spreadsheet.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Requesting all team members to </a:t>
            </a:r>
            <a:r>
              <a:rPr lang="en-US" sz="1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write a test plan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their feature </a:t>
            </a: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while in development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 merges the code, conducting </a:t>
            </a: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MANUAL TESTS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according to the test plan for each feature.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the status (PASS or FAILED) based on the test results.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667" y="284199"/>
            <a:ext cx="1964195" cy="1441059"/>
            <a:chOff x="7735833" y="3262138"/>
            <a:chExt cx="1964195" cy="1441059"/>
          </a:xfrm>
        </p:grpSpPr>
        <p:sp>
          <p:nvSpPr>
            <p:cNvPr id="8" name="Google Shape;204;p7">
              <a:extLst>
                <a:ext uri="{FF2B5EF4-FFF2-40B4-BE49-F238E27FC236}">
                  <a16:creationId xmlns:a16="http://schemas.microsoft.com/office/drawing/2014/main" id="{487C660E-099F-5C0D-D4E7-D4F92999E02F}"/>
                </a:ext>
              </a:extLst>
            </p:cNvPr>
            <p:cNvSpPr txBox="1"/>
            <p:nvPr/>
          </p:nvSpPr>
          <p:spPr>
            <a:xfrm>
              <a:off x="7735833" y="4426238"/>
              <a:ext cx="196419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QA TESTER</a:t>
              </a:r>
              <a:endParaRPr sz="1200" b="1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EA4B43-836A-4EFA-E618-1FD55D151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8129" y="3262138"/>
              <a:ext cx="1228896" cy="11145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837765" y="5468470"/>
            <a:ext cx="934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Noted: All team members must write the test plan and perform the initial test on their own machines before merging.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74e21b69e9_0_181"/>
          <p:cNvSpPr/>
          <p:nvPr/>
        </p:nvSpPr>
        <p:spPr>
          <a:xfrm>
            <a:off x="406700" y="395475"/>
            <a:ext cx="6318900" cy="777600"/>
          </a:xfrm>
          <a:prstGeom prst="rect">
            <a:avLst/>
          </a:prstGeom>
          <a:noFill/>
          <a:ln>
            <a:noFill/>
          </a:ln>
          <a:effectLst>
            <a:outerShdw blurRad="85725" dist="85725" dir="1920000" algn="bl" rotWithShape="0">
              <a:schemeClr val="dk1"/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ESTIMATION</a:t>
            </a:r>
            <a:endParaRPr sz="3800" b="0" i="0" u="none" strike="noStrike" cap="none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454" name="Google Shape;454;g174e21b69e9_0_181"/>
          <p:cNvSpPr txBox="1"/>
          <p:nvPr/>
        </p:nvSpPr>
        <p:spPr>
          <a:xfrm>
            <a:off x="451925" y="1039175"/>
            <a:ext cx="9824700" cy="5633700"/>
          </a:xfrm>
          <a:prstGeom prst="rect">
            <a:avLst/>
          </a:prstGeom>
          <a:noFill/>
          <a:ln>
            <a:noFill/>
          </a:ln>
          <a:effectLst>
            <a:outerShdw blurRad="71438" dist="285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long do you think it will take to do each ticket?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Estimating Tasks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will be important in your job!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Understand the task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Break down the task into subtasks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e.g. Divide ‘ratings’: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Create local storage for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button to add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() function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Calculate new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Show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Estimate each subtask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 estimates together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you estimate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tickets before choosing,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will help you find which ones will get you 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easiest points!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74e21b69e9_0_437"/>
          <p:cNvSpPr/>
          <p:nvPr/>
        </p:nvSpPr>
        <p:spPr>
          <a:xfrm>
            <a:off x="406700" y="395475"/>
            <a:ext cx="6318900" cy="777600"/>
          </a:xfrm>
          <a:prstGeom prst="rect">
            <a:avLst/>
          </a:prstGeom>
          <a:noFill/>
          <a:ln>
            <a:noFill/>
          </a:ln>
          <a:effectLst>
            <a:outerShdw blurRad="85725" dist="85725" dir="1920000" algn="bl" rotWithShape="0">
              <a:schemeClr val="dk1"/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TEST PLANNING</a:t>
            </a:r>
            <a:endParaRPr sz="3800" b="0" i="0" u="none" strike="noStrike" cap="none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460" name="Google Shape;460;g174e21b69e9_0_437"/>
          <p:cNvSpPr txBox="1"/>
          <p:nvPr/>
        </p:nvSpPr>
        <p:spPr>
          <a:xfrm>
            <a:off x="451925" y="1173075"/>
            <a:ext cx="6396000" cy="1877700"/>
          </a:xfrm>
          <a:prstGeom prst="rect">
            <a:avLst/>
          </a:prstGeom>
          <a:noFill/>
          <a:ln>
            <a:noFill/>
          </a:ln>
          <a:effectLst>
            <a:outerShdw blurRad="71438" dist="285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can you be sure your code works?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a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 PLAN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Excel, Word, Notepad or other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461" name="Google Shape;461;g174e21b69e9_0_437"/>
          <p:cNvGraphicFramePr/>
          <p:nvPr/>
        </p:nvGraphicFramePr>
        <p:xfrm>
          <a:off x="451925" y="3050750"/>
          <a:ext cx="10984875" cy="3272060"/>
        </p:xfrm>
        <a:graphic>
          <a:graphicData uri="http://schemas.openxmlformats.org/drawingml/2006/table">
            <a:tbl>
              <a:tblPr>
                <a:noFill/>
                <a:tableStyleId>{A5822382-3157-4206-BEBC-956CFECBAAFB}</a:tableStyleId>
              </a:tblPr>
              <a:tblGrid>
                <a:gridCol w="16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Test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Expected output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Test Date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Pass / Fail?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Cart, simple case 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Click ‘Add to Cart’, check using Console if data has been added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Item should be in ‘cart’ array, with correct details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PASS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Cart, repeat 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Click ‘Add to Cart’ twice, check using Console if data has been added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There should be two items in ‘cart’ array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PASS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local storage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Add item to cart. Press ‘refresh’. Check Console.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Item should still be in ‘cart’ array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FAIL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…etc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…</a:t>
                      </a:r>
                      <a:r>
                        <a:rPr lang="en-US" sz="1400" u="none" strike="noStrike" cap="none" dirty="0" err="1">
                          <a:solidFill>
                            <a:schemeClr val="lt1"/>
                          </a:solidFill>
                        </a:rPr>
                        <a:t>etc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…etc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2" name="Google Shape;462;g174e21b69e9_0_437"/>
          <p:cNvSpPr/>
          <p:nvPr/>
        </p:nvSpPr>
        <p:spPr>
          <a:xfrm>
            <a:off x="7615975" y="780975"/>
            <a:ext cx="3820800" cy="1929900"/>
          </a:xfrm>
          <a:prstGeom prst="star24">
            <a:avLst>
              <a:gd name="adj" fmla="val 37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tests is a great way to check understanding of the requirements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write code!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1514853" y="664151"/>
            <a:ext cx="56624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0"/>
              <a:buFont typeface="Arial Black"/>
              <a:buNone/>
            </a:pPr>
            <a:r>
              <a:rPr lang="en-US" sz="1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WHAT</a:t>
            </a:r>
            <a:endParaRPr sz="1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3780899" y="2193891"/>
            <a:ext cx="7330715" cy="295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0"/>
              <a:buFont typeface="Arial Black"/>
              <a:buNone/>
            </a:pPr>
            <a:r>
              <a:rPr lang="en-US" sz="1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IS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 Black"/>
              <a:buNone/>
            </a:pPr>
            <a:r>
              <a:rPr lang="en-US" sz="6600" b="0" i="0" u="none" strike="noStrike" cap="none" dirty="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POS SYSTEM</a:t>
            </a:r>
            <a:endParaRPr sz="1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ome - SambaPOS Restaurant Point of S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19" y="884948"/>
            <a:ext cx="5688826" cy="322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2423880" y="1857600"/>
            <a:ext cx="7314480" cy="14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0"/>
              <a:buFont typeface="Arial Black"/>
              <a:buNone/>
            </a:pPr>
            <a:r>
              <a:rPr lang="en-US" sz="9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FEATURES</a:t>
            </a:r>
            <a:endParaRPr sz="9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276920" y="3117240"/>
            <a:ext cx="10086840" cy="14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9000" b="0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DESCRIPTIONS</a:t>
            </a:r>
            <a:endParaRPr sz="9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81;p10"/>
          <p:cNvSpPr/>
          <p:nvPr/>
        </p:nvSpPr>
        <p:spPr>
          <a:xfrm>
            <a:off x="77921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Mandatory Features</a:t>
            </a:r>
            <a:endParaRPr sz="48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164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150" y="168097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product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037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7" y="2402113"/>
            <a:ext cx="417947" cy="417947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44165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1015" y="168097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products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038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1642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96827" y="1680971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product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8516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4997" y="2457450"/>
            <a:ext cx="439043" cy="362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01" y="2475548"/>
            <a:ext cx="444841" cy="444841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851647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105150" y="4375827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Category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20378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7" y="5096969"/>
            <a:ext cx="417947" cy="417947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3441652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31015" y="43758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Categories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10383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6429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25107" y="4375827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Categories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85160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4997" y="5152306"/>
            <a:ext cx="439043" cy="36261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01" y="5170404"/>
            <a:ext cx="444841" cy="444841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8331816" y="1470211"/>
            <a:ext cx="3609172" cy="5169115"/>
          </a:xfrm>
          <a:prstGeom prst="roundRect">
            <a:avLst>
              <a:gd name="adj" fmla="val 7973"/>
            </a:avLst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Google Shape;181;p10"/>
          <p:cNvSpPr/>
          <p:nvPr/>
        </p:nvSpPr>
        <p:spPr>
          <a:xfrm>
            <a:off x="8970764" y="1604753"/>
            <a:ext cx="2331276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2400" b="0" i="0" u="none" strike="noStrike" cap="none" dirty="0" smtClean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Bonus</a:t>
            </a:r>
            <a:endParaRPr sz="2400" b="0" i="0" u="none" strike="noStrike" cap="none" dirty="0">
              <a:solidFill>
                <a:srgbClr val="00B050"/>
              </a:solidFill>
              <a:sym typeface="Aria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577759" y="2295733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39821" y="239019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Menu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769902" y="356870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05 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125930" y="2295733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335587" y="239019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Clean Code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18073" y="356870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10</a:t>
            </a:r>
            <a:r>
              <a:rPr lang="en-US" sz="1200" b="1" dirty="0" smtClean="0">
                <a:latin typeface="Arial Black" panose="020B0A04020102020204" pitchFamily="34" charset="0"/>
              </a:rPr>
              <a:t> </a:t>
            </a:r>
            <a:r>
              <a:rPr lang="en-US" sz="1200" b="1" dirty="0" smtClean="0">
                <a:latin typeface="Arial Black" panose="020B0A04020102020204" pitchFamily="34" charset="0"/>
              </a:rPr>
              <a:t>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577759" y="4130417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39821" y="422487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Layout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769902" y="5403386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05 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09" y="4607452"/>
            <a:ext cx="562952" cy="56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05" y="2868441"/>
            <a:ext cx="454922" cy="454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41" y="2906982"/>
            <a:ext cx="394861" cy="3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8843338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Google Shape;181;p10"/>
          <p:cNvSpPr/>
          <p:nvPr/>
        </p:nvSpPr>
        <p:spPr>
          <a:xfrm>
            <a:off x="101230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Basic Features</a:t>
            </a:r>
            <a:endParaRPr sz="4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473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2030" y="1680971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product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5346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7474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8915" y="16809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347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4951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28354" y="1680970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product detail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1825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2510" y="2422693"/>
            <a:ext cx="439043" cy="36261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084737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38240" y="437582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Category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53468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674742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13630" y="437582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 Categories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43473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49519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88221" y="4354995"/>
            <a:ext cx="155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18250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57" y="2427110"/>
            <a:ext cx="397476" cy="3974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57" y="5170404"/>
            <a:ext cx="397476" cy="397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6" y="5007539"/>
            <a:ext cx="607706" cy="607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95" y="2420105"/>
            <a:ext cx="544897" cy="5448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62" y="5081569"/>
            <a:ext cx="485991" cy="485991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824296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78202" y="165423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Product to Cart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93027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2998" y="4354995"/>
            <a:ext cx="1557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Price in Cart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093027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1</a:t>
            </a:r>
            <a:r>
              <a:rPr lang="en-US" sz="2000" b="1" dirty="0" smtClean="0">
                <a:latin typeface="Arial Black" panose="020B0A04020102020204" pitchFamily="34" charset="0"/>
              </a:rPr>
              <a:t>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39" y="5081569"/>
            <a:ext cx="485991" cy="485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51" y="2327072"/>
            <a:ext cx="607565" cy="6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81;p10"/>
          <p:cNvSpPr/>
          <p:nvPr/>
        </p:nvSpPr>
        <p:spPr>
          <a:xfrm>
            <a:off x="101230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Advance Features</a:t>
            </a:r>
            <a:endParaRPr sz="4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473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8240" y="1680970"/>
            <a:ext cx="158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progress of each products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5346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20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7474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3438" y="168097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Invoice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Sold out history)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347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4951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38320" y="1680970"/>
            <a:ext cx="16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best selling products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1825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24296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104464" y="1654458"/>
            <a:ext cx="147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low-stock products.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93027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8" y="2472065"/>
            <a:ext cx="440975" cy="44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6" y="2277653"/>
            <a:ext cx="882309" cy="882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55" y="2472065"/>
            <a:ext cx="524716" cy="524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06" y="2317427"/>
            <a:ext cx="650250" cy="65025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84737" y="405770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23439" y="4247635"/>
            <a:ext cx="155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Income Cost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3468" y="582092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80" y="4974209"/>
            <a:ext cx="485991" cy="4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0;p10"/>
          <p:cNvSpPr/>
          <p:nvPr/>
        </p:nvSpPr>
        <p:spPr>
          <a:xfrm>
            <a:off x="2451589" y="2799708"/>
            <a:ext cx="8308774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0"/>
              <a:buFont typeface="Arial Black"/>
              <a:buNone/>
            </a:pPr>
            <a:r>
              <a:rPr lang="en-US" sz="6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YOUR FEATURES</a:t>
            </a:r>
            <a:endParaRPr sz="6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7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1661397" y="376200"/>
            <a:ext cx="8869207" cy="8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dirty="0">
                <a:solidFill>
                  <a:srgbClr val="FFC000"/>
                </a:solidFill>
                <a:latin typeface="Arial Black"/>
                <a:sym typeface="Arial Black"/>
              </a:rPr>
              <a:t>OBJECTIVE FOR TODAY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645795" y="1350254"/>
            <a:ext cx="10322280" cy="55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duration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What we expect you to do?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Evaluation Grid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Roles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&amp;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5669706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4710482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3768717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2826952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1885187"/>
            <a:ext cx="464831" cy="46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/>
        </p:nvSpPr>
        <p:spPr>
          <a:xfrm>
            <a:off x="304800" y="594350"/>
            <a:ext cx="3125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04800" y="136450"/>
            <a:ext cx="72207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Clr>
                <a:srgbClr val="70AD47"/>
              </a:buClr>
              <a:buSzPts val="3000"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F1: SITE-WIDE / MANDATORY</a:t>
            </a:r>
            <a:r>
              <a:rPr lang="en-US" sz="3000" dirty="0">
                <a:solidFill>
                  <a:srgbClr val="990000"/>
                </a:solidFill>
                <a:ea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BAR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857F7-DDFD-576E-5642-5BEB9AE2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2" y="1569150"/>
            <a:ext cx="9898912" cy="43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4e21b69e9_0_153"/>
          <p:cNvSpPr/>
          <p:nvPr/>
        </p:nvSpPr>
        <p:spPr>
          <a:xfrm>
            <a:off x="18036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74e21b69e9_0_153"/>
          <p:cNvSpPr/>
          <p:nvPr/>
        </p:nvSpPr>
        <p:spPr>
          <a:xfrm>
            <a:off x="180351" y="196925"/>
            <a:ext cx="5318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F2: SITE-WIDE / MANDATORY</a:t>
            </a:r>
            <a:endParaRPr sz="3000" b="0" i="0" u="none" strike="noStrike" cap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74e21b69e9_0_153"/>
          <p:cNvSpPr txBox="1"/>
          <p:nvPr/>
        </p:nvSpPr>
        <p:spPr>
          <a:xfrm>
            <a:off x="830025" y="1112350"/>
            <a:ext cx="107619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divided sensibly between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Spelling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variable, functions and filenames? Consistent naming?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variable and function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the judges understand what the code is doing?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bad coding practices in the recommended code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declared and used only in 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they’re needed?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unnecessary global variables, loop variables declared before the loop for no reason,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variables defined as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Spacing,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indentation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lines with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semicolons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 will work without semicolons, but it makes it safer against bugs.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/>
          <p:nvPr/>
        </p:nvSpPr>
        <p:spPr>
          <a:xfrm>
            <a:off x="180323" y="197275"/>
            <a:ext cx="4440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F3: SITE-WIDE / OPTION </a:t>
            </a:r>
            <a:endParaRPr sz="30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180360" y="676800"/>
            <a:ext cx="473940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INPUT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167806" y="1129816"/>
            <a:ext cx="108540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that input fields are valid inputs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this for all pages with inputs!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2472423" y="2232975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15507" y="2307373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2472423" y="2937000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315432" y="301139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2472423" y="364101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15507" y="3715423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6;p18">
            <a:extLst>
              <a:ext uri="{FF2B5EF4-FFF2-40B4-BE49-F238E27FC236}">
                <a16:creationId xmlns:a16="http://schemas.microsoft.com/office/drawing/2014/main" id="{15184BE6-FC5C-67A0-9B3A-1D962D5A8338}"/>
              </a:ext>
            </a:extLst>
          </p:cNvPr>
          <p:cNvSpPr/>
          <p:nvPr/>
        </p:nvSpPr>
        <p:spPr>
          <a:xfrm>
            <a:off x="2472349" y="593699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7;p18">
            <a:extLst>
              <a:ext uri="{FF2B5EF4-FFF2-40B4-BE49-F238E27FC236}">
                <a16:creationId xmlns:a16="http://schemas.microsoft.com/office/drawing/2014/main" id="{552D91F6-0D81-E569-635D-E577FB7943DE}"/>
              </a:ext>
            </a:extLst>
          </p:cNvPr>
          <p:cNvSpPr/>
          <p:nvPr/>
        </p:nvSpPr>
        <p:spPr>
          <a:xfrm>
            <a:off x="315358" y="601139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8;p18">
            <a:extLst>
              <a:ext uri="{FF2B5EF4-FFF2-40B4-BE49-F238E27FC236}">
                <a16:creationId xmlns:a16="http://schemas.microsoft.com/office/drawing/2014/main" id="{EC4CFF8D-665B-5102-C363-5E5EB54E03CB}"/>
              </a:ext>
            </a:extLst>
          </p:cNvPr>
          <p:cNvSpPr/>
          <p:nvPr/>
        </p:nvSpPr>
        <p:spPr>
          <a:xfrm>
            <a:off x="2472274" y="5123473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9;p18">
            <a:extLst>
              <a:ext uri="{FF2B5EF4-FFF2-40B4-BE49-F238E27FC236}">
                <a16:creationId xmlns:a16="http://schemas.microsoft.com/office/drawing/2014/main" id="{6A49D000-C94C-6FD2-A0D1-A6D6CB59CEA3}"/>
              </a:ext>
            </a:extLst>
          </p:cNvPr>
          <p:cNvSpPr/>
          <p:nvPr/>
        </p:nvSpPr>
        <p:spPr>
          <a:xfrm>
            <a:off x="315358" y="5197884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E1958-2CBC-84E8-0FE5-6825CFEAACA4}"/>
              </a:ext>
            </a:extLst>
          </p:cNvPr>
          <p:cNvSpPr/>
          <p:nvPr/>
        </p:nvSpPr>
        <p:spPr>
          <a:xfrm>
            <a:off x="7145080" y="382772"/>
            <a:ext cx="4731488" cy="603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E1DD8-E14E-C325-9117-40146358253B}"/>
              </a:ext>
            </a:extLst>
          </p:cNvPr>
          <p:cNvSpPr txBox="1"/>
          <p:nvPr/>
        </p:nvSpPr>
        <p:spPr>
          <a:xfrm>
            <a:off x="7272242" y="458510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FD0C7-8858-02F7-3132-A552C2DD44AA}"/>
              </a:ext>
            </a:extLst>
          </p:cNvPr>
          <p:cNvSpPr txBox="1"/>
          <p:nvPr/>
        </p:nvSpPr>
        <p:spPr>
          <a:xfrm>
            <a:off x="7145079" y="781391"/>
            <a:ext cx="4646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maximum character limit to avoid excessively long names.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A60F5-B0AC-FEA4-9BD2-1529B73A2835}"/>
              </a:ext>
            </a:extLst>
          </p:cNvPr>
          <p:cNvSpPr txBox="1"/>
          <p:nvPr/>
        </p:nvSpPr>
        <p:spPr>
          <a:xfrm>
            <a:off x="7145080" y="1546378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BD0FA-AB94-6150-6B54-4576FBF9EA2D}"/>
              </a:ext>
            </a:extLst>
          </p:cNvPr>
          <p:cNvSpPr txBox="1"/>
          <p:nvPr/>
        </p:nvSpPr>
        <p:spPr>
          <a:xfrm>
            <a:off x="7145079" y="1880478"/>
            <a:ext cx="464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a category is selected.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9EF3D-3EF1-6A09-BA6D-8CCCA09050BA}"/>
              </a:ext>
            </a:extLst>
          </p:cNvPr>
          <p:cNvSpPr txBox="1"/>
          <p:nvPr/>
        </p:nvSpPr>
        <p:spPr>
          <a:xfrm>
            <a:off x="7133420" y="2488880"/>
            <a:ext cx="241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 and Gross Price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880E1-00E9-44F2-850E-CD0D46DF8215}"/>
              </a:ext>
            </a:extLst>
          </p:cNvPr>
          <p:cNvSpPr txBox="1"/>
          <p:nvPr/>
        </p:nvSpPr>
        <p:spPr>
          <a:xfrm>
            <a:off x="7133419" y="2822980"/>
            <a:ext cx="4646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price is a valid numerical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Check if the price is within a reasonable range (e.g., not negative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1F5EB-8AF0-16D4-B2D8-0FD9B6BB107D}"/>
              </a:ext>
            </a:extLst>
          </p:cNvPr>
          <p:cNvSpPr txBox="1"/>
          <p:nvPr/>
        </p:nvSpPr>
        <p:spPr>
          <a:xfrm>
            <a:off x="7092344" y="3749123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DC0F1-6556-37C4-3110-EBEF048CCB3C}"/>
              </a:ext>
            </a:extLst>
          </p:cNvPr>
          <p:cNvSpPr txBox="1"/>
          <p:nvPr/>
        </p:nvSpPr>
        <p:spPr>
          <a:xfrm>
            <a:off x="7092343" y="4083223"/>
            <a:ext cx="4646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price is a valid numerical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Check if the price is within a reasonable range (e.g., not negative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967AA-A820-59A2-7C59-160C208B5A93}"/>
              </a:ext>
            </a:extLst>
          </p:cNvPr>
          <p:cNvSpPr txBox="1"/>
          <p:nvPr/>
        </p:nvSpPr>
        <p:spPr>
          <a:xfrm>
            <a:off x="7133420" y="5152844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Description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BAE4A-4AA4-0C43-D244-DF028DEEF2EC}"/>
              </a:ext>
            </a:extLst>
          </p:cNvPr>
          <p:cNvSpPr txBox="1"/>
          <p:nvPr/>
        </p:nvSpPr>
        <p:spPr>
          <a:xfrm>
            <a:off x="7133419" y="5486944"/>
            <a:ext cx="464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maximum character limit for the description.</a:t>
            </a:r>
            <a:endParaRPr lang="en-US" dirty="0"/>
          </a:p>
        </p:txBody>
      </p:sp>
      <p:sp>
        <p:nvSpPr>
          <p:cNvPr id="6" name="Google Shape;278;p18">
            <a:extLst>
              <a:ext uri="{FF2B5EF4-FFF2-40B4-BE49-F238E27FC236}">
                <a16:creationId xmlns:a16="http://schemas.microsoft.com/office/drawing/2014/main" id="{72DC8C50-99FD-813E-D02D-D3192F55756D}"/>
              </a:ext>
            </a:extLst>
          </p:cNvPr>
          <p:cNvSpPr/>
          <p:nvPr/>
        </p:nvSpPr>
        <p:spPr>
          <a:xfrm>
            <a:off x="2472274" y="4419461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79;p18">
            <a:extLst>
              <a:ext uri="{FF2B5EF4-FFF2-40B4-BE49-F238E27FC236}">
                <a16:creationId xmlns:a16="http://schemas.microsoft.com/office/drawing/2014/main" id="{1926BD47-0CEB-468E-C948-3DC8AA3C0413}"/>
              </a:ext>
            </a:extLst>
          </p:cNvPr>
          <p:cNvSpPr/>
          <p:nvPr/>
        </p:nvSpPr>
        <p:spPr>
          <a:xfrm>
            <a:off x="315358" y="449387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Gross Price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/>
        </p:nvSpPr>
        <p:spPr>
          <a:xfrm>
            <a:off x="304800" y="594350"/>
            <a:ext cx="3125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04800" y="136450"/>
            <a:ext cx="7220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F4: SITE-WIDE / OPTION</a:t>
            </a:r>
            <a:r>
              <a:rPr lang="en-US" sz="3000" b="0" i="0" u="none" strike="noStrike" cap="none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LAYOUT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304800" y="802025"/>
            <a:ext cx="8265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styling  -  alignment  -  font choice  -  good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scheme  -  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English  -  nice images  -  easy to use  - 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1CD34-0810-4B37-9A3D-793B62C2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7079"/>
            <a:ext cx="11094720" cy="48144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186840" y="676440"/>
            <a:ext cx="320076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PRODUCT	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86850" y="196925"/>
            <a:ext cx="49635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F5: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67800" y="1129800"/>
            <a:ext cx="5303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add a product in the list of products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results in Local Storage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849181" y="6359499"/>
            <a:ext cx="4153425" cy="511937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4;p18">
            <a:extLst>
              <a:ext uri="{FF2B5EF4-FFF2-40B4-BE49-F238E27FC236}">
                <a16:creationId xmlns:a16="http://schemas.microsoft.com/office/drawing/2014/main" id="{9AB9770B-A44C-209E-DC48-5F09F3E1787F}"/>
              </a:ext>
            </a:extLst>
          </p:cNvPr>
          <p:cNvSpPr/>
          <p:nvPr/>
        </p:nvSpPr>
        <p:spPr>
          <a:xfrm>
            <a:off x="5849257" y="1598519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5;p18">
            <a:extLst>
              <a:ext uri="{FF2B5EF4-FFF2-40B4-BE49-F238E27FC236}">
                <a16:creationId xmlns:a16="http://schemas.microsoft.com/office/drawing/2014/main" id="{5699849C-044C-A6E8-1CFD-293914C4C7AA}"/>
              </a:ext>
            </a:extLst>
          </p:cNvPr>
          <p:cNvSpPr/>
          <p:nvPr/>
        </p:nvSpPr>
        <p:spPr>
          <a:xfrm>
            <a:off x="3692341" y="167291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76;p18">
            <a:extLst>
              <a:ext uri="{FF2B5EF4-FFF2-40B4-BE49-F238E27FC236}">
                <a16:creationId xmlns:a16="http://schemas.microsoft.com/office/drawing/2014/main" id="{171B5789-1A6B-46F3-57FF-9F16B483DBDB}"/>
              </a:ext>
            </a:extLst>
          </p:cNvPr>
          <p:cNvSpPr/>
          <p:nvPr/>
        </p:nvSpPr>
        <p:spPr>
          <a:xfrm>
            <a:off x="5849257" y="230254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77;p18">
            <a:extLst>
              <a:ext uri="{FF2B5EF4-FFF2-40B4-BE49-F238E27FC236}">
                <a16:creationId xmlns:a16="http://schemas.microsoft.com/office/drawing/2014/main" id="{B16208F6-2173-D225-87A7-BBD32AF769A3}"/>
              </a:ext>
            </a:extLst>
          </p:cNvPr>
          <p:cNvSpPr/>
          <p:nvPr/>
        </p:nvSpPr>
        <p:spPr>
          <a:xfrm>
            <a:off x="3692266" y="237694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8;p18">
            <a:extLst>
              <a:ext uri="{FF2B5EF4-FFF2-40B4-BE49-F238E27FC236}">
                <a16:creationId xmlns:a16="http://schemas.microsoft.com/office/drawing/2014/main" id="{05214192-8ACA-241C-307B-F0E6D5880606}"/>
              </a:ext>
            </a:extLst>
          </p:cNvPr>
          <p:cNvSpPr/>
          <p:nvPr/>
        </p:nvSpPr>
        <p:spPr>
          <a:xfrm>
            <a:off x="5849257" y="3006556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79;p18">
            <a:extLst>
              <a:ext uri="{FF2B5EF4-FFF2-40B4-BE49-F238E27FC236}">
                <a16:creationId xmlns:a16="http://schemas.microsoft.com/office/drawing/2014/main" id="{71460E54-5F50-C0A3-1704-9A06B8DEC4AE}"/>
              </a:ext>
            </a:extLst>
          </p:cNvPr>
          <p:cNvSpPr/>
          <p:nvPr/>
        </p:nvSpPr>
        <p:spPr>
          <a:xfrm>
            <a:off x="3692341" y="308096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6;p18">
            <a:extLst>
              <a:ext uri="{FF2B5EF4-FFF2-40B4-BE49-F238E27FC236}">
                <a16:creationId xmlns:a16="http://schemas.microsoft.com/office/drawing/2014/main" id="{81DB360C-990F-F20D-3414-671F274D4A65}"/>
              </a:ext>
            </a:extLst>
          </p:cNvPr>
          <p:cNvSpPr/>
          <p:nvPr/>
        </p:nvSpPr>
        <p:spPr>
          <a:xfrm>
            <a:off x="5849257" y="530254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77;p18">
            <a:extLst>
              <a:ext uri="{FF2B5EF4-FFF2-40B4-BE49-F238E27FC236}">
                <a16:creationId xmlns:a16="http://schemas.microsoft.com/office/drawing/2014/main" id="{DD5FEBDC-8CE6-36F2-DAF3-8C9AC9B73C2C}"/>
              </a:ext>
            </a:extLst>
          </p:cNvPr>
          <p:cNvSpPr/>
          <p:nvPr/>
        </p:nvSpPr>
        <p:spPr>
          <a:xfrm>
            <a:off x="3692266" y="5376940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78;p18">
            <a:extLst>
              <a:ext uri="{FF2B5EF4-FFF2-40B4-BE49-F238E27FC236}">
                <a16:creationId xmlns:a16="http://schemas.microsoft.com/office/drawing/2014/main" id="{3E971F2E-D913-F52D-A434-BE47EAB6431C}"/>
              </a:ext>
            </a:extLst>
          </p:cNvPr>
          <p:cNvSpPr/>
          <p:nvPr/>
        </p:nvSpPr>
        <p:spPr>
          <a:xfrm>
            <a:off x="5849182" y="4489017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79;p18">
            <a:extLst>
              <a:ext uri="{FF2B5EF4-FFF2-40B4-BE49-F238E27FC236}">
                <a16:creationId xmlns:a16="http://schemas.microsoft.com/office/drawing/2014/main" id="{63D51EE5-5466-4CDD-EF9A-F9909A4951A8}"/>
              </a:ext>
            </a:extLst>
          </p:cNvPr>
          <p:cNvSpPr/>
          <p:nvPr/>
        </p:nvSpPr>
        <p:spPr>
          <a:xfrm>
            <a:off x="3692266" y="456342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8;p18">
            <a:extLst>
              <a:ext uri="{FF2B5EF4-FFF2-40B4-BE49-F238E27FC236}">
                <a16:creationId xmlns:a16="http://schemas.microsoft.com/office/drawing/2014/main" id="{4D262C37-8F90-CC33-D9BC-8544C59EFF24}"/>
              </a:ext>
            </a:extLst>
          </p:cNvPr>
          <p:cNvSpPr/>
          <p:nvPr/>
        </p:nvSpPr>
        <p:spPr>
          <a:xfrm>
            <a:off x="5849106" y="373082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9;p18">
            <a:extLst>
              <a:ext uri="{FF2B5EF4-FFF2-40B4-BE49-F238E27FC236}">
                <a16:creationId xmlns:a16="http://schemas.microsoft.com/office/drawing/2014/main" id="{A3426D10-37A7-42E7-50E7-3BFAA6AC5146}"/>
              </a:ext>
            </a:extLst>
          </p:cNvPr>
          <p:cNvSpPr/>
          <p:nvPr/>
        </p:nvSpPr>
        <p:spPr>
          <a:xfrm>
            <a:off x="3692190" y="3805235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Gross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4e21b69e9_0_353"/>
          <p:cNvSpPr/>
          <p:nvPr/>
        </p:nvSpPr>
        <p:spPr>
          <a:xfrm>
            <a:off x="18684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PRODUCTS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74e21b69e9_0_353"/>
          <p:cNvSpPr/>
          <p:nvPr/>
        </p:nvSpPr>
        <p:spPr>
          <a:xfrm>
            <a:off x="186852" y="196925"/>
            <a:ext cx="5189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F6: PRODUCT/ MANDATORY  </a:t>
            </a:r>
            <a:endParaRPr sz="30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74e21b69e9_0_353"/>
          <p:cNvSpPr/>
          <p:nvPr/>
        </p:nvSpPr>
        <p:spPr>
          <a:xfrm>
            <a:off x="6252899" y="343224"/>
            <a:ext cx="4528515" cy="203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products in a grid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only buttons for seller, e.g.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Detail product</a:t>
            </a: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Check product</a:t>
            </a:r>
          </a:p>
          <a:p>
            <a:pPr marL="5524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dirty="0"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30DAD-4888-42AF-A419-618526AA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2542167"/>
            <a:ext cx="9509760" cy="41189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/>
          <p:nvPr/>
        </p:nvSpPr>
        <p:spPr>
          <a:xfrm>
            <a:off x="180348" y="673200"/>
            <a:ext cx="39300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 PRODUCT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180351" y="193675"/>
            <a:ext cx="529920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F7: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8866900" y="84919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a product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0;g174e21b69e9_0_353">
            <a:extLst>
              <a:ext uri="{FF2B5EF4-FFF2-40B4-BE49-F238E27FC236}">
                <a16:creationId xmlns:a16="http://schemas.microsoft.com/office/drawing/2014/main" id="{1BCD04B7-5476-A37C-931C-6514FF39B023}"/>
              </a:ext>
            </a:extLst>
          </p:cNvPr>
          <p:cNvSpPr/>
          <p:nvPr/>
        </p:nvSpPr>
        <p:spPr>
          <a:xfrm>
            <a:off x="180348" y="1396025"/>
            <a:ext cx="3658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hould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have confirm delete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5D4BB-8EC1-49EA-AE54-76DE9CD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225"/>
            <a:ext cx="12192000" cy="525167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D0BC2A-2A69-BBDB-D989-FFCB2C9F6A18}"/>
              </a:ext>
            </a:extLst>
          </p:cNvPr>
          <p:cNvCxnSpPr>
            <a:cxnSpLocks/>
          </p:cNvCxnSpPr>
          <p:nvPr/>
        </p:nvCxnSpPr>
        <p:spPr>
          <a:xfrm>
            <a:off x="9760688" y="1350017"/>
            <a:ext cx="124992" cy="2602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F8: </a:t>
            </a:r>
            <a:r>
              <a:rPr lang="en-US" sz="30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PRODUCT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388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update a product chosen from the list of products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376169" y="1492503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219253" y="156690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4350132" y="5980174"/>
            <a:ext cx="4205700" cy="5118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4376169" y="219652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category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2219178" y="227092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4376169" y="2900540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price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219253" y="297495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4376169" y="4572126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</a:t>
            </a:r>
            <a:r>
              <a:rPr lang="en-US" dirty="0"/>
              <a:t>quantity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219253" y="464653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Quantity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376244" y="5276151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description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219328" y="535056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9469525" y="3583375"/>
            <a:ext cx="2234700" cy="1571100"/>
          </a:xfrm>
          <a:prstGeom prst="cloudCallout">
            <a:avLst>
              <a:gd name="adj1" fmla="val 26082"/>
              <a:gd name="adj2" fmla="val 65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does the seller choose which product to update?</a:t>
            </a:r>
            <a:endParaRPr sz="14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363;p22">
            <a:extLst>
              <a:ext uri="{FF2B5EF4-FFF2-40B4-BE49-F238E27FC236}">
                <a16:creationId xmlns:a16="http://schemas.microsoft.com/office/drawing/2014/main" id="{3769FCB2-A48C-A350-C7D2-DDE4BD561C9C}"/>
              </a:ext>
            </a:extLst>
          </p:cNvPr>
          <p:cNvSpPr/>
          <p:nvPr/>
        </p:nvSpPr>
        <p:spPr>
          <a:xfrm>
            <a:off x="4376169" y="367369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price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4;p22">
            <a:extLst>
              <a:ext uri="{FF2B5EF4-FFF2-40B4-BE49-F238E27FC236}">
                <a16:creationId xmlns:a16="http://schemas.microsoft.com/office/drawing/2014/main" id="{E53E02BD-CDC7-239F-AD42-B6683BBF5EE0}"/>
              </a:ext>
            </a:extLst>
          </p:cNvPr>
          <p:cNvSpPr/>
          <p:nvPr/>
        </p:nvSpPr>
        <p:spPr>
          <a:xfrm>
            <a:off x="2219253" y="3748105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Gross Price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186840" y="676440"/>
            <a:ext cx="445628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86850" y="196925"/>
            <a:ext cx="49635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36216" y="1295870"/>
            <a:ext cx="530370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results in Local Storage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944981" y="4684315"/>
            <a:ext cx="4153425" cy="511937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4;p18">
            <a:extLst>
              <a:ext uri="{FF2B5EF4-FFF2-40B4-BE49-F238E27FC236}">
                <a16:creationId xmlns:a16="http://schemas.microsoft.com/office/drawing/2014/main" id="{9AB9770B-A44C-209E-DC48-5F09F3E1787F}"/>
              </a:ext>
            </a:extLst>
          </p:cNvPr>
          <p:cNvSpPr/>
          <p:nvPr/>
        </p:nvSpPr>
        <p:spPr>
          <a:xfrm>
            <a:off x="4945131" y="2619613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5;p18">
            <a:extLst>
              <a:ext uri="{FF2B5EF4-FFF2-40B4-BE49-F238E27FC236}">
                <a16:creationId xmlns:a16="http://schemas.microsoft.com/office/drawing/2014/main" id="{5699849C-044C-A6E8-1CFD-293914C4C7AA}"/>
              </a:ext>
            </a:extLst>
          </p:cNvPr>
          <p:cNvSpPr/>
          <p:nvPr/>
        </p:nvSpPr>
        <p:spPr>
          <a:xfrm>
            <a:off x="2788215" y="269401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6;p18">
            <a:extLst>
              <a:ext uri="{FF2B5EF4-FFF2-40B4-BE49-F238E27FC236}">
                <a16:creationId xmlns:a16="http://schemas.microsoft.com/office/drawing/2014/main" id="{81DB360C-990F-F20D-3414-671F274D4A65}"/>
              </a:ext>
            </a:extLst>
          </p:cNvPr>
          <p:cNvSpPr/>
          <p:nvPr/>
        </p:nvSpPr>
        <p:spPr>
          <a:xfrm>
            <a:off x="4945057" y="362735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77;p18">
            <a:extLst>
              <a:ext uri="{FF2B5EF4-FFF2-40B4-BE49-F238E27FC236}">
                <a16:creationId xmlns:a16="http://schemas.microsoft.com/office/drawing/2014/main" id="{DD5FEBDC-8CE6-36F2-DAF3-8C9AC9B73C2C}"/>
              </a:ext>
            </a:extLst>
          </p:cNvPr>
          <p:cNvSpPr/>
          <p:nvPr/>
        </p:nvSpPr>
        <p:spPr>
          <a:xfrm>
            <a:off x="2788066" y="370175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49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4e21b69e9_0_353"/>
          <p:cNvSpPr/>
          <p:nvPr/>
        </p:nvSpPr>
        <p:spPr>
          <a:xfrm>
            <a:off x="18684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CATEGORY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74e21b69e9_0_353"/>
          <p:cNvSpPr/>
          <p:nvPr/>
        </p:nvSpPr>
        <p:spPr>
          <a:xfrm>
            <a:off x="186852" y="196925"/>
            <a:ext cx="5189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F10: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  </a:t>
            </a:r>
            <a:endParaRPr sz="30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74e21b69e9_0_353"/>
          <p:cNvSpPr/>
          <p:nvPr/>
        </p:nvSpPr>
        <p:spPr>
          <a:xfrm>
            <a:off x="6252899" y="343225"/>
            <a:ext cx="4134275" cy="159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category 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grid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only buttons for seller, e.g.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dirty="0"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533EF-5F99-93B3-47D0-234107B1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62" y="1825542"/>
            <a:ext cx="924607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3155866" y="230857"/>
            <a:ext cx="52190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2400" dirty="0" smtClean="0">
                <a:solidFill>
                  <a:srgbClr val="FFC000"/>
                </a:solidFill>
                <a:latin typeface="+mj-lt"/>
                <a:sym typeface="Arial Black"/>
              </a:rPr>
              <a:t>Before start, let’s have some fun!!</a:t>
            </a:r>
            <a:endParaRPr sz="240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141;p3"/>
          <p:cNvSpPr/>
          <p:nvPr/>
        </p:nvSpPr>
        <p:spPr>
          <a:xfrm>
            <a:off x="1330808" y="691068"/>
            <a:ext cx="8869207" cy="8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dirty="0" smtClean="0">
                <a:solidFill>
                  <a:srgbClr val="FFC000"/>
                </a:solidFill>
                <a:latin typeface="Arial Black"/>
                <a:sym typeface="Arial Black"/>
              </a:rPr>
              <a:t>THE SHOPING GAME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6424" y="1829905"/>
            <a:ext cx="2342308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5 groups of 15 students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 group divide 2 roles:</a:t>
            </a:r>
          </a:p>
          <a:p>
            <a:pPr marL="74453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5 Sellers</a:t>
            </a:r>
          </a:p>
          <a:p>
            <a:pPr marL="74453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10 Buyers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3801" y="2029870"/>
            <a:ext cx="5611906" cy="4554070"/>
          </a:xfrm>
          <a:prstGeom prst="roundRect">
            <a:avLst>
              <a:gd name="adj" fmla="val 4265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41;p3"/>
          <p:cNvSpPr/>
          <p:nvPr/>
        </p:nvSpPr>
        <p:spPr>
          <a:xfrm>
            <a:off x="6070209" y="2272323"/>
            <a:ext cx="52190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2400" dirty="0" smtClean="0">
                <a:solidFill>
                  <a:srgbClr val="FFC000"/>
                </a:solidFill>
                <a:latin typeface="+mj-lt"/>
                <a:sym typeface="Arial Black"/>
              </a:rPr>
              <a:t>PNC’s Mart B31</a:t>
            </a:r>
            <a:endParaRPr sz="240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945113" y="2866184"/>
            <a:ext cx="3469280" cy="3138670"/>
            <a:chOff x="6890994" y="3018780"/>
            <a:chExt cx="3469280" cy="3138670"/>
          </a:xfrm>
        </p:grpSpPr>
        <p:sp>
          <p:nvSpPr>
            <p:cNvPr id="6" name="Oval 5"/>
            <p:cNvSpPr/>
            <p:nvPr/>
          </p:nvSpPr>
          <p:spPr>
            <a:xfrm>
              <a:off x="6890994" y="4771710"/>
              <a:ext cx="1385740" cy="13857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1</a:t>
              </a:r>
              <a:endParaRPr lang="en-US" sz="4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890994" y="3018780"/>
              <a:ext cx="1385740" cy="13857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3</a:t>
              </a:r>
              <a:endParaRPr lang="en-US" sz="4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974534" y="4742354"/>
              <a:ext cx="1385740" cy="1385740"/>
            </a:xfrm>
            <a:prstGeom prst="ellipse">
              <a:avLst/>
            </a:prstGeom>
            <a:solidFill>
              <a:srgbClr val="D61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5</a:t>
              </a:r>
              <a:endParaRPr lang="en-US" sz="4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974534" y="3025003"/>
              <a:ext cx="1385740" cy="1385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7</a:t>
              </a:r>
              <a:endParaRPr lang="en-US" sz="44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256338" y="3453470"/>
            <a:ext cx="899527" cy="289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Check out is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3976960"/>
            <a:ext cx="464724" cy="464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7" y="3207741"/>
            <a:ext cx="516957" cy="5169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5363586"/>
            <a:ext cx="464724" cy="46472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7" y="4594367"/>
            <a:ext cx="516957" cy="51695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6135434"/>
            <a:ext cx="464724" cy="464724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3355885" y="4389573"/>
            <a:ext cx="2353250" cy="3850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flipH="1">
            <a:off x="3336125" y="4852845"/>
            <a:ext cx="2255118" cy="3739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6" y="3918562"/>
            <a:ext cx="516957" cy="51695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04" y="3833502"/>
            <a:ext cx="516957" cy="51695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43" y="3901515"/>
            <a:ext cx="516957" cy="5169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97697" y="485284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20559" y="354085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71" name="Cloud Callout 70"/>
          <p:cNvSpPr/>
          <p:nvPr/>
        </p:nvSpPr>
        <p:spPr>
          <a:xfrm>
            <a:off x="4643000" y="2866184"/>
            <a:ext cx="1066135" cy="1052378"/>
          </a:xfrm>
          <a:prstGeom prst="cloudCallout">
            <a:avLst>
              <a:gd name="adj1" fmla="val -60622"/>
              <a:gd name="adj2" fmla="val 59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You can take 3 balls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86577" y="5160622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</a:rPr>
              <a:t>You cannot buy same color</a:t>
            </a:r>
            <a:endParaRPr 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/>
          <p:nvPr/>
        </p:nvSpPr>
        <p:spPr>
          <a:xfrm>
            <a:off x="180348" y="673200"/>
            <a:ext cx="39300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180350" y="193675"/>
            <a:ext cx="7043409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F11: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8866900" y="84919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a</a:t>
            </a:r>
            <a:r>
              <a:rPr lang="en-US" sz="2100" dirty="0">
                <a:solidFill>
                  <a:srgbClr val="FF0000"/>
                </a:solidFill>
              </a:rPr>
              <a:t>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0;g174e21b69e9_0_353">
            <a:extLst>
              <a:ext uri="{FF2B5EF4-FFF2-40B4-BE49-F238E27FC236}">
                <a16:creationId xmlns:a16="http://schemas.microsoft.com/office/drawing/2014/main" id="{1BCD04B7-5476-A37C-931C-6514FF39B023}"/>
              </a:ext>
            </a:extLst>
          </p:cNvPr>
          <p:cNvSpPr/>
          <p:nvPr/>
        </p:nvSpPr>
        <p:spPr>
          <a:xfrm>
            <a:off x="180348" y="1396025"/>
            <a:ext cx="3658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should have confirm delete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F7677-1D20-265A-6794-B575DD9A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43" y="2431718"/>
            <a:ext cx="9246075" cy="32069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EEA057-30E8-5EE3-AC36-86FAF35D7EC9}"/>
              </a:ext>
            </a:extLst>
          </p:cNvPr>
          <p:cNvCxnSpPr/>
          <p:nvPr/>
        </p:nvCxnSpPr>
        <p:spPr>
          <a:xfrm flipH="1">
            <a:off x="8435084" y="1239285"/>
            <a:ext cx="1304817" cy="238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7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F12: </a:t>
            </a:r>
            <a:r>
              <a:rPr lang="en-US" sz="30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388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update a category chosen from the list of categories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542387" y="205715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385471" y="2131550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4516275" y="3722600"/>
            <a:ext cx="4205700" cy="5118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542387" y="3018577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description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385471" y="309298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9469525" y="3583375"/>
            <a:ext cx="2234700" cy="1571100"/>
          </a:xfrm>
          <a:prstGeom prst="cloudCallout">
            <a:avLst>
              <a:gd name="adj1" fmla="val 26082"/>
              <a:gd name="adj2" fmla="val 65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does the seller choose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which category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to update?</a:t>
            </a:r>
            <a:endParaRPr sz="14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813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F13: ADD UP/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8315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When you search the product OR category will listing base on your search.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CB4B1-612F-CDB5-031D-DE9302D5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6" t="9427" r="8096" b="16307"/>
          <a:stretch/>
        </p:blipFill>
        <p:spPr>
          <a:xfrm>
            <a:off x="50800" y="1894658"/>
            <a:ext cx="7366000" cy="2498468"/>
          </a:xfrm>
          <a:prstGeom prst="rect">
            <a:avLst/>
          </a:prstGeom>
        </p:spPr>
      </p:pic>
      <p:sp>
        <p:nvSpPr>
          <p:cNvPr id="6" name="Google Shape;349;p15">
            <a:extLst>
              <a:ext uri="{FF2B5EF4-FFF2-40B4-BE49-F238E27FC236}">
                <a16:creationId xmlns:a16="http://schemas.microsoft.com/office/drawing/2014/main" id="{63328141-6CF8-CBFF-1239-8848B4914B9B}"/>
              </a:ext>
            </a:extLst>
          </p:cNvPr>
          <p:cNvSpPr txBox="1"/>
          <p:nvPr/>
        </p:nvSpPr>
        <p:spPr>
          <a:xfrm>
            <a:off x="8399540" y="87438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product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B3403-E70A-2632-F282-7A21A670C644}"/>
              </a:ext>
            </a:extLst>
          </p:cNvPr>
          <p:cNvCxnSpPr>
            <a:cxnSpLocks/>
          </p:cNvCxnSpPr>
          <p:nvPr/>
        </p:nvCxnSpPr>
        <p:spPr>
          <a:xfrm flipH="1">
            <a:off x="6960854" y="1357096"/>
            <a:ext cx="2264426" cy="77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F8D487F-30BA-49C8-AB40-7DB2229BA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7" t="5285" r="7207" b="40873"/>
          <a:stretch/>
        </p:blipFill>
        <p:spPr>
          <a:xfrm>
            <a:off x="132081" y="4629741"/>
            <a:ext cx="8392160" cy="1993338"/>
          </a:xfrm>
          <a:prstGeom prst="rect">
            <a:avLst/>
          </a:prstGeom>
        </p:spPr>
      </p:pic>
      <p:sp>
        <p:nvSpPr>
          <p:cNvPr id="11" name="Google Shape;349;p15">
            <a:extLst>
              <a:ext uri="{FF2B5EF4-FFF2-40B4-BE49-F238E27FC236}">
                <a16:creationId xmlns:a16="http://schemas.microsoft.com/office/drawing/2014/main" id="{123CAEB7-37DC-47B0-A2E3-06600168A5C5}"/>
              </a:ext>
            </a:extLst>
          </p:cNvPr>
          <p:cNvSpPr txBox="1"/>
          <p:nvPr/>
        </p:nvSpPr>
        <p:spPr>
          <a:xfrm>
            <a:off x="9171700" y="363017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0CEF9-7BF8-4072-8161-CA8F61E0B43F}"/>
              </a:ext>
            </a:extLst>
          </p:cNvPr>
          <p:cNvCxnSpPr>
            <a:cxnSpLocks/>
          </p:cNvCxnSpPr>
          <p:nvPr/>
        </p:nvCxnSpPr>
        <p:spPr>
          <a:xfrm flipH="1">
            <a:off x="7733014" y="4112886"/>
            <a:ext cx="2264426" cy="77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F14: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The product will listing page group by category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49;p15">
            <a:extLst>
              <a:ext uri="{FF2B5EF4-FFF2-40B4-BE49-F238E27FC236}">
                <a16:creationId xmlns:a16="http://schemas.microsoft.com/office/drawing/2014/main" id="{E89568D6-37EE-2828-67B8-CDDC762FCEA5}"/>
              </a:ext>
            </a:extLst>
          </p:cNvPr>
          <p:cNvSpPr txBox="1"/>
          <p:nvPr/>
        </p:nvSpPr>
        <p:spPr>
          <a:xfrm>
            <a:off x="291778" y="2531790"/>
            <a:ext cx="385517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 by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EF2906-73BC-821B-6998-CB4C39D57DD4}"/>
              </a:ext>
            </a:extLst>
          </p:cNvPr>
          <p:cNvCxnSpPr>
            <a:cxnSpLocks/>
          </p:cNvCxnSpPr>
          <p:nvPr/>
        </p:nvCxnSpPr>
        <p:spPr>
          <a:xfrm>
            <a:off x="2445249" y="2817188"/>
            <a:ext cx="544531" cy="175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FF662B2-379E-4B5A-9751-0DC47D3B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9" y="1732342"/>
            <a:ext cx="7286394" cy="26144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B13407-B17E-0FD9-6777-39E5FB1FAB3B}"/>
              </a:ext>
            </a:extLst>
          </p:cNvPr>
          <p:cNvCxnSpPr>
            <a:cxnSpLocks/>
          </p:cNvCxnSpPr>
          <p:nvPr/>
        </p:nvCxnSpPr>
        <p:spPr>
          <a:xfrm flipV="1">
            <a:off x="2445249" y="2039241"/>
            <a:ext cx="5095982" cy="76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1B2F81-9E2E-4CD6-A58E-8F1CCA5E0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145"/>
            <a:ext cx="7587011" cy="18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F15: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DETAIL PRODUCT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Please click this icon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BF47F-1FD3-B1A0-F22F-F52C6FAC072E}"/>
              </a:ext>
            </a:extLst>
          </p:cNvPr>
          <p:cNvSpPr/>
          <p:nvPr/>
        </p:nvSpPr>
        <p:spPr>
          <a:xfrm>
            <a:off x="6096000" y="713160"/>
            <a:ext cx="4731488" cy="603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330;g174e21b69e9_0_353">
            <a:extLst>
              <a:ext uri="{FF2B5EF4-FFF2-40B4-BE49-F238E27FC236}">
                <a16:creationId xmlns:a16="http://schemas.microsoft.com/office/drawing/2014/main" id="{5CF394EC-8D89-13BE-DCBA-A705BCB9B79F}"/>
              </a:ext>
            </a:extLst>
          </p:cNvPr>
          <p:cNvSpPr/>
          <p:nvPr/>
        </p:nvSpPr>
        <p:spPr>
          <a:xfrm>
            <a:off x="233635" y="4507025"/>
            <a:ext cx="5478796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After we click detail icon will show detail pro.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4D1FA-5E06-CBC1-D472-B76B373AD687}"/>
              </a:ext>
            </a:extLst>
          </p:cNvPr>
          <p:cNvSpPr txBox="1"/>
          <p:nvPr/>
        </p:nvSpPr>
        <p:spPr>
          <a:xfrm>
            <a:off x="6189831" y="744307"/>
            <a:ext cx="268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                   </a:t>
            </a:r>
            <a:r>
              <a:rPr lang="en-GB" dirty="0"/>
              <a:t>: Banana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FA3C8-01CD-3C2B-E206-73F80BE955A4}"/>
              </a:ext>
            </a:extLst>
          </p:cNvPr>
          <p:cNvSpPr txBox="1"/>
          <p:nvPr/>
        </p:nvSpPr>
        <p:spPr>
          <a:xfrm>
            <a:off x="6189830" y="1172990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Category              </a:t>
            </a:r>
            <a:r>
              <a:rPr lang="en-GB" dirty="0"/>
              <a:t>: Fruit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033CB-898F-CB3B-86E7-C9CFF456FF91}"/>
              </a:ext>
            </a:extLst>
          </p:cNvPr>
          <p:cNvSpPr txBox="1"/>
          <p:nvPr/>
        </p:nvSpPr>
        <p:spPr>
          <a:xfrm>
            <a:off x="6189830" y="1705045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                </a:t>
            </a:r>
            <a:r>
              <a:rPr lang="en-GB" dirty="0"/>
              <a:t>: 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0B92C-8928-1514-E637-B8B036CED10B}"/>
              </a:ext>
            </a:extLst>
          </p:cNvPr>
          <p:cNvSpPr txBox="1"/>
          <p:nvPr/>
        </p:nvSpPr>
        <p:spPr>
          <a:xfrm>
            <a:off x="6189829" y="2255234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 in stock  </a:t>
            </a:r>
            <a:r>
              <a:rPr lang="en-GB" dirty="0"/>
              <a:t>: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3D6D5-9C8B-0EA4-50C3-74B54C411ED5}"/>
              </a:ext>
            </a:extLst>
          </p:cNvPr>
          <p:cNvSpPr txBox="1"/>
          <p:nvPr/>
        </p:nvSpPr>
        <p:spPr>
          <a:xfrm>
            <a:off x="6197331" y="2799696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 price                </a:t>
            </a:r>
            <a:r>
              <a:rPr lang="en-GB" dirty="0"/>
              <a:t>: 0.75$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56728-B2CC-ECCC-C733-39EA04F41A41}"/>
              </a:ext>
            </a:extLst>
          </p:cNvPr>
          <p:cNvSpPr txBox="1"/>
          <p:nvPr/>
        </p:nvSpPr>
        <p:spPr>
          <a:xfrm>
            <a:off x="6189828" y="3228679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Gross price            </a:t>
            </a:r>
            <a:r>
              <a:rPr lang="en-GB" dirty="0"/>
              <a:t>: 1$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7242C-63B8-F89B-FCCC-C26D651B7375}"/>
              </a:ext>
            </a:extLst>
          </p:cNvPr>
          <p:cNvSpPr txBox="1"/>
          <p:nvPr/>
        </p:nvSpPr>
        <p:spPr>
          <a:xfrm>
            <a:off x="6197331" y="3746695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Sold out                  : 01-12-2023 10:59                 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B641D-DB2B-813E-D7A1-47DD19F6C6DF}"/>
              </a:ext>
            </a:extLst>
          </p:cNvPr>
          <p:cNvSpPr txBox="1"/>
          <p:nvPr/>
        </p:nvSpPr>
        <p:spPr>
          <a:xfrm>
            <a:off x="7800253" y="4107962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2 (amount)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7B49C-2995-3B5D-49F7-35D5FEF2A324}"/>
              </a:ext>
            </a:extLst>
          </p:cNvPr>
          <p:cNvSpPr txBox="1"/>
          <p:nvPr/>
        </p:nvSpPr>
        <p:spPr>
          <a:xfrm>
            <a:off x="7800252" y="4536945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2 $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55FDF2-2D39-164A-296C-8F8E948E37BD}"/>
              </a:ext>
            </a:extLst>
          </p:cNvPr>
          <p:cNvSpPr txBox="1"/>
          <p:nvPr/>
        </p:nvSpPr>
        <p:spPr>
          <a:xfrm>
            <a:off x="6197330" y="4842701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Sold out                  : 01-12-2023   11:10               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9182B-8D76-6F1B-106B-FC21E4379FB1}"/>
              </a:ext>
            </a:extLst>
          </p:cNvPr>
          <p:cNvSpPr txBox="1"/>
          <p:nvPr/>
        </p:nvSpPr>
        <p:spPr>
          <a:xfrm>
            <a:off x="7800252" y="5203968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1 (amount)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37D98-0669-C35A-C0AA-EF8363DC9835}"/>
              </a:ext>
            </a:extLst>
          </p:cNvPr>
          <p:cNvSpPr txBox="1"/>
          <p:nvPr/>
        </p:nvSpPr>
        <p:spPr>
          <a:xfrm>
            <a:off x="7800251" y="5632951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1 $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BD8C3-9BC4-3E99-CA23-A40332AB5DC5}"/>
              </a:ext>
            </a:extLst>
          </p:cNvPr>
          <p:cNvSpPr txBox="1"/>
          <p:nvPr/>
        </p:nvSpPr>
        <p:spPr>
          <a:xfrm>
            <a:off x="6189827" y="6289568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</a:t>
            </a:r>
            <a:r>
              <a:rPr lang="en-GB" b="1" dirty="0"/>
              <a:t>price-amount</a:t>
            </a:r>
            <a:r>
              <a:rPr lang="en-GB" dirty="0"/>
              <a:t> sold out </a:t>
            </a:r>
            <a:r>
              <a:rPr lang="en-GB" b="1" dirty="0"/>
              <a:t>3$ - 3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FBFABB-BDB5-4391-9CF4-1ADF57C9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" y="2014728"/>
            <a:ext cx="5876131" cy="2108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534715-34C2-5C0C-1B50-1CC13AFA014F}"/>
              </a:ext>
            </a:extLst>
          </p:cNvPr>
          <p:cNvCxnSpPr>
            <a:cxnSpLocks/>
          </p:cNvCxnSpPr>
          <p:nvPr/>
        </p:nvCxnSpPr>
        <p:spPr>
          <a:xfrm>
            <a:off x="2510695" y="1353868"/>
            <a:ext cx="2975112" cy="1884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4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F16: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MOST WAS SOLD</a:t>
            </a: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the product  was sold base on amount.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65E6F1-8D46-40ED-B8E7-954DDD2E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" y="2185965"/>
            <a:ext cx="10586720" cy="4535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FACD2-0AA1-A60D-C47D-206A5027BF4B}"/>
              </a:ext>
            </a:extLst>
          </p:cNvPr>
          <p:cNvCxnSpPr>
            <a:cxnSpLocks/>
          </p:cNvCxnSpPr>
          <p:nvPr/>
        </p:nvCxnSpPr>
        <p:spPr>
          <a:xfrm flipH="1">
            <a:off x="3369924" y="1353868"/>
            <a:ext cx="129674" cy="2622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66A32B-4F50-2814-06A2-7A77A362A932}"/>
              </a:ext>
            </a:extLst>
          </p:cNvPr>
          <p:cNvCxnSpPr>
            <a:cxnSpLocks/>
          </p:cNvCxnSpPr>
          <p:nvPr/>
        </p:nvCxnSpPr>
        <p:spPr>
          <a:xfrm>
            <a:off x="5346363" y="1353868"/>
            <a:ext cx="2466677" cy="323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5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736604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F17: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PRODUCT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3617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Please click this Order menu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DFF4C-CB46-4F34-B6BE-4D240779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2" y="1457520"/>
            <a:ext cx="1594710" cy="2227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72399-B99E-4384-9618-EA88956EFE4F}"/>
              </a:ext>
            </a:extLst>
          </p:cNvPr>
          <p:cNvSpPr/>
          <p:nvPr/>
        </p:nvSpPr>
        <p:spPr>
          <a:xfrm>
            <a:off x="3801403" y="1015981"/>
            <a:ext cx="8156962" cy="545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BA6BD-3819-4DDF-AD04-C1C498874F4A}"/>
              </a:ext>
            </a:extLst>
          </p:cNvPr>
          <p:cNvSpPr/>
          <p:nvPr/>
        </p:nvSpPr>
        <p:spPr>
          <a:xfrm>
            <a:off x="4043680" y="1238146"/>
            <a:ext cx="2052320" cy="4387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1C82-3223-4FB9-BB87-A44A93D8D23B}"/>
              </a:ext>
            </a:extLst>
          </p:cNvPr>
          <p:cNvSpPr txBox="1"/>
          <p:nvPr/>
        </p:nvSpPr>
        <p:spPr>
          <a:xfrm>
            <a:off x="4123199" y="1303631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069C9-B31E-4AE1-A184-CEDE79602E6E}"/>
              </a:ext>
            </a:extLst>
          </p:cNvPr>
          <p:cNvSpPr/>
          <p:nvPr/>
        </p:nvSpPr>
        <p:spPr>
          <a:xfrm>
            <a:off x="4043680" y="2469017"/>
            <a:ext cx="2052320" cy="13228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D57CE-57D5-43F7-B119-7AD7636D806F}"/>
              </a:ext>
            </a:extLst>
          </p:cNvPr>
          <p:cNvSpPr txBox="1"/>
          <p:nvPr/>
        </p:nvSpPr>
        <p:spPr>
          <a:xfrm>
            <a:off x="4043680" y="2469168"/>
            <a:ext cx="20523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35843-519A-463E-B040-22B0A822C9C1}"/>
              </a:ext>
            </a:extLst>
          </p:cNvPr>
          <p:cNvSpPr txBox="1"/>
          <p:nvPr/>
        </p:nvSpPr>
        <p:spPr>
          <a:xfrm>
            <a:off x="4043680" y="3489059"/>
            <a:ext cx="205232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A9CA8-5302-4B94-A35D-5C5C62ADB0FF}"/>
              </a:ext>
            </a:extLst>
          </p:cNvPr>
          <p:cNvSpPr txBox="1"/>
          <p:nvPr/>
        </p:nvSpPr>
        <p:spPr>
          <a:xfrm>
            <a:off x="4043681" y="2950043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QTY:2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548BA-6E5A-4439-8AE3-C35857FD4767}"/>
              </a:ext>
            </a:extLst>
          </p:cNvPr>
          <p:cNvSpPr txBox="1"/>
          <p:nvPr/>
        </p:nvSpPr>
        <p:spPr>
          <a:xfrm>
            <a:off x="5698933" y="2950043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3$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16274-AD43-4586-A593-3A881A668CB3}"/>
              </a:ext>
            </a:extLst>
          </p:cNvPr>
          <p:cNvSpPr txBox="1"/>
          <p:nvPr/>
        </p:nvSpPr>
        <p:spPr>
          <a:xfrm>
            <a:off x="8528511" y="1238146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D6312-1A25-43AB-A435-D5A5E6445752}"/>
              </a:ext>
            </a:extLst>
          </p:cNvPr>
          <p:cNvSpPr txBox="1"/>
          <p:nvPr/>
        </p:nvSpPr>
        <p:spPr>
          <a:xfrm>
            <a:off x="6517071" y="1659545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47FBA-9180-4098-9C04-47D695A5BDC4}"/>
              </a:ext>
            </a:extLst>
          </p:cNvPr>
          <p:cNvSpPr txBox="1"/>
          <p:nvPr/>
        </p:nvSpPr>
        <p:spPr>
          <a:xfrm>
            <a:off x="7503472" y="1659545"/>
            <a:ext cx="94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C198B-81EE-473D-9A8D-3343424D0125}"/>
              </a:ext>
            </a:extLst>
          </p:cNvPr>
          <p:cNvSpPr txBox="1"/>
          <p:nvPr/>
        </p:nvSpPr>
        <p:spPr>
          <a:xfrm>
            <a:off x="9001287" y="1659545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7EFE2-E2AB-4CBE-9321-DD61F4915BD2}"/>
              </a:ext>
            </a:extLst>
          </p:cNvPr>
          <p:cNvSpPr txBox="1"/>
          <p:nvPr/>
        </p:nvSpPr>
        <p:spPr>
          <a:xfrm>
            <a:off x="9796104" y="1670478"/>
            <a:ext cx="51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3$</a:t>
            </a:r>
          </a:p>
        </p:txBody>
      </p:sp>
      <p:pic>
        <p:nvPicPr>
          <p:cNvPr id="22" name="Google Shape;216;g174e21b69e9_0_383">
            <a:extLst>
              <a:ext uri="{FF2B5EF4-FFF2-40B4-BE49-F238E27FC236}">
                <a16:creationId xmlns:a16="http://schemas.microsoft.com/office/drawing/2014/main" id="{26E8AB3B-E97D-4044-B25C-7388BFC79E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1700530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D4EEE3-6FBB-43C1-A6C6-366987F500E3}"/>
              </a:ext>
            </a:extLst>
          </p:cNvPr>
          <p:cNvSpPr txBox="1"/>
          <p:nvPr/>
        </p:nvSpPr>
        <p:spPr>
          <a:xfrm>
            <a:off x="6509976" y="2088387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B8E08-347E-4E2F-8CB2-E07739F08674}"/>
              </a:ext>
            </a:extLst>
          </p:cNvPr>
          <p:cNvSpPr txBox="1"/>
          <p:nvPr/>
        </p:nvSpPr>
        <p:spPr>
          <a:xfrm>
            <a:off x="7496377" y="2088387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COCONUT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FEC44-58D9-4C42-BD3B-E58C214C66C2}"/>
              </a:ext>
            </a:extLst>
          </p:cNvPr>
          <p:cNvSpPr txBox="1"/>
          <p:nvPr/>
        </p:nvSpPr>
        <p:spPr>
          <a:xfrm>
            <a:off x="8994192" y="2088387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4699A-4A7B-4C8A-9458-993DBD0EAC75}"/>
              </a:ext>
            </a:extLst>
          </p:cNvPr>
          <p:cNvSpPr txBox="1"/>
          <p:nvPr/>
        </p:nvSpPr>
        <p:spPr>
          <a:xfrm>
            <a:off x="9789009" y="2099320"/>
            <a:ext cx="51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10$</a:t>
            </a:r>
          </a:p>
        </p:txBody>
      </p:sp>
      <p:pic>
        <p:nvPicPr>
          <p:cNvPr id="27" name="Google Shape;216;g174e21b69e9_0_383">
            <a:extLst>
              <a:ext uri="{FF2B5EF4-FFF2-40B4-BE49-F238E27FC236}">
                <a16:creationId xmlns:a16="http://schemas.microsoft.com/office/drawing/2014/main" id="{E9BF0FCC-DB2F-4607-BB13-FFF38B6D4A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2138759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008720-DEFB-4FDD-948E-594670540A11}"/>
              </a:ext>
            </a:extLst>
          </p:cNvPr>
          <p:cNvSpPr txBox="1"/>
          <p:nvPr/>
        </p:nvSpPr>
        <p:spPr>
          <a:xfrm>
            <a:off x="6524147" y="2495971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1A898-9E6A-4FD9-A437-A5E4BEE40737}"/>
              </a:ext>
            </a:extLst>
          </p:cNvPr>
          <p:cNvSpPr txBox="1"/>
          <p:nvPr/>
        </p:nvSpPr>
        <p:spPr>
          <a:xfrm>
            <a:off x="7510548" y="2495971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LENOVO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65F55-7805-436B-850F-D80AB6ED5680}"/>
              </a:ext>
            </a:extLst>
          </p:cNvPr>
          <p:cNvSpPr txBox="1"/>
          <p:nvPr/>
        </p:nvSpPr>
        <p:spPr>
          <a:xfrm>
            <a:off x="9008363" y="2495971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06A414-1D48-4D2D-B302-49716C17BE39}"/>
              </a:ext>
            </a:extLst>
          </p:cNvPr>
          <p:cNvSpPr txBox="1"/>
          <p:nvPr/>
        </p:nvSpPr>
        <p:spPr>
          <a:xfrm>
            <a:off x="9803179" y="2506905"/>
            <a:ext cx="82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150.50$</a:t>
            </a:r>
          </a:p>
        </p:txBody>
      </p:sp>
      <p:pic>
        <p:nvPicPr>
          <p:cNvPr id="32" name="Google Shape;216;g174e21b69e9_0_383">
            <a:extLst>
              <a:ext uri="{FF2B5EF4-FFF2-40B4-BE49-F238E27FC236}">
                <a16:creationId xmlns:a16="http://schemas.microsoft.com/office/drawing/2014/main" id="{4910EF1B-C2C4-4DA1-A41A-6A0DA6378C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2547890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578F36-217F-4D8A-BDA5-F75F4709D022}"/>
              </a:ext>
            </a:extLst>
          </p:cNvPr>
          <p:cNvSpPr txBox="1"/>
          <p:nvPr/>
        </p:nvSpPr>
        <p:spPr>
          <a:xfrm>
            <a:off x="6517071" y="2946794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5BC2F-5131-4366-BDB9-5ACB3B8ED080}"/>
              </a:ext>
            </a:extLst>
          </p:cNvPr>
          <p:cNvSpPr txBox="1"/>
          <p:nvPr/>
        </p:nvSpPr>
        <p:spPr>
          <a:xfrm>
            <a:off x="7503472" y="2946794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8D4ECE-5C9F-433C-8401-9E98F8418EA1}"/>
              </a:ext>
            </a:extLst>
          </p:cNvPr>
          <p:cNvSpPr txBox="1"/>
          <p:nvPr/>
        </p:nvSpPr>
        <p:spPr>
          <a:xfrm>
            <a:off x="9001287" y="2946794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445BF-2838-40B7-BC50-F1C6B49A9DF0}"/>
              </a:ext>
            </a:extLst>
          </p:cNvPr>
          <p:cNvSpPr txBox="1"/>
          <p:nvPr/>
        </p:nvSpPr>
        <p:spPr>
          <a:xfrm>
            <a:off x="9817369" y="2957728"/>
            <a:ext cx="82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21$</a:t>
            </a:r>
          </a:p>
        </p:txBody>
      </p:sp>
      <p:pic>
        <p:nvPicPr>
          <p:cNvPr id="37" name="Google Shape;216;g174e21b69e9_0_383">
            <a:extLst>
              <a:ext uri="{FF2B5EF4-FFF2-40B4-BE49-F238E27FC236}">
                <a16:creationId xmlns:a16="http://schemas.microsoft.com/office/drawing/2014/main" id="{002E91A4-8593-4CCC-BC30-AAE407BFF4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5209" y="2998713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7F307D-D34E-4B47-8C03-143695D5C54F}"/>
              </a:ext>
            </a:extLst>
          </p:cNvPr>
          <p:cNvSpPr txBox="1"/>
          <p:nvPr/>
        </p:nvSpPr>
        <p:spPr>
          <a:xfrm>
            <a:off x="6573520" y="4701013"/>
            <a:ext cx="205232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A9701-1B83-4FEA-BFA4-35723207E68A}"/>
              </a:ext>
            </a:extLst>
          </p:cNvPr>
          <p:cNvSpPr txBox="1"/>
          <p:nvPr/>
        </p:nvSpPr>
        <p:spPr>
          <a:xfrm>
            <a:off x="6524147" y="3949287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  <a:r>
              <a:rPr lang="en-US" dirty="0">
                <a:solidFill>
                  <a:srgbClr val="FF0000"/>
                </a:solidFill>
              </a:rPr>
              <a:t>184.50$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3F45FD-71E9-4AE9-877A-56500D216555}"/>
              </a:ext>
            </a:extLst>
          </p:cNvPr>
          <p:cNvSpPr/>
          <p:nvPr/>
        </p:nvSpPr>
        <p:spPr>
          <a:xfrm>
            <a:off x="339986" y="3949287"/>
            <a:ext cx="3106967" cy="2560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6DABD-5042-4AFE-AB00-D81CA2284415}"/>
              </a:ext>
            </a:extLst>
          </p:cNvPr>
          <p:cNvSpPr txBox="1"/>
          <p:nvPr/>
        </p:nvSpPr>
        <p:spPr>
          <a:xfrm>
            <a:off x="1198686" y="3991917"/>
            <a:ext cx="13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3619AC-B384-4A4C-B22E-3A6B6E554BE7}"/>
              </a:ext>
            </a:extLst>
          </p:cNvPr>
          <p:cNvSpPr txBox="1"/>
          <p:nvPr/>
        </p:nvSpPr>
        <p:spPr>
          <a:xfrm>
            <a:off x="449611" y="4304100"/>
            <a:ext cx="278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you need to search pro by 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936EBA-8347-4CEC-8C17-F25A6B9BD0B6}"/>
              </a:ext>
            </a:extLst>
          </p:cNvPr>
          <p:cNvSpPr txBox="1"/>
          <p:nvPr/>
        </p:nvSpPr>
        <p:spPr>
          <a:xfrm>
            <a:off x="449611" y="4658913"/>
            <a:ext cx="278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you need to add pro to cart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B4A92-587A-43BC-AE84-CA4682492725}"/>
              </a:ext>
            </a:extLst>
          </p:cNvPr>
          <p:cNvSpPr txBox="1"/>
          <p:nvPr/>
        </p:nvSpPr>
        <p:spPr>
          <a:xfrm>
            <a:off x="449611" y="5043591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you can choose quantity of pro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F24D22-24D0-4CA5-A2DC-6FF669A4B8FF}"/>
              </a:ext>
            </a:extLst>
          </p:cNvPr>
          <p:cNvSpPr txBox="1"/>
          <p:nvPr/>
        </p:nvSpPr>
        <p:spPr>
          <a:xfrm>
            <a:off x="449611" y="5461714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you can remove pro from carts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5F85B3-A5C7-4534-9865-DEEE3B97751F}"/>
              </a:ext>
            </a:extLst>
          </p:cNvPr>
          <p:cNvSpPr txBox="1"/>
          <p:nvPr/>
        </p:nvSpPr>
        <p:spPr>
          <a:xfrm>
            <a:off x="449611" y="5879837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final you can check out</a:t>
            </a:r>
          </a:p>
        </p:txBody>
      </p:sp>
    </p:spTree>
    <p:extLst>
      <p:ext uri="{BB962C8B-B14F-4D97-AF65-F5344CB8AC3E}">
        <p14:creationId xmlns:p14="http://schemas.microsoft.com/office/powerpoint/2010/main" val="156137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F18: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PRESSING PRODUCT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During 1 hour was sold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43FB-ABD9-5884-3ADB-46179C5D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2" y="2859289"/>
            <a:ext cx="9398483" cy="3333921"/>
          </a:xfrm>
          <a:prstGeom prst="rect">
            <a:avLst/>
          </a:prstGeom>
        </p:spPr>
      </p:pic>
      <p:pic>
        <p:nvPicPr>
          <p:cNvPr id="11" name="Picture 2" descr="Up and down arrow - Free arrows icons">
            <a:extLst>
              <a:ext uri="{FF2B5EF4-FFF2-40B4-BE49-F238E27FC236}">
                <a16:creationId xmlns:a16="http://schemas.microsoft.com/office/drawing/2014/main" id="{72364745-BA32-49AB-D389-A178585EB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89" b="6123"/>
          <a:stretch/>
        </p:blipFill>
        <p:spPr bwMode="auto">
          <a:xfrm>
            <a:off x="3568359" y="1080268"/>
            <a:ext cx="233079" cy="3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30;g174e21b69e9_0_353">
            <a:extLst>
              <a:ext uri="{FF2B5EF4-FFF2-40B4-BE49-F238E27FC236}">
                <a16:creationId xmlns:a16="http://schemas.microsoft.com/office/drawing/2014/main" id="{2F622EAA-7384-3F05-9FFB-93B4D59957A6}"/>
              </a:ext>
            </a:extLst>
          </p:cNvPr>
          <p:cNvSpPr/>
          <p:nvPr/>
        </p:nvSpPr>
        <p:spPr>
          <a:xfrm>
            <a:off x="233635" y="1784551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During 1 hour wasn’t sold 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2" descr="Up and down arrow - Free arrows icons">
            <a:extLst>
              <a:ext uri="{FF2B5EF4-FFF2-40B4-BE49-F238E27FC236}">
                <a16:creationId xmlns:a16="http://schemas.microsoft.com/office/drawing/2014/main" id="{4BBC4547-E8E3-5117-B406-1C75BC34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89" b="6123"/>
          <a:stretch/>
        </p:blipFill>
        <p:spPr bwMode="auto">
          <a:xfrm rot="10800000">
            <a:off x="3568359" y="1858545"/>
            <a:ext cx="233079" cy="3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3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F19: ADD UP/ OPTION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COST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4" y="1080268"/>
            <a:ext cx="7112387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Show the incoming cost of all product that company profit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18190-2FE7-43DA-AEF6-70F865C8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4" y="2103262"/>
            <a:ext cx="10779760" cy="46182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78E48-B8ED-3509-656B-B0A6FBBAA59D}"/>
              </a:ext>
            </a:extLst>
          </p:cNvPr>
          <p:cNvCxnSpPr>
            <a:cxnSpLocks/>
          </p:cNvCxnSpPr>
          <p:nvPr/>
        </p:nvCxnSpPr>
        <p:spPr>
          <a:xfrm>
            <a:off x="6764196" y="1392968"/>
            <a:ext cx="1536524" cy="1441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98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F20: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PRODUCT INSTOCK / SOLD OUT AND CATEGORY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325526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Show total in stock product 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0;g174e21b69e9_0_353">
            <a:extLst>
              <a:ext uri="{FF2B5EF4-FFF2-40B4-BE49-F238E27FC236}">
                <a16:creationId xmlns:a16="http://schemas.microsoft.com/office/drawing/2014/main" id="{7F6A8C62-F0B6-1FA5-6B75-BC8F1D8D22E0}"/>
              </a:ext>
            </a:extLst>
          </p:cNvPr>
          <p:cNvSpPr/>
          <p:nvPr/>
        </p:nvSpPr>
        <p:spPr>
          <a:xfrm>
            <a:off x="4053332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Show total sold out product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0;g174e21b69e9_0_353">
            <a:extLst>
              <a:ext uri="{FF2B5EF4-FFF2-40B4-BE49-F238E27FC236}">
                <a16:creationId xmlns:a16="http://schemas.microsoft.com/office/drawing/2014/main" id="{D5DF11AC-B240-9861-AF80-A66D50F22D64}"/>
              </a:ext>
            </a:extLst>
          </p:cNvPr>
          <p:cNvSpPr/>
          <p:nvPr/>
        </p:nvSpPr>
        <p:spPr>
          <a:xfrm>
            <a:off x="7940299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3. Show total category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7E3B0-1CBE-43E1-A4CB-BA769C20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5" y="2221094"/>
            <a:ext cx="10068605" cy="43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655795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"/>
          <p:cNvSpPr/>
          <p:nvPr/>
        </p:nvSpPr>
        <p:spPr>
          <a:xfrm>
            <a:off x="1154358" y="23607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"/>
          <p:cNvSpPr/>
          <p:nvPr/>
        </p:nvSpPr>
        <p:spPr>
          <a:xfrm>
            <a:off x="656118" y="4160034"/>
            <a:ext cx="1130976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1155438" y="4753674"/>
            <a:ext cx="666360" cy="6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 rot="-1513200">
            <a:off x="700398" y="4137354"/>
            <a:ext cx="1131840" cy="395280"/>
          </a:xfrm>
          <a:prstGeom prst="rect">
            <a:avLst/>
          </a:prstGeom>
          <a:gradFill>
            <a:gsLst>
              <a:gs pos="0">
                <a:srgbClr val="FFF09F"/>
              </a:gs>
              <a:gs pos="100000">
                <a:srgbClr val="FFF9D6"/>
              </a:gs>
            </a:gsLst>
            <a:lin ang="14682000" scaled="0"/>
          </a:gradFill>
          <a:ln w="9525" cap="flat" cmpd="sng">
            <a:solidFill>
              <a:srgbClr val="FFBE00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 rot="-1725000">
            <a:off x="3197718" y="4137354"/>
            <a:ext cx="1411200" cy="395280"/>
          </a:xfrm>
          <a:prstGeom prst="rect">
            <a:avLst/>
          </a:prstGeom>
          <a:gradFill>
            <a:gsLst>
              <a:gs pos="0">
                <a:srgbClr val="B9CBFF"/>
              </a:gs>
              <a:gs pos="100000">
                <a:srgbClr val="E2E9FF"/>
              </a:gs>
            </a:gsLst>
            <a:lin ang="14471999" scaled="0"/>
          </a:gra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06200">
            <a:off x="3737125" y="4778514"/>
            <a:ext cx="693720" cy="7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-280062" y="1466411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MON </a:t>
            </a:r>
            <a:r>
              <a:rPr lang="en-US" sz="2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DEC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11th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 rot="-1725000">
            <a:off x="5850918" y="4137354"/>
            <a:ext cx="1411200" cy="395280"/>
          </a:xfrm>
          <a:prstGeom prst="rect">
            <a:avLst/>
          </a:prstGeom>
          <a:solidFill>
            <a:srgbClr val="F4B081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"/>
          <p:cNvSpPr/>
          <p:nvPr/>
        </p:nvSpPr>
        <p:spPr>
          <a:xfrm rot="-1725000">
            <a:off x="9373158" y="4137354"/>
            <a:ext cx="1411200" cy="3952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 descr="End Icon #170703 - Free Icons Libra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0238" y="4788954"/>
            <a:ext cx="637200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001600">
            <a:off x="10143198" y="4808034"/>
            <a:ext cx="80064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/>
          <p:nvPr/>
        </p:nvSpPr>
        <p:spPr>
          <a:xfrm>
            <a:off x="5131458" y="1364885"/>
            <a:ext cx="2884680" cy="113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WED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DEC 20</a:t>
            </a:r>
            <a:r>
              <a:rPr lang="en-US" sz="2000" b="0" i="0" u="none" strike="noStrike" cap="none" baseline="30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Arial Black"/>
                <a:ea typeface="Arial Black"/>
                <a:cs typeface="Arial Black"/>
                <a:sym typeface="Arial Black"/>
              </a:rPr>
              <a:t>Midnight</a:t>
            </a:r>
            <a:endParaRPr sz="2000" b="0" i="0" u="none" strike="noStrike" cap="none" dirty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016138" y="1352093"/>
            <a:ext cx="4367182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THU DEC 21</a:t>
            </a:r>
            <a:r>
              <a:rPr lang="en-US" sz="2000" b="0" i="0" u="none" strike="noStrike" cap="none" baseline="30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2498040" y="376200"/>
            <a:ext cx="6657480" cy="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WE EXPECT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272504" y="1881796"/>
            <a:ext cx="1032228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the </a:t>
            </a: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code, and decide in which </a:t>
            </a: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code them.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2043796"/>
            <a:ext cx="687240" cy="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1272504" y="3677476"/>
            <a:ext cx="60951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POS SYSTEM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3628156"/>
            <a:ext cx="68724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5212506"/>
            <a:ext cx="687240" cy="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1272500" y="5215588"/>
            <a:ext cx="57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Present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site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800" y="2604240"/>
            <a:ext cx="511560" cy="5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1395350" y="842750"/>
            <a:ext cx="89889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YOU CANNOT DO: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808280" y="2467080"/>
            <a:ext cx="916740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Copy paste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friends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check the similarities between code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808280" y="3922920"/>
            <a:ext cx="82101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from internet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don’t understand it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be asked to explain your code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800" y="3948840"/>
            <a:ext cx="511560" cy="51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949319" y="3198088"/>
            <a:ext cx="152388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1148400" y="223920"/>
            <a:ext cx="11043000" cy="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HOW WILL WE EVALUATE ?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7078" y="305348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1130759" y="1551808"/>
            <a:ext cx="165636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584013" y="1622049"/>
            <a:ext cx="317664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662240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9250200" y="482586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41000">
            <a:off x="2262959" y="3575008"/>
            <a:ext cx="852840" cy="85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stomer - Free people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21" y="2837125"/>
            <a:ext cx="1925402" cy="19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64;p5"/>
          <p:cNvSpPr/>
          <p:nvPr/>
        </p:nvSpPr>
        <p:spPr>
          <a:xfrm>
            <a:off x="5160765" y="1604286"/>
            <a:ext cx="165636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SATISFY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6;p5"/>
          <p:cNvSpPr/>
          <p:nvPr/>
        </p:nvSpPr>
        <p:spPr>
          <a:xfrm>
            <a:off x="5160765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1319693" y="284199"/>
            <a:ext cx="955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Team organisation during </a:t>
            </a:r>
            <a:r>
              <a:rPr lang="en-GB" sz="40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Project</a:t>
            </a:r>
            <a:endParaRPr lang="en-US" sz="40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Google Shape;201;p7"/>
          <p:cNvSpPr txBox="1"/>
          <p:nvPr/>
        </p:nvSpPr>
        <p:spPr>
          <a:xfrm>
            <a:off x="6334758" y="1737383"/>
            <a:ext cx="344876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member is also assigned to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 lang="en-US" sz="2800" b="1" dirty="0"/>
          </a:p>
        </p:txBody>
      </p:sp>
      <p:sp>
        <p:nvSpPr>
          <p:cNvPr id="7" name="Google Shape;204;p7"/>
          <p:cNvSpPr txBox="1"/>
          <p:nvPr/>
        </p:nvSpPr>
        <p:spPr>
          <a:xfrm>
            <a:off x="1577972" y="1810037"/>
            <a:ext cx="290934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member is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C6DF-CD60-A794-CAF4-DC26C06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1" y="3259343"/>
            <a:ext cx="1220581" cy="1093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C7640-D144-2020-F57E-0C22610E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36" y="3259342"/>
            <a:ext cx="1229246" cy="1093641"/>
          </a:xfrm>
          <a:prstGeom prst="rect">
            <a:avLst/>
          </a:prstGeom>
        </p:spPr>
      </p:pic>
      <p:pic>
        <p:nvPicPr>
          <p:cNvPr id="13" name="Google Shape;202;p7">
            <a:extLst>
              <a:ext uri="{FF2B5EF4-FFF2-40B4-BE49-F238E27FC236}">
                <a16:creationId xmlns:a16="http://schemas.microsoft.com/office/drawing/2014/main" id="{A3A6CB72-ABC6-776E-AF2D-AA8A80A2CE0D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557826" y="3614002"/>
            <a:ext cx="804282" cy="1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02;p7">
            <a:extLst>
              <a:ext uri="{FF2B5EF4-FFF2-40B4-BE49-F238E27FC236}">
                <a16:creationId xmlns:a16="http://schemas.microsoft.com/office/drawing/2014/main" id="{A24AC7E7-E881-E63B-20A7-0068CCE228DF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74696" y="3361837"/>
            <a:ext cx="804282" cy="1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2;p7">
            <a:extLst>
              <a:ext uri="{FF2B5EF4-FFF2-40B4-BE49-F238E27FC236}">
                <a16:creationId xmlns:a16="http://schemas.microsoft.com/office/drawing/2014/main" id="{B4282480-7888-CA68-58F8-141D05B5CA9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377942" y="3361837"/>
            <a:ext cx="804282" cy="106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2B4A40-2F3D-6926-140B-A429A099B544}"/>
              </a:ext>
            </a:extLst>
          </p:cNvPr>
          <p:cNvCxnSpPr>
            <a:cxnSpLocks/>
          </p:cNvCxnSpPr>
          <p:nvPr/>
        </p:nvCxnSpPr>
        <p:spPr>
          <a:xfrm>
            <a:off x="5454651" y="1737383"/>
            <a:ext cx="0" cy="4667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204;p7">
            <a:extLst>
              <a:ext uri="{FF2B5EF4-FFF2-40B4-BE49-F238E27FC236}">
                <a16:creationId xmlns:a16="http://schemas.microsoft.com/office/drawing/2014/main" id="{AB5D7A54-093E-F670-559B-C7BE7705D569}"/>
              </a:ext>
            </a:extLst>
          </p:cNvPr>
          <p:cNvSpPr txBox="1"/>
          <p:nvPr/>
        </p:nvSpPr>
        <p:spPr>
          <a:xfrm>
            <a:off x="5710183" y="4426238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MANAGER</a:t>
            </a:r>
            <a:endParaRPr sz="1200" b="1" dirty="0"/>
          </a:p>
        </p:txBody>
      </p:sp>
      <p:sp>
        <p:nvSpPr>
          <p:cNvPr id="19" name="Google Shape;204;p7">
            <a:extLst>
              <a:ext uri="{FF2B5EF4-FFF2-40B4-BE49-F238E27FC236}">
                <a16:creationId xmlns:a16="http://schemas.microsoft.com/office/drawing/2014/main" id="{487C660E-099F-5C0D-D4E7-D4F92999E02F}"/>
              </a:ext>
            </a:extLst>
          </p:cNvPr>
          <p:cNvSpPr txBox="1"/>
          <p:nvPr/>
        </p:nvSpPr>
        <p:spPr>
          <a:xfrm>
            <a:off x="7735833" y="4426238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QA TESTER</a:t>
            </a:r>
            <a:endParaRPr sz="1200" b="1" dirty="0"/>
          </a:p>
        </p:txBody>
      </p:sp>
      <p:sp>
        <p:nvSpPr>
          <p:cNvPr id="21" name="Google Shape;204;p7">
            <a:extLst>
              <a:ext uri="{FF2B5EF4-FFF2-40B4-BE49-F238E27FC236}">
                <a16:creationId xmlns:a16="http://schemas.microsoft.com/office/drawing/2014/main" id="{1450668B-DFFC-9214-157E-6423D0EF203C}"/>
              </a:ext>
            </a:extLst>
          </p:cNvPr>
          <p:cNvSpPr txBox="1"/>
          <p:nvPr/>
        </p:nvSpPr>
        <p:spPr>
          <a:xfrm>
            <a:off x="9772505" y="4426238"/>
            <a:ext cx="133270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MANAGER</a:t>
            </a:r>
            <a:endParaRPr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EA4B43-836A-4EFA-E618-1FD55D151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29" y="3262138"/>
            <a:ext cx="122889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3363111" y="647121"/>
            <a:ext cx="5694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task manager?</a:t>
            </a:r>
            <a:endParaRPr lang="en-US" sz="4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C6DF-CD60-A794-CAF4-DC26C06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51" y="284199"/>
            <a:ext cx="1220581" cy="1093641"/>
          </a:xfrm>
          <a:prstGeom prst="rect">
            <a:avLst/>
          </a:prstGeom>
        </p:spPr>
      </p:pic>
      <p:sp>
        <p:nvSpPr>
          <p:cNvPr id="18" name="Google Shape;204;p7">
            <a:extLst>
              <a:ext uri="{FF2B5EF4-FFF2-40B4-BE49-F238E27FC236}">
                <a16:creationId xmlns:a16="http://schemas.microsoft.com/office/drawing/2014/main" id="{AB5D7A54-093E-F670-559B-C7BE7705D569}"/>
              </a:ext>
            </a:extLst>
          </p:cNvPr>
          <p:cNvSpPr txBox="1"/>
          <p:nvPr/>
        </p:nvSpPr>
        <p:spPr>
          <a:xfrm>
            <a:off x="926673" y="1451094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MANAGER</a:t>
            </a:r>
            <a:endParaRPr sz="12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450602" y="2068921"/>
            <a:ext cx="9233646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manager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Following up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 the tasks assigned to all team members, ensuring they have assigned responsibilities throughout the day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Leading </a:t>
            </a:r>
            <a:r>
              <a:rPr lang="en-US" sz="16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stand-up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meeting every morning, including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Inquiring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what each team member accomplished yesterday.</a:t>
            </a: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Asking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their planned tasks for today.</a:t>
            </a: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Inquiring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there are any problems or challenges they are facing.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Reporting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team's progress to the tutor every day.</a:t>
            </a:r>
          </a:p>
        </p:txBody>
      </p:sp>
    </p:spTree>
    <p:extLst>
      <p:ext uri="{BB962C8B-B14F-4D97-AF65-F5344CB8AC3E}">
        <p14:creationId xmlns:p14="http://schemas.microsoft.com/office/powerpoint/2010/main" val="17895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1866</Words>
  <Application>Microsoft Office PowerPoint</Application>
  <PresentationFormat>Widescreen</PresentationFormat>
  <Paragraphs>378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 Black</vt:lpstr>
      <vt:lpstr>EB Garamond ExtraBold</vt:lpstr>
      <vt:lpstr>Söhne</vt:lpstr>
      <vt:lpstr>Calibri</vt:lpstr>
      <vt:lpstr>Noto Sans</vt:lpstr>
      <vt:lpstr>Arial</vt:lpstr>
      <vt:lpstr>Wingdings</vt:lpstr>
      <vt:lpstr>Lora</vt:lpstr>
      <vt:lpstr>Times New Roman</vt:lpstr>
      <vt:lpstr>Verdana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Him HEY</cp:lastModifiedBy>
  <cp:revision>122</cp:revision>
  <dcterms:created xsi:type="dcterms:W3CDTF">2021-03-29T09:55:15Z</dcterms:created>
  <dcterms:modified xsi:type="dcterms:W3CDTF">2023-12-10T14:43:48Z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