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93" r:id="rId5"/>
    <p:sldId id="294" r:id="rId6"/>
    <p:sldId id="288" r:id="rId7"/>
    <p:sldId id="295" r:id="rId8"/>
    <p:sldId id="29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2E3C83-A478-417A-9E54-612099509733}">
          <p14:sldIdLst>
            <p14:sldId id="266"/>
            <p14:sldId id="286"/>
            <p14:sldId id="287"/>
          </p14:sldIdLst>
        </p14:section>
        <p14:section name="Untitled Section" id="{714FBB71-B3BE-4F4C-B0CA-012CC2242A6C}">
          <p14:sldIdLst>
            <p14:sldId id="293"/>
            <p14:sldId id="294"/>
            <p14:sldId id="288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40C"/>
    <a:srgbClr val="0088B8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796199" y="498799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99586" y="4734484"/>
            <a:ext cx="3904976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Write 0 on the first cell then 1, 2, 3…until there is not more cell on right</a:t>
            </a:r>
            <a:endParaRPr lang="fr-FR" sz="2000" b="1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93371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56477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19584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82690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441080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089039" y="34350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720104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58682" y="35078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685663" y="175040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179043" y="3021466"/>
            <a:ext cx="37193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SET </a:t>
            </a:r>
            <a:r>
              <a:rPr lang="en-US" sz="2000" b="1" dirty="0" smtClean="0">
                <a:solidFill>
                  <a:srgbClr val="16E40C"/>
                </a:solidFill>
              </a:rPr>
              <a:t>&lt;</a:t>
            </a:r>
            <a:r>
              <a:rPr lang="en-US" sz="2000" b="1" i="1" dirty="0" smtClean="0">
                <a:solidFill>
                  <a:srgbClr val="16E40C"/>
                </a:solidFill>
              </a:rPr>
              <a:t>has cell on right</a:t>
            </a:r>
            <a:r>
              <a:rPr lang="en-US" sz="2000" dirty="0" smtClean="0">
                <a:solidFill>
                  <a:srgbClr val="16E40C"/>
                </a:solidFill>
              </a:rPr>
              <a:t>&gt;</a:t>
            </a:r>
            <a:r>
              <a:rPr lang="en-US" sz="2000" dirty="0" smtClean="0"/>
              <a:t>TO&lt;1</a:t>
            </a:r>
            <a:r>
              <a:rPr lang="en-US" sz="2000" dirty="0" smtClean="0"/>
              <a:t>&gt; </a:t>
            </a:r>
            <a:endParaRPr lang="fr-FR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9764573" y="627375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COUNT </a:t>
            </a:r>
            <a:r>
              <a:rPr lang="en-US" sz="2000" b="1" dirty="0">
                <a:solidFill>
                  <a:srgbClr val="16E40C"/>
                </a:solidFill>
              </a:rPr>
              <a:t>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89007" y="1154503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COUNT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OF &lt;  &gt; </a:t>
            </a:r>
            <a:endParaRPr lang="fr-FR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928372" y="1711583"/>
            <a:ext cx="2422798" cy="4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49873" y="2421924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6933445" y="243731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Google Shape;96;p2"/>
          <p:cNvSpPr/>
          <p:nvPr/>
        </p:nvSpPr>
        <p:spPr>
          <a:xfrm>
            <a:off x="4969570" y="49770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97;p2"/>
          <p:cNvSpPr/>
          <p:nvPr/>
        </p:nvSpPr>
        <p:spPr>
          <a:xfrm>
            <a:off x="5600635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98;p2"/>
          <p:cNvSpPr/>
          <p:nvPr/>
        </p:nvSpPr>
        <p:spPr>
          <a:xfrm>
            <a:off x="6231700" y="49770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99;p2"/>
          <p:cNvSpPr/>
          <p:nvPr/>
        </p:nvSpPr>
        <p:spPr>
          <a:xfrm>
            <a:off x="6862765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0;p2"/>
          <p:cNvSpPr/>
          <p:nvPr/>
        </p:nvSpPr>
        <p:spPr>
          <a:xfrm>
            <a:off x="7476936" y="497701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1;p2"/>
          <p:cNvSpPr/>
          <p:nvPr/>
        </p:nvSpPr>
        <p:spPr>
          <a:xfrm>
            <a:off x="8115930" y="497701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2;p2"/>
          <p:cNvSpPr/>
          <p:nvPr/>
        </p:nvSpPr>
        <p:spPr>
          <a:xfrm>
            <a:off x="8755960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4538" y="50497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2;p2"/>
          <p:cNvSpPr/>
          <p:nvPr/>
        </p:nvSpPr>
        <p:spPr>
          <a:xfrm>
            <a:off x="9370131" y="497701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2;p2"/>
          <p:cNvSpPr/>
          <p:nvPr/>
        </p:nvSpPr>
        <p:spPr>
          <a:xfrm>
            <a:off x="9984302" y="497701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2;p2"/>
          <p:cNvSpPr/>
          <p:nvPr/>
        </p:nvSpPr>
        <p:spPr>
          <a:xfrm>
            <a:off x="10595623" y="49744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6527" y="1609340"/>
            <a:ext cx="242279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WHILE</a:t>
            </a:r>
            <a:r>
              <a:rPr lang="en-US" sz="1600" dirty="0">
                <a:solidFill>
                  <a:schemeClr val="accent1"/>
                </a:solidFill>
              </a:rPr>
              <a:t>&lt; </a:t>
            </a:r>
            <a:r>
              <a:rPr lang="en-US" sz="1600" i="1" dirty="0" smtClean="0">
                <a:solidFill>
                  <a:schemeClr val="accent1"/>
                </a:solidFill>
              </a:rPr>
              <a:t>has cell on right</a:t>
            </a:r>
            <a:r>
              <a:rPr lang="en-US" sz="1600" dirty="0" smtClean="0">
                <a:solidFill>
                  <a:schemeClr val="accent1"/>
                </a:solidFill>
              </a:rPr>
              <a:t>&gt;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043" y="2565215"/>
            <a:ext cx="3794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INCREMENT </a:t>
            </a:r>
            <a:r>
              <a:rPr lang="en-US" b="1" dirty="0">
                <a:solidFill>
                  <a:srgbClr val="16E40C"/>
                </a:solidFill>
              </a:rPr>
              <a:t>&lt;</a:t>
            </a:r>
            <a:r>
              <a:rPr lang="en-US" b="1" i="1" dirty="0">
                <a:solidFill>
                  <a:srgbClr val="16E40C"/>
                </a:solidFill>
              </a:rPr>
              <a:t> COUNT </a:t>
            </a:r>
            <a:r>
              <a:rPr lang="en-US" dirty="0">
                <a:solidFill>
                  <a:srgbClr val="16E40C"/>
                </a:solidFill>
              </a:rPr>
              <a:t>&gt;</a:t>
            </a:r>
            <a:r>
              <a:rPr lang="en-US" dirty="0"/>
              <a:t>  OF &lt; 6</a:t>
            </a:r>
            <a:r>
              <a:rPr lang="en-US" dirty="0" smtClean="0"/>
              <a:t> &gt; </a:t>
            </a:r>
            <a:endParaRPr lang="fr-FR" dirty="0"/>
          </a:p>
        </p:txBody>
      </p:sp>
      <p:sp>
        <p:nvSpPr>
          <p:cNvPr id="46" name="TextBox 45"/>
          <p:cNvSpPr txBox="1"/>
          <p:nvPr/>
        </p:nvSpPr>
        <p:spPr>
          <a:xfrm>
            <a:off x="1388720" y="2065591"/>
            <a:ext cx="125502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 FOWARD</a:t>
            </a:r>
            <a:endParaRPr lang="fr-FR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924638" y="613989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COUNT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024810" y="253728"/>
            <a:ext cx="835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How many points on this case ?</a:t>
            </a:r>
            <a:endParaRPr lang="fr-FR" sz="5000" dirty="0"/>
          </a:p>
        </p:txBody>
      </p:sp>
      <p:sp>
        <p:nvSpPr>
          <p:cNvPr id="51" name="Rectangle 50"/>
          <p:cNvSpPr/>
          <p:nvPr/>
        </p:nvSpPr>
        <p:spPr>
          <a:xfrm>
            <a:off x="4687218" y="1896163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564801" y="1896163"/>
            <a:ext cx="877583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6442384" y="1896163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319967" y="1896163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809635" y="1896163"/>
            <a:ext cx="877583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7203" y="1925173"/>
            <a:ext cx="562446" cy="56244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363793" y="3297290"/>
            <a:ext cx="6576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If a diamond is</a:t>
            </a:r>
            <a:endParaRPr lang="en-US" sz="3000" u="sng" dirty="0"/>
          </a:p>
          <a:p>
            <a:pPr marL="571500" indent="-571500">
              <a:buFontTx/>
              <a:buChar char="-"/>
            </a:pPr>
            <a:r>
              <a:rPr lang="en-US" sz="3000" b="1" dirty="0"/>
              <a:t>On yellow </a:t>
            </a:r>
            <a:r>
              <a:rPr lang="en-US" sz="3000" dirty="0"/>
              <a:t>cell = + 10 points</a:t>
            </a:r>
          </a:p>
          <a:p>
            <a:pPr marL="571500" indent="-571500">
              <a:buFontTx/>
              <a:buChar char="-"/>
            </a:pPr>
            <a:r>
              <a:rPr lang="en-US" sz="3000" b="1" dirty="0"/>
              <a:t>On blue </a:t>
            </a:r>
            <a:r>
              <a:rPr lang="en-US" sz="3000" dirty="0"/>
              <a:t>cell : + 20 points</a:t>
            </a:r>
          </a:p>
          <a:p>
            <a:pPr marL="571500" indent="-571500">
              <a:buFontTx/>
              <a:buChar char="-"/>
            </a:pPr>
            <a:r>
              <a:rPr lang="en-US" sz="3000" b="1" dirty="0"/>
              <a:t>On red</a:t>
            </a:r>
            <a:r>
              <a:rPr lang="en-US" sz="3000" dirty="0"/>
              <a:t> cell:  + 30 points</a:t>
            </a:r>
            <a:endParaRPr lang="fr-FR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482413" y="1868851"/>
            <a:ext cx="24263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= </a:t>
            </a:r>
            <a:r>
              <a:rPr lang="en-US" sz="3500" dirty="0" smtClean="0"/>
              <a:t>100 points</a:t>
            </a:r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81" y="1945855"/>
            <a:ext cx="553937" cy="55393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1" y="1945856"/>
            <a:ext cx="476932" cy="4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902906" y="435014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352696" y="5042263"/>
            <a:ext cx="3852723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Write the final score on the green cell !</a:t>
            </a:r>
            <a:endParaRPr lang="fr-FR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93371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56477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19584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82690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441080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080592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81465" y="622109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092416" y="591593"/>
            <a:ext cx="19264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VALUE&gt;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0639" y="1037608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SCORE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11155" y="1527959"/>
            <a:ext cx="120081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SCORE&gt;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60313" y="1059630"/>
            <a:ext cx="22856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</a:t>
            </a:r>
            <a:r>
              <a:rPr lang="en-US" sz="2000" dirty="0" smtClean="0"/>
              <a:t>&lt;N TIMES&gt;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02906" y="1554240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15648" y="2071443"/>
            <a:ext cx="16007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393658" y="20934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DIAMONDS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58368" y="2061232"/>
            <a:ext cx="136169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9185" y="208319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RED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60313" y="62712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79065" y="2056054"/>
            <a:ext cx="141104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480542" y="2071443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BLUE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95309" y="2558591"/>
            <a:ext cx="170337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7935803" y="2598968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YELLOW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34174" y="1524756"/>
            <a:ext cx="170025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  &gt;   </a:t>
            </a:r>
            <a:r>
              <a:rPr lang="en-US" sz="2000" b="1" dirty="0"/>
              <a:t>+</a:t>
            </a:r>
            <a:r>
              <a:rPr lang="en-US" sz="2000" dirty="0"/>
              <a:t>    &lt;  &gt; </a:t>
            </a:r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689570" y="2558591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9773833" y="2565615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NOT GREEN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390736" y="5026100"/>
            <a:ext cx="659683" cy="560594"/>
          </a:xfrm>
          <a:prstGeom prst="rect">
            <a:avLst/>
          </a:prstGeom>
          <a:noFill/>
          <a:ln w="76200">
            <a:solidFill>
              <a:srgbClr val="16E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564779" y="3435076"/>
            <a:ext cx="647959" cy="607543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6827150" y="3435495"/>
            <a:ext cx="647959" cy="607543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6169938" y="3436042"/>
            <a:ext cx="648524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4924378" y="3435495"/>
            <a:ext cx="648524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1837" y="3429000"/>
            <a:ext cx="562446" cy="56244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48" y="3494277"/>
            <a:ext cx="476932" cy="476932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7435278" y="3435494"/>
            <a:ext cx="647959" cy="607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21" y="3538746"/>
            <a:ext cx="476932" cy="476932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8963983" y="5017426"/>
            <a:ext cx="678240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6203476" y="5017427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6881716" y="5017427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559956" y="5017427"/>
            <a:ext cx="678240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4846997" y="5017427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773" y="5046437"/>
            <a:ext cx="434686" cy="562446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525236" y="4996131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8250877" y="5017426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9684694" y="5017426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8746995" y="3465431"/>
            <a:ext cx="659683" cy="560594"/>
          </a:xfrm>
          <a:prstGeom prst="rect">
            <a:avLst/>
          </a:prstGeom>
          <a:noFill/>
          <a:ln w="76200">
            <a:solidFill>
              <a:srgbClr val="16E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83" y="5162580"/>
            <a:ext cx="476932" cy="47693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62" y="5109762"/>
            <a:ext cx="476932" cy="47693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48" y="5089192"/>
            <a:ext cx="476932" cy="47693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47" y="5099638"/>
            <a:ext cx="476932" cy="47693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30807" y="859575"/>
            <a:ext cx="28138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While&lt;&gt;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63640" y="1354185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234389" y="330546"/>
            <a:ext cx="311455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 smtClean="0">
                <a:solidFill>
                  <a:srgbClr val="16E40C"/>
                </a:solidFill>
              </a:rPr>
              <a:t>SCORE</a:t>
            </a:r>
            <a:r>
              <a:rPr lang="en-US" sz="2000" dirty="0" smtClean="0"/>
              <a:t>&gt;  </a:t>
            </a:r>
            <a:r>
              <a:rPr lang="en-US" sz="2000" dirty="0"/>
              <a:t>TO &lt; </a:t>
            </a:r>
            <a:r>
              <a:rPr lang="en-US" sz="2000" dirty="0" smtClean="0"/>
              <a:t>0 </a:t>
            </a:r>
            <a:r>
              <a:rPr lang="en-US" sz="2000" dirty="0"/>
              <a:t>&gt;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543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1" y="509920"/>
            <a:ext cx="3775500" cy="268650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73396" y="169882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55809" y="5262674"/>
            <a:ext cx="41252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0 on cell with </a:t>
            </a:r>
            <a:r>
              <a:rPr lang="en-US" sz="2000" b="1" u="sng" dirty="0"/>
              <a:t>NO</a:t>
            </a:r>
            <a:r>
              <a:rPr lang="en-US" sz="2000" b="1" dirty="0"/>
              <a:t> diamond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1 on cells with a diamond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37375" y="678903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039462" y="527133"/>
            <a:ext cx="19264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VALUE&gt;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84331" y="1409285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684694" y="1840419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71946" y="2096323"/>
            <a:ext cx="1931157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7486970" y="213375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DIAMONDS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84693" y="2246590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ELSE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47273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624856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502439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8380022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4869690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7258" y="4633087"/>
            <a:ext cx="562446" cy="56244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61" y="4747611"/>
            <a:ext cx="476932" cy="476932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5" y="4718601"/>
            <a:ext cx="476932" cy="4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13359" y="419898"/>
            <a:ext cx="3775500" cy="268650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105044" y="169738"/>
            <a:ext cx="5756824" cy="344214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55809" y="5262674"/>
            <a:ext cx="412523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/>
              <a:t>Drop a cake or a diamond on the right cell on each number</a:t>
            </a:r>
          </a:p>
          <a:p>
            <a:pPr algn="ctr"/>
            <a:r>
              <a:rPr lang="en-US" sz="2000" b="1" dirty="0"/>
              <a:t>0 =&gt; drop a cake  // 1 =&gt; drop a diamond</a:t>
            </a:r>
            <a:endParaRPr lang="fr-FR" sz="2000" dirty="0"/>
          </a:p>
          <a:p>
            <a:pPr algn="ctr"/>
            <a:endParaRPr lang="fr-FR" sz="2000" dirty="0"/>
          </a:p>
        </p:txBody>
      </p:sp>
      <p:sp>
        <p:nvSpPr>
          <p:cNvPr id="50" name="Rectangle 49"/>
          <p:cNvSpPr/>
          <p:nvPr/>
        </p:nvSpPr>
        <p:spPr>
          <a:xfrm>
            <a:off x="6396660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274243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151826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9029409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5519077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2140" y="4401467"/>
            <a:ext cx="562446" cy="56244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460049" y="447019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992" y="432722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6684268" y="4388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8318185" y="4388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073742" y="440360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10792692" y="432722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6365196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242779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120362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8997945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487613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0676" y="5340929"/>
            <a:ext cx="562446" cy="56244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428585" y="540965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CASE2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875528" y="526668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/>
          <p:cNvSpPr txBox="1"/>
          <p:nvPr/>
        </p:nvSpPr>
        <p:spPr>
          <a:xfrm>
            <a:off x="6652804" y="53283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8347541" y="53432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94" name="TextBox 93"/>
          <p:cNvSpPr txBox="1"/>
          <p:nvPr/>
        </p:nvSpPr>
        <p:spPr>
          <a:xfrm>
            <a:off x="10117791" y="53283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97" name="Rectangle 96"/>
          <p:cNvSpPr/>
          <p:nvPr/>
        </p:nvSpPr>
        <p:spPr>
          <a:xfrm>
            <a:off x="10761228" y="526668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TextBox 97"/>
          <p:cNvSpPr txBox="1"/>
          <p:nvPr/>
        </p:nvSpPr>
        <p:spPr>
          <a:xfrm>
            <a:off x="7843989" y="1791824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6421185" y="1758778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85495" y="2309436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309608" y="1277843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97226" y="1791824"/>
            <a:ext cx="137798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VALUE&gt;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42779" y="705896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04285" y="718235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47036" y="121151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92163" y="1807213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  &gt;   EQUAL TO    &lt;  &gt; </a:t>
            </a:r>
            <a:endParaRPr lang="fr-FR" dirty="0"/>
          </a:p>
        </p:txBody>
      </p:sp>
      <p:sp>
        <p:nvSpPr>
          <p:cNvPr id="107" name="TextBox 106"/>
          <p:cNvSpPr txBox="1"/>
          <p:nvPr/>
        </p:nvSpPr>
        <p:spPr>
          <a:xfrm>
            <a:off x="7953510" y="2967995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158385" y="2270186"/>
            <a:ext cx="2616825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NUMBER ON CELL&gt;</a:t>
            </a:r>
            <a:endParaRPr lang="fr-FR" sz="2000" b="1" dirty="0">
              <a:solidFill>
                <a:srgbClr val="16E4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13359" y="419898"/>
            <a:ext cx="3775500" cy="268650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105044" y="169738"/>
            <a:ext cx="5756824" cy="344214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-45284" y="4388909"/>
            <a:ext cx="445427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On blue cell only: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if number before is  0 drop a cake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if number before is  1 drop a diamond</a:t>
            </a:r>
          </a:p>
          <a:p>
            <a:r>
              <a:rPr lang="en-US" sz="2000" b="1" dirty="0"/>
              <a:t>On red cell only: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Drop a </a:t>
            </a:r>
            <a:r>
              <a:rPr lang="fr-FR" sz="2000" b="1" dirty="0" err="1"/>
              <a:t>diamond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fr-FR" sz="2000" dirty="0"/>
          </a:p>
        </p:txBody>
      </p:sp>
      <p:sp>
        <p:nvSpPr>
          <p:cNvPr id="46" name="Rectangle 45"/>
          <p:cNvSpPr/>
          <p:nvPr/>
        </p:nvSpPr>
        <p:spPr>
          <a:xfrm>
            <a:off x="6442380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319963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197546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9075129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564797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7860" y="4614827"/>
            <a:ext cx="562446" cy="56244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505769" y="468355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952712" y="454058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/>
          <p:cNvSpPr txBox="1"/>
          <p:nvPr/>
        </p:nvSpPr>
        <p:spPr>
          <a:xfrm>
            <a:off x="6729988" y="4602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8363905" y="4602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10119462" y="461696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10838412" y="454058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410916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288499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8166082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9043665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5533333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6396" y="5554289"/>
            <a:ext cx="562446" cy="56244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474305" y="562301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CASE2 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921248" y="548004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09"/>
          <p:cNvSpPr txBox="1"/>
          <p:nvPr/>
        </p:nvSpPr>
        <p:spPr>
          <a:xfrm>
            <a:off x="6698524" y="55417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93261" y="55566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163511" y="55417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113" name="Rectangle 112"/>
          <p:cNvSpPr/>
          <p:nvPr/>
        </p:nvSpPr>
        <p:spPr>
          <a:xfrm>
            <a:off x="10806948" y="548004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7324021" y="4562051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9081127" y="4548340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0850284" y="4548340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280382" y="5491425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9051782" y="5491425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10791624" y="5491425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TextBox 119"/>
          <p:cNvSpPr txBox="1"/>
          <p:nvPr/>
        </p:nvSpPr>
        <p:spPr>
          <a:xfrm>
            <a:off x="6214082" y="1500843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288905" y="2527617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269141" y="2550190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983456" y="893811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276085" y="1531303"/>
            <a:ext cx="137798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VALUE&gt;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577581" y="3077497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696117" y="756425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54129" y="307749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134577" y="1527881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  &gt;   EQUAL TO    &lt;  &gt; </a:t>
            </a:r>
            <a:endParaRPr lang="fr-FR" dirty="0"/>
          </a:p>
        </p:txBody>
      </p:sp>
      <p:sp>
        <p:nvSpPr>
          <p:cNvPr id="129" name="TextBox 128"/>
          <p:cNvSpPr txBox="1"/>
          <p:nvPr/>
        </p:nvSpPr>
        <p:spPr>
          <a:xfrm>
            <a:off x="6375940" y="3069241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88349" y="2027948"/>
            <a:ext cx="2616825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NUMBER ON CELL&gt;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262645" y="2043482"/>
            <a:ext cx="136169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62645" y="205887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CELL RED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12261" y="2554435"/>
            <a:ext cx="141104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655840" y="2614524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CELL BLUE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425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KHLORP.VEAK</cp:lastModifiedBy>
  <cp:revision>84</cp:revision>
  <dcterms:created xsi:type="dcterms:W3CDTF">2020-01-30T10:34:45Z</dcterms:created>
  <dcterms:modified xsi:type="dcterms:W3CDTF">2023-06-20T08:23:58Z</dcterms:modified>
</cp:coreProperties>
</file>