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86" r:id="rId3"/>
    <p:sldId id="287" r:id="rId4"/>
    <p:sldId id="288" r:id="rId5"/>
    <p:sldId id="290" r:id="rId6"/>
    <p:sldId id="292" r:id="rId7"/>
    <p:sldId id="29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B8"/>
    <a:srgbClr val="16E40C"/>
    <a:srgbClr val="00B0F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3868A-9700-4C78-A5F1-8313107534E5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524" y="1074057"/>
            <a:ext cx="2735999" cy="26063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2572" y="3294743"/>
            <a:ext cx="691535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PART  #1</a:t>
            </a:r>
            <a:endParaRPr lang="fr-FR" sz="15000" dirty="0"/>
          </a:p>
        </p:txBody>
      </p:sp>
      <p:sp>
        <p:nvSpPr>
          <p:cNvPr id="6" name="TextBox 5"/>
          <p:cNvSpPr txBox="1"/>
          <p:nvPr/>
        </p:nvSpPr>
        <p:spPr>
          <a:xfrm>
            <a:off x="5392246" y="5695400"/>
            <a:ext cx="27001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rgbClr val="FF0000"/>
                </a:solidFill>
              </a:rPr>
              <a:t>VARIABLE</a:t>
            </a:r>
            <a:endParaRPr lang="fr-FR" sz="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7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13;p2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0" name="Google Shape;90;p2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826910" y="513171"/>
            <a:ext cx="5209063" cy="1909214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93;p2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111;p2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62655" y="1159487"/>
            <a:ext cx="1566662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97836" y="633548"/>
            <a:ext cx="328547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MY-NUMBER</a:t>
            </a:r>
            <a:r>
              <a:rPr lang="en-US" sz="2000" dirty="0">
                <a:solidFill>
                  <a:schemeClr val="accent1"/>
                </a:solidFill>
              </a:rPr>
              <a:t>&gt; TO &lt; 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40202" y="119026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&lt;MY-NUMBER&gt;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162313" y="5544511"/>
            <a:ext cx="3719873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Write the number on green box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2 CASES !!</a:t>
            </a:r>
            <a:endParaRPr sz="1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96090" y="1716204"/>
            <a:ext cx="189979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WRITE &lt;VALUE&gt;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933714" y="3435077"/>
            <a:ext cx="4417455" cy="608384"/>
            <a:chOff x="4933715" y="3196425"/>
            <a:chExt cx="4417455" cy="608384"/>
          </a:xfrm>
        </p:grpSpPr>
        <p:sp>
          <p:nvSpPr>
            <p:cNvPr id="28" name="Google Shape;96;p2"/>
            <p:cNvSpPr/>
            <p:nvPr/>
          </p:nvSpPr>
          <p:spPr>
            <a:xfrm>
              <a:off x="4933715" y="3196428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97;p2"/>
            <p:cNvSpPr/>
            <p:nvPr/>
          </p:nvSpPr>
          <p:spPr>
            <a:xfrm>
              <a:off x="5564780" y="319642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98;p2"/>
            <p:cNvSpPr/>
            <p:nvPr/>
          </p:nvSpPr>
          <p:spPr>
            <a:xfrm>
              <a:off x="6195845" y="3196428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99;p2"/>
            <p:cNvSpPr/>
            <p:nvPr/>
          </p:nvSpPr>
          <p:spPr>
            <a:xfrm>
              <a:off x="6826910" y="319642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00;p2"/>
            <p:cNvSpPr/>
            <p:nvPr/>
          </p:nvSpPr>
          <p:spPr>
            <a:xfrm>
              <a:off x="7441081" y="3196425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01;p2"/>
            <p:cNvSpPr/>
            <p:nvPr/>
          </p:nvSpPr>
          <p:spPr>
            <a:xfrm>
              <a:off x="8089040" y="3196426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02;p2"/>
            <p:cNvSpPr/>
            <p:nvPr/>
          </p:nvSpPr>
          <p:spPr>
            <a:xfrm>
              <a:off x="8720105" y="319642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0" name="Google Shape;107;p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047686" y="3363271"/>
              <a:ext cx="420017" cy="4200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Rectangle 39"/>
            <p:cNvSpPr/>
            <p:nvPr/>
          </p:nvSpPr>
          <p:spPr>
            <a:xfrm>
              <a:off x="7483315" y="3217941"/>
              <a:ext cx="597278" cy="565347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33715" y="4936130"/>
            <a:ext cx="4417455" cy="608384"/>
            <a:chOff x="4933715" y="3196425"/>
            <a:chExt cx="4417455" cy="608384"/>
          </a:xfrm>
        </p:grpSpPr>
        <p:sp>
          <p:nvSpPr>
            <p:cNvPr id="43" name="Google Shape;96;p2"/>
            <p:cNvSpPr/>
            <p:nvPr/>
          </p:nvSpPr>
          <p:spPr>
            <a:xfrm>
              <a:off x="4933715" y="3196428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97;p2"/>
            <p:cNvSpPr/>
            <p:nvPr/>
          </p:nvSpPr>
          <p:spPr>
            <a:xfrm>
              <a:off x="5564780" y="319642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8;p2"/>
            <p:cNvSpPr/>
            <p:nvPr/>
          </p:nvSpPr>
          <p:spPr>
            <a:xfrm>
              <a:off x="6195845" y="3196428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17</a:t>
              </a:r>
              <a:endParaRPr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9;p2"/>
            <p:cNvSpPr/>
            <p:nvPr/>
          </p:nvSpPr>
          <p:spPr>
            <a:xfrm>
              <a:off x="6826910" y="319642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00;p2"/>
            <p:cNvSpPr/>
            <p:nvPr/>
          </p:nvSpPr>
          <p:spPr>
            <a:xfrm>
              <a:off x="7441081" y="3196425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01;p2"/>
            <p:cNvSpPr/>
            <p:nvPr/>
          </p:nvSpPr>
          <p:spPr>
            <a:xfrm>
              <a:off x="8089040" y="3196426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02;p2"/>
            <p:cNvSpPr/>
            <p:nvPr/>
          </p:nvSpPr>
          <p:spPr>
            <a:xfrm>
              <a:off x="8720105" y="319642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" name="Google Shape;107;p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074037" y="3341755"/>
              <a:ext cx="420017" cy="4200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Rectangle 53"/>
            <p:cNvSpPr/>
            <p:nvPr/>
          </p:nvSpPr>
          <p:spPr>
            <a:xfrm>
              <a:off x="7483315" y="3217941"/>
              <a:ext cx="597278" cy="565347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33715" y="2937164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56255" y="4454799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701332" y="1523996"/>
            <a:ext cx="1671668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9743771" y="1539385"/>
            <a:ext cx="162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VALUE ON CELL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63207" y="1546927"/>
            <a:ext cx="317626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SET </a:t>
            </a:r>
            <a:r>
              <a:rPr lang="en-US" sz="1600" dirty="0">
                <a:solidFill>
                  <a:schemeClr val="accent1"/>
                </a:solidFill>
              </a:rPr>
              <a:t>&lt; </a:t>
            </a:r>
            <a:r>
              <a:rPr lang="en-US" sz="1600" i="1" dirty="0">
                <a:solidFill>
                  <a:schemeClr val="accent1"/>
                </a:solidFill>
              </a:rPr>
              <a:t>MY-NUMBER</a:t>
            </a:r>
            <a:r>
              <a:rPr lang="en-US" sz="1600" dirty="0" smtClean="0">
                <a:solidFill>
                  <a:schemeClr val="accent1"/>
                </a:solidFill>
              </a:rPr>
              <a:t>&gt;&lt;value on cell&gt;</a:t>
            </a:r>
            <a:endParaRPr lang="fr-FR" sz="16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1744" y="1003558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10537166" y="974821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1241744" y="505044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1241744" y="2555084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1241744" y="2056570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552785" y="3056483"/>
            <a:ext cx="260293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dirty="0" smtClean="0"/>
              <a:t>&lt;My-NUMBER&gt;</a:t>
            </a:r>
            <a:endParaRPr lang="fr-FR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0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13;p2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0" name="Google Shape;90;p2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826910" y="513171"/>
            <a:ext cx="5209063" cy="1909214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93;p2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111;p2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51846" y="769790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7462655" y="1159487"/>
            <a:ext cx="1566662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97836" y="633548"/>
            <a:ext cx="30714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MY-NUMBER</a:t>
            </a:r>
            <a:r>
              <a:rPr lang="en-US" sz="2000" dirty="0">
                <a:solidFill>
                  <a:schemeClr val="accent1"/>
                </a:solidFill>
              </a:rPr>
              <a:t>&gt; TO &lt; 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40202" y="119026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&lt;MY-NUMBER&gt;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162313" y="5544511"/>
            <a:ext cx="3719873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Write the number on green box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2 CASES !!</a:t>
            </a:r>
            <a:endParaRPr sz="1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42442" y="1809303"/>
            <a:ext cx="189979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WRITE &lt;VALUE&gt;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3715" y="2937164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56255" y="4454799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701332" y="1523996"/>
            <a:ext cx="1671668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9743771" y="1539385"/>
            <a:ext cx="162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VALUE ON CELL</a:t>
            </a:r>
            <a:endParaRPr lang="fr-FR" dirty="0">
              <a:solidFill>
                <a:schemeClr val="accent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94224" y="3500317"/>
            <a:ext cx="6293756" cy="612632"/>
            <a:chOff x="4933715" y="3367663"/>
            <a:chExt cx="6293756" cy="612632"/>
          </a:xfrm>
        </p:grpSpPr>
        <p:sp>
          <p:nvSpPr>
            <p:cNvPr id="58" name="Google Shape;102;p2"/>
            <p:cNvSpPr/>
            <p:nvPr/>
          </p:nvSpPr>
          <p:spPr>
            <a:xfrm>
              <a:off x="9965341" y="3367663"/>
              <a:ext cx="631065" cy="6114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02;p2"/>
            <p:cNvSpPr/>
            <p:nvPr/>
          </p:nvSpPr>
          <p:spPr>
            <a:xfrm>
              <a:off x="9334276" y="3371909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96;p2"/>
            <p:cNvSpPr/>
            <p:nvPr/>
          </p:nvSpPr>
          <p:spPr>
            <a:xfrm>
              <a:off x="4933715" y="3371914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97;p2"/>
            <p:cNvSpPr/>
            <p:nvPr/>
          </p:nvSpPr>
          <p:spPr>
            <a:xfrm>
              <a:off x="5564780" y="33719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98;p2"/>
            <p:cNvSpPr/>
            <p:nvPr/>
          </p:nvSpPr>
          <p:spPr>
            <a:xfrm>
              <a:off x="6195845" y="3371914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99;p2"/>
            <p:cNvSpPr/>
            <p:nvPr/>
          </p:nvSpPr>
          <p:spPr>
            <a:xfrm>
              <a:off x="6826910" y="33719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00;p2"/>
            <p:cNvSpPr/>
            <p:nvPr/>
          </p:nvSpPr>
          <p:spPr>
            <a:xfrm>
              <a:off x="7441081" y="3371911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01;p2"/>
            <p:cNvSpPr/>
            <p:nvPr/>
          </p:nvSpPr>
          <p:spPr>
            <a:xfrm>
              <a:off x="8089040" y="3371912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02;p2"/>
            <p:cNvSpPr/>
            <p:nvPr/>
          </p:nvSpPr>
          <p:spPr>
            <a:xfrm>
              <a:off x="8720105" y="33719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0" name="Google Shape;107;p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042804" y="3450586"/>
              <a:ext cx="420017" cy="4200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Rectangle 39"/>
            <p:cNvSpPr/>
            <p:nvPr/>
          </p:nvSpPr>
          <p:spPr>
            <a:xfrm>
              <a:off x="6848027" y="3394622"/>
              <a:ext cx="2482026" cy="565347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Google Shape;102;p2"/>
            <p:cNvSpPr/>
            <p:nvPr/>
          </p:nvSpPr>
          <p:spPr>
            <a:xfrm>
              <a:off x="10596406" y="33707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942162" y="5054872"/>
            <a:ext cx="6293756" cy="612632"/>
            <a:chOff x="4933715" y="3367663"/>
            <a:chExt cx="6293756" cy="612632"/>
          </a:xfrm>
        </p:grpSpPr>
        <p:sp>
          <p:nvSpPr>
            <p:cNvPr id="63" name="Google Shape;102;p2"/>
            <p:cNvSpPr/>
            <p:nvPr/>
          </p:nvSpPr>
          <p:spPr>
            <a:xfrm>
              <a:off x="9965341" y="3367663"/>
              <a:ext cx="631065" cy="6114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02;p2"/>
            <p:cNvSpPr/>
            <p:nvPr/>
          </p:nvSpPr>
          <p:spPr>
            <a:xfrm>
              <a:off x="9334276" y="3371909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6;p2"/>
            <p:cNvSpPr/>
            <p:nvPr/>
          </p:nvSpPr>
          <p:spPr>
            <a:xfrm>
              <a:off x="4933715" y="3371914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7;p2"/>
            <p:cNvSpPr/>
            <p:nvPr/>
          </p:nvSpPr>
          <p:spPr>
            <a:xfrm>
              <a:off x="5564780" y="33719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8;p2"/>
            <p:cNvSpPr/>
            <p:nvPr/>
          </p:nvSpPr>
          <p:spPr>
            <a:xfrm>
              <a:off x="6195845" y="3371914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9;p2"/>
            <p:cNvSpPr/>
            <p:nvPr/>
          </p:nvSpPr>
          <p:spPr>
            <a:xfrm>
              <a:off x="6826910" y="33719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00;p2"/>
            <p:cNvSpPr/>
            <p:nvPr/>
          </p:nvSpPr>
          <p:spPr>
            <a:xfrm>
              <a:off x="7441081" y="3371911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01;p2"/>
            <p:cNvSpPr/>
            <p:nvPr/>
          </p:nvSpPr>
          <p:spPr>
            <a:xfrm>
              <a:off x="8089040" y="3371912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02;p2"/>
            <p:cNvSpPr/>
            <p:nvPr/>
          </p:nvSpPr>
          <p:spPr>
            <a:xfrm>
              <a:off x="8720105" y="33719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2" name="Google Shape;107;p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074037" y="3517241"/>
              <a:ext cx="420017" cy="4200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Rectangle 72"/>
            <p:cNvSpPr/>
            <p:nvPr/>
          </p:nvSpPr>
          <p:spPr>
            <a:xfrm>
              <a:off x="6844546" y="3394714"/>
              <a:ext cx="3751860" cy="565347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Google Shape;102;p2"/>
            <p:cNvSpPr/>
            <p:nvPr/>
          </p:nvSpPr>
          <p:spPr>
            <a:xfrm>
              <a:off x="10596406" y="33707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184744" y="659520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1177099" y="1130263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233108" y="1610218"/>
            <a:ext cx="375900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SET  </a:t>
            </a:r>
            <a:r>
              <a:rPr lang="en-US" sz="1600" dirty="0">
                <a:solidFill>
                  <a:schemeClr val="accent1"/>
                </a:solidFill>
              </a:rPr>
              <a:t>&lt; </a:t>
            </a:r>
            <a:r>
              <a:rPr lang="en-US" sz="1600" i="1" dirty="0">
                <a:solidFill>
                  <a:schemeClr val="accent1"/>
                </a:solidFill>
              </a:rPr>
              <a:t>MY-NUMBER</a:t>
            </a:r>
            <a:r>
              <a:rPr lang="en-US" sz="1600" dirty="0">
                <a:solidFill>
                  <a:schemeClr val="accent1"/>
                </a:solidFill>
              </a:rPr>
              <a:t>&gt; TO </a:t>
            </a:r>
            <a:r>
              <a:rPr lang="en-US" sz="1600" dirty="0" smtClean="0">
                <a:solidFill>
                  <a:schemeClr val="accent1"/>
                </a:solidFill>
              </a:rPr>
              <a:t>&lt;VALUE ON CELL&gt;</a:t>
            </a:r>
            <a:endParaRPr lang="fr-FR" sz="1600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41801" y="2054988"/>
            <a:ext cx="211089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REPEAT&lt;MY-NUMBER&gt;</a:t>
            </a:r>
            <a:endParaRPr lang="fr-FR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1184744" y="2482475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75" name="TextBox 74"/>
          <p:cNvSpPr txBox="1"/>
          <p:nvPr/>
        </p:nvSpPr>
        <p:spPr>
          <a:xfrm>
            <a:off x="633936" y="2970258"/>
            <a:ext cx="23266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WRITE </a:t>
            </a:r>
            <a:r>
              <a:rPr lang="en-US" dirty="0" smtClean="0"/>
              <a:t>&lt;MY-NUMBER&gt;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6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267" y="696686"/>
            <a:ext cx="4213891" cy="401428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656115" y="3991429"/>
            <a:ext cx="691535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PART  #2</a:t>
            </a:r>
            <a:endParaRPr lang="fr-FR" sz="15000" dirty="0"/>
          </a:p>
        </p:txBody>
      </p:sp>
    </p:spTree>
    <p:extLst>
      <p:ext uri="{BB962C8B-B14F-4D97-AF65-F5344CB8AC3E}">
        <p14:creationId xmlns:p14="http://schemas.microsoft.com/office/powerpoint/2010/main" val="20936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13;p2"/>
          <p:cNvCxnSpPr/>
          <p:nvPr/>
        </p:nvCxnSpPr>
        <p:spPr>
          <a:xfrm flipH="1">
            <a:off x="4141980" y="-26481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0" name="Google Shape;90;p2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826910" y="513170"/>
            <a:ext cx="5209063" cy="3825706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93;p2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111;p2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72954" y="931658"/>
            <a:ext cx="16593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FORWARD</a:t>
            </a:r>
            <a:endParaRPr lang="fr-FR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7462655" y="1159487"/>
            <a:ext cx="1566662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97836" y="633548"/>
            <a:ext cx="30714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REPEAT 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N</a:t>
            </a:r>
            <a:r>
              <a:rPr lang="en-US" sz="2000" dirty="0">
                <a:solidFill>
                  <a:schemeClr val="accent1"/>
                </a:solidFill>
              </a:rPr>
              <a:t>&gt; </a:t>
            </a:r>
            <a:r>
              <a:rPr lang="en-US" sz="2000" dirty="0">
                <a:solidFill>
                  <a:schemeClr val="tx1"/>
                </a:solidFill>
              </a:rPr>
              <a:t>TIMES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40202" y="119026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HAS DIAMOND</a:t>
            </a:r>
          </a:p>
        </p:txBody>
      </p:sp>
      <p:sp>
        <p:nvSpPr>
          <p:cNvPr id="89" name="Google Shape;112;p2"/>
          <p:cNvSpPr txBox="1"/>
          <p:nvPr/>
        </p:nvSpPr>
        <p:spPr>
          <a:xfrm>
            <a:off x="126807" y="4982004"/>
            <a:ext cx="411198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Pick up all diamonds and go to the green cell</a:t>
            </a:r>
          </a:p>
          <a:p>
            <a:pPr algn="ctr"/>
            <a:r>
              <a:rPr lang="en-US" sz="1600" b="1" i="1" dirty="0">
                <a:solidFill>
                  <a:srgbClr val="FF0000"/>
                </a:solidFill>
              </a:rPr>
              <a:t>print the number of diamonds on green cell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42442" y="1809303"/>
            <a:ext cx="189979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rgbClr val="0070C0"/>
                </a:solidFill>
              </a:rPr>
              <a:t>&lt;CONDITION&gt;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28" name="Google Shape;96;p2"/>
          <p:cNvSpPr/>
          <p:nvPr/>
        </p:nvSpPr>
        <p:spPr>
          <a:xfrm>
            <a:off x="4331882" y="49968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97;p2"/>
          <p:cNvSpPr/>
          <p:nvPr/>
        </p:nvSpPr>
        <p:spPr>
          <a:xfrm>
            <a:off x="4962947" y="49968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8;p2"/>
          <p:cNvSpPr/>
          <p:nvPr/>
        </p:nvSpPr>
        <p:spPr>
          <a:xfrm>
            <a:off x="5594012" y="49968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99;p2"/>
          <p:cNvSpPr/>
          <p:nvPr/>
        </p:nvSpPr>
        <p:spPr>
          <a:xfrm>
            <a:off x="6225077" y="49968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00;p2"/>
          <p:cNvSpPr/>
          <p:nvPr/>
        </p:nvSpPr>
        <p:spPr>
          <a:xfrm>
            <a:off x="6839248" y="499686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01;p2"/>
          <p:cNvSpPr/>
          <p:nvPr/>
        </p:nvSpPr>
        <p:spPr>
          <a:xfrm>
            <a:off x="7462655" y="4991866"/>
            <a:ext cx="631065" cy="613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10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7850" y="5045298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Rectangle 39"/>
          <p:cNvSpPr/>
          <p:nvPr/>
        </p:nvSpPr>
        <p:spPr>
          <a:xfrm>
            <a:off x="8118272" y="5019574"/>
            <a:ext cx="609948" cy="56534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TextBox 48"/>
          <p:cNvSpPr txBox="1"/>
          <p:nvPr/>
        </p:nvSpPr>
        <p:spPr>
          <a:xfrm>
            <a:off x="10020755" y="1505469"/>
            <a:ext cx="100700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PICK UP</a:t>
            </a:r>
            <a:endParaRPr lang="fr-FR" sz="2000" dirty="0"/>
          </a:p>
        </p:txBody>
      </p:sp>
      <p:pic>
        <p:nvPicPr>
          <p:cNvPr id="51" name="Google Shape;135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7107" y="5072923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135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8828" y="5131664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135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7432" y="513128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TextBox 35"/>
          <p:cNvSpPr txBox="1"/>
          <p:nvPr/>
        </p:nvSpPr>
        <p:spPr>
          <a:xfrm>
            <a:off x="7054466" y="2372649"/>
            <a:ext cx="2215465" cy="400110"/>
          </a:xfrm>
          <a:prstGeom prst="rect">
            <a:avLst/>
          </a:prstGeom>
          <a:ln w="28575"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NB DIAMOND&gt;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88835" y="2866062"/>
            <a:ext cx="392486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NB-DIAMONDS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OF 1</a:t>
            </a:r>
            <a:endParaRPr lang="fr-FR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6973909" y="3402519"/>
            <a:ext cx="381892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 NB-DIAMONDS 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 TO  &lt;&gt; </a:t>
            </a:r>
            <a:endParaRPr lang="fr-FR" sz="2000" dirty="0"/>
          </a:p>
        </p:txBody>
      </p:sp>
      <p:sp>
        <p:nvSpPr>
          <p:cNvPr id="43" name="Google Shape;96;p2"/>
          <p:cNvSpPr/>
          <p:nvPr/>
        </p:nvSpPr>
        <p:spPr>
          <a:xfrm>
            <a:off x="4331882" y="585013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97;p2"/>
          <p:cNvSpPr/>
          <p:nvPr/>
        </p:nvSpPr>
        <p:spPr>
          <a:xfrm>
            <a:off x="4962947" y="585013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98;p2"/>
          <p:cNvSpPr/>
          <p:nvPr/>
        </p:nvSpPr>
        <p:spPr>
          <a:xfrm>
            <a:off x="5594012" y="585013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99;p2"/>
          <p:cNvSpPr/>
          <p:nvPr/>
        </p:nvSpPr>
        <p:spPr>
          <a:xfrm>
            <a:off x="6225077" y="585013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100;p2"/>
          <p:cNvSpPr/>
          <p:nvPr/>
        </p:nvSpPr>
        <p:spPr>
          <a:xfrm>
            <a:off x="6839248" y="585013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101;p2"/>
          <p:cNvSpPr/>
          <p:nvPr/>
        </p:nvSpPr>
        <p:spPr>
          <a:xfrm>
            <a:off x="7462655" y="5845139"/>
            <a:ext cx="631065" cy="613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10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14752" y="5918971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Rectangle 56"/>
          <p:cNvSpPr/>
          <p:nvPr/>
        </p:nvSpPr>
        <p:spPr>
          <a:xfrm>
            <a:off x="8118272" y="5872847"/>
            <a:ext cx="609948" cy="56534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Google Shape;135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0659" y="5986614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135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2631" y="5978664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TextBox 58"/>
          <p:cNvSpPr txBox="1"/>
          <p:nvPr/>
        </p:nvSpPr>
        <p:spPr>
          <a:xfrm>
            <a:off x="1141518" y="1181544"/>
            <a:ext cx="15102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GO FORWARD</a:t>
            </a:r>
            <a:endParaRPr lang="fr-FR" dirty="0"/>
          </a:p>
        </p:txBody>
      </p:sp>
      <p:sp>
        <p:nvSpPr>
          <p:cNvPr id="61" name="TextBox 60"/>
          <p:cNvSpPr txBox="1"/>
          <p:nvPr/>
        </p:nvSpPr>
        <p:spPr>
          <a:xfrm>
            <a:off x="4288424" y="2426023"/>
            <a:ext cx="15102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GO FORWARD</a:t>
            </a:r>
            <a:endParaRPr lang="fr-FR" dirty="0"/>
          </a:p>
        </p:txBody>
      </p:sp>
      <p:sp>
        <p:nvSpPr>
          <p:cNvPr id="64" name="TextBox 63"/>
          <p:cNvSpPr txBox="1"/>
          <p:nvPr/>
        </p:nvSpPr>
        <p:spPr>
          <a:xfrm>
            <a:off x="96807" y="1640026"/>
            <a:ext cx="408491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SET </a:t>
            </a:r>
            <a:r>
              <a:rPr lang="en-US" sz="1600" b="1" dirty="0">
                <a:solidFill>
                  <a:srgbClr val="16E40C"/>
                </a:solidFill>
              </a:rPr>
              <a:t>&lt;</a:t>
            </a:r>
            <a:r>
              <a:rPr lang="en-US" sz="1600" b="1" i="1" dirty="0">
                <a:solidFill>
                  <a:srgbClr val="16E40C"/>
                </a:solidFill>
              </a:rPr>
              <a:t> NB-DIAMONDS </a:t>
            </a:r>
            <a:r>
              <a:rPr lang="en-US" sz="1600" dirty="0">
                <a:solidFill>
                  <a:srgbClr val="16E40C"/>
                </a:solidFill>
              </a:rPr>
              <a:t>&gt;</a:t>
            </a:r>
            <a:r>
              <a:rPr lang="en-US" sz="1600" dirty="0"/>
              <a:t>  TO  </a:t>
            </a:r>
            <a:r>
              <a:rPr lang="en-US" sz="1600" dirty="0" smtClean="0"/>
              <a:t>&lt;HAS DIAMOND&gt; </a:t>
            </a:r>
            <a:endParaRPr lang="fr-FR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160056" y="3081499"/>
            <a:ext cx="392486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NB-DIAMONDS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OF 1</a:t>
            </a:r>
            <a:endParaRPr lang="fr-FR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558054" y="716120"/>
            <a:ext cx="30714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REPEAT  </a:t>
            </a:r>
            <a:r>
              <a:rPr lang="en-US" sz="2000" dirty="0" smtClean="0">
                <a:solidFill>
                  <a:schemeClr val="accent1"/>
                </a:solidFill>
              </a:rPr>
              <a:t>&lt;6&gt; </a:t>
            </a:r>
            <a:r>
              <a:rPr lang="en-US" sz="2000" dirty="0">
                <a:solidFill>
                  <a:schemeClr val="tx1"/>
                </a:solidFill>
              </a:rPr>
              <a:t>TIMES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142442" y="1819287"/>
            <a:ext cx="189979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rgbClr val="0070C0"/>
                </a:solidFill>
              </a:rPr>
              <a:t>&lt;CONDITION&gt;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47982" y="2582682"/>
            <a:ext cx="232472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 smtClean="0">
                <a:solidFill>
                  <a:srgbClr val="0070C0"/>
                </a:solidFill>
              </a:rPr>
              <a:t>&lt;NB-DISMOND&gt;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55321" y="2077652"/>
            <a:ext cx="100700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PICK UP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911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13;p2"/>
          <p:cNvCxnSpPr/>
          <p:nvPr/>
        </p:nvCxnSpPr>
        <p:spPr>
          <a:xfrm flipH="1">
            <a:off x="4065292" y="-26481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0" name="Google Shape;90;p2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658377" y="522884"/>
            <a:ext cx="5209063" cy="3825706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#4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93;p2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111;p2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104001" y="5110401"/>
            <a:ext cx="411198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Write the sum of the 2 numbers on the green box</a:t>
            </a:r>
            <a:endParaRPr lang="fr-FR" sz="2000" b="1" dirty="0">
              <a:solidFill>
                <a:srgbClr val="0070C0"/>
              </a:solidFill>
            </a:endParaRPr>
          </a:p>
          <a:p>
            <a:pPr lvl="0"/>
            <a:r>
              <a:rPr lang="en-US" sz="16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!!! PROGRAMM MUST FOR THE 2 CASES !!</a:t>
            </a:r>
          </a:p>
        </p:txBody>
      </p:sp>
      <p:sp>
        <p:nvSpPr>
          <p:cNvPr id="28" name="Google Shape;96;p2"/>
          <p:cNvSpPr/>
          <p:nvPr/>
        </p:nvSpPr>
        <p:spPr>
          <a:xfrm>
            <a:off x="4392768" y="501146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97;p2"/>
          <p:cNvSpPr/>
          <p:nvPr/>
        </p:nvSpPr>
        <p:spPr>
          <a:xfrm>
            <a:off x="5023833" y="501146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8;p2"/>
          <p:cNvSpPr/>
          <p:nvPr/>
        </p:nvSpPr>
        <p:spPr>
          <a:xfrm>
            <a:off x="5654898" y="501146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99;p2"/>
          <p:cNvSpPr/>
          <p:nvPr/>
        </p:nvSpPr>
        <p:spPr>
          <a:xfrm>
            <a:off x="6285963" y="501146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01;p2"/>
          <p:cNvSpPr/>
          <p:nvPr/>
        </p:nvSpPr>
        <p:spPr>
          <a:xfrm>
            <a:off x="7523541" y="5006468"/>
            <a:ext cx="631065" cy="613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102;p2"/>
          <p:cNvSpPr/>
          <p:nvPr/>
        </p:nvSpPr>
        <p:spPr>
          <a:xfrm>
            <a:off x="8168664" y="5014477"/>
            <a:ext cx="647947" cy="6146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10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1502" y="5093407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Rectangle 39"/>
          <p:cNvSpPr/>
          <p:nvPr/>
        </p:nvSpPr>
        <p:spPr>
          <a:xfrm>
            <a:off x="6893895" y="5040730"/>
            <a:ext cx="609948" cy="56534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Google Shape;100;p2"/>
          <p:cNvSpPr/>
          <p:nvPr/>
        </p:nvSpPr>
        <p:spPr>
          <a:xfrm>
            <a:off x="8817352" y="50114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00;p2"/>
          <p:cNvSpPr/>
          <p:nvPr/>
        </p:nvSpPr>
        <p:spPr>
          <a:xfrm>
            <a:off x="9419930" y="501769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100;p2"/>
          <p:cNvSpPr/>
          <p:nvPr/>
        </p:nvSpPr>
        <p:spPr>
          <a:xfrm>
            <a:off x="10023249" y="502070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96;p2"/>
          <p:cNvSpPr/>
          <p:nvPr/>
        </p:nvSpPr>
        <p:spPr>
          <a:xfrm>
            <a:off x="4399450" y="595467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97;p2"/>
          <p:cNvSpPr/>
          <p:nvPr/>
        </p:nvSpPr>
        <p:spPr>
          <a:xfrm>
            <a:off x="5030515" y="595466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98;p2"/>
          <p:cNvSpPr/>
          <p:nvPr/>
        </p:nvSpPr>
        <p:spPr>
          <a:xfrm>
            <a:off x="5661580" y="595467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99;p2"/>
          <p:cNvSpPr/>
          <p:nvPr/>
        </p:nvSpPr>
        <p:spPr>
          <a:xfrm>
            <a:off x="6292645" y="595466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101;p2"/>
          <p:cNvSpPr/>
          <p:nvPr/>
        </p:nvSpPr>
        <p:spPr>
          <a:xfrm>
            <a:off x="7530223" y="5949670"/>
            <a:ext cx="631065" cy="613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102;p2"/>
          <p:cNvSpPr/>
          <p:nvPr/>
        </p:nvSpPr>
        <p:spPr>
          <a:xfrm>
            <a:off x="8185840" y="595466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10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9134" y="6002240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Rectangle 59"/>
          <p:cNvSpPr/>
          <p:nvPr/>
        </p:nvSpPr>
        <p:spPr>
          <a:xfrm>
            <a:off x="6929262" y="5982412"/>
            <a:ext cx="609948" cy="56534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Google Shape;100;p2"/>
          <p:cNvSpPr/>
          <p:nvPr/>
        </p:nvSpPr>
        <p:spPr>
          <a:xfrm>
            <a:off x="8824034" y="595466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100;p2"/>
          <p:cNvSpPr/>
          <p:nvPr/>
        </p:nvSpPr>
        <p:spPr>
          <a:xfrm>
            <a:off x="9426612" y="59608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100;p2"/>
          <p:cNvSpPr/>
          <p:nvPr/>
        </p:nvSpPr>
        <p:spPr>
          <a:xfrm>
            <a:off x="10029931" y="596390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734573" y="3770388"/>
            <a:ext cx="151932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FOWARD</a:t>
            </a:r>
            <a:endParaRPr lang="fr-FR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6871761" y="3095725"/>
            <a:ext cx="198413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b="1" dirty="0">
                <a:solidFill>
                  <a:schemeClr val="tx1"/>
                </a:solidFill>
              </a:rPr>
              <a:t>&lt; VALUE &gt;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94974" y="1098722"/>
            <a:ext cx="434966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INCREMENT </a:t>
            </a:r>
            <a:r>
              <a:rPr lang="en-US" sz="2000" b="1" dirty="0"/>
              <a:t>&lt; </a:t>
            </a:r>
            <a:r>
              <a:rPr lang="en-US" sz="2000" b="1" i="1" dirty="0"/>
              <a:t>MY-NUMBER </a:t>
            </a:r>
            <a:r>
              <a:rPr lang="en-US" sz="2000" dirty="0"/>
              <a:t>&gt;  OF &lt;  &gt; </a:t>
            </a:r>
            <a:endParaRPr lang="fr-FR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6932698" y="1837984"/>
            <a:ext cx="202452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REPEAT&lt; </a:t>
            </a:r>
            <a:r>
              <a:rPr lang="en-US" sz="2000" i="1" dirty="0"/>
              <a:t>N time</a:t>
            </a:r>
            <a:r>
              <a:rPr lang="en-US" sz="2000" dirty="0"/>
              <a:t> &gt;</a:t>
            </a:r>
            <a:endParaRPr lang="fr-FR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7045718" y="3757980"/>
            <a:ext cx="2200681" cy="400110"/>
          </a:xfrm>
          <a:prstGeom prst="rect">
            <a:avLst/>
          </a:prstGeom>
          <a:ln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16E40C"/>
                </a:solidFill>
              </a:defRPr>
            </a:lvl1pPr>
          </a:lstStyle>
          <a:p>
            <a:r>
              <a:rPr lang="en-US" dirty="0"/>
              <a:t>&lt; VALUE ON CELL&gt;</a:t>
            </a:r>
            <a:endParaRPr lang="fr-FR" dirty="0"/>
          </a:p>
        </p:txBody>
      </p:sp>
      <p:sp>
        <p:nvSpPr>
          <p:cNvPr id="69" name="TextBox 68"/>
          <p:cNvSpPr txBox="1"/>
          <p:nvPr/>
        </p:nvSpPr>
        <p:spPr>
          <a:xfrm>
            <a:off x="6918623" y="2502975"/>
            <a:ext cx="414349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</a:t>
            </a:r>
            <a:r>
              <a:rPr lang="en-US" sz="2000" b="1" dirty="0"/>
              <a:t>&lt; </a:t>
            </a:r>
            <a:r>
              <a:rPr lang="en-US" sz="2000" b="1" i="1" dirty="0"/>
              <a:t>MY-NUMBER </a:t>
            </a:r>
            <a:r>
              <a:rPr lang="en-US" sz="2000" dirty="0"/>
              <a:t>&gt;  TO &lt;  &gt; </a:t>
            </a:r>
            <a:endParaRPr lang="fr-FR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8900745" y="3196426"/>
            <a:ext cx="2858978" cy="400110"/>
          </a:xfrm>
          <a:prstGeom prst="rect">
            <a:avLst/>
          </a:prstGeom>
          <a:ln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MY-NUMBER&gt;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66293" y="786005"/>
            <a:ext cx="146027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REPEAT&lt; </a:t>
            </a:r>
            <a:r>
              <a:rPr lang="en-US" sz="2000" i="1" dirty="0"/>
              <a:t>4</a:t>
            </a:r>
            <a:r>
              <a:rPr lang="en-US" sz="2000" dirty="0" smtClean="0"/>
              <a:t> </a:t>
            </a:r>
            <a:r>
              <a:rPr lang="en-US" sz="2000" dirty="0"/>
              <a:t>&gt;</a:t>
            </a:r>
            <a:endParaRPr lang="fr-FR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1166293" y="1267311"/>
            <a:ext cx="151932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FOWARD</a:t>
            </a:r>
            <a:endParaRPr lang="fr-FR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104001" y="1748850"/>
            <a:ext cx="388185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SET</a:t>
            </a:r>
            <a:r>
              <a:rPr lang="en-US" sz="1600" b="1" dirty="0"/>
              <a:t>&lt; </a:t>
            </a:r>
            <a:r>
              <a:rPr lang="en-US" sz="1600" b="1" i="1" dirty="0"/>
              <a:t>MY-NUMBER </a:t>
            </a:r>
            <a:r>
              <a:rPr lang="en-US" sz="1600" dirty="0"/>
              <a:t>&gt;  TO &lt; </a:t>
            </a:r>
            <a:r>
              <a:rPr lang="en-US" sz="1600" dirty="0" smtClean="0"/>
              <a:t>VALUE ON CELL </a:t>
            </a:r>
            <a:r>
              <a:rPr lang="en-US" sz="1600" dirty="0"/>
              <a:t>&gt; 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1460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91;p2"/>
          <p:cNvSpPr/>
          <p:nvPr/>
        </p:nvSpPr>
        <p:spPr>
          <a:xfrm>
            <a:off x="6826910" y="513170"/>
            <a:ext cx="5209063" cy="3825706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911123" y="1754756"/>
            <a:ext cx="1304940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7052466" y="2524411"/>
            <a:ext cx="2027721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cxnSp>
        <p:nvCxnSpPr>
          <p:cNvPr id="77" name="Google Shape;113;p2"/>
          <p:cNvCxnSpPr/>
          <p:nvPr/>
        </p:nvCxnSpPr>
        <p:spPr>
          <a:xfrm flipH="1">
            <a:off x="4065292" y="-26481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114;p2"/>
          <p:cNvSpPr txBox="1"/>
          <p:nvPr/>
        </p:nvSpPr>
        <p:spPr>
          <a:xfrm>
            <a:off x="55020" y="509920"/>
            <a:ext cx="3871535" cy="2308284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</a:p>
          <a:p>
            <a:pPr lvl="0"/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/>
          </a:p>
        </p:txBody>
      </p: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411206" y="755261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#5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93;p2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111;p2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75036" y="4131289"/>
            <a:ext cx="4111980" cy="187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Eat all cakes.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Each cake the robot eats bring him  </a:t>
            </a:r>
            <a:r>
              <a:rPr lang="en-US" sz="2000" b="1" u="sng" dirty="0">
                <a:solidFill>
                  <a:srgbClr val="0070C0"/>
                </a:solidFill>
              </a:rPr>
              <a:t>10 points of energy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Write the </a:t>
            </a:r>
            <a:r>
              <a:rPr lang="en-US" sz="2000" b="1" u="sng" dirty="0">
                <a:solidFill>
                  <a:srgbClr val="0070C0"/>
                </a:solidFill>
              </a:rPr>
              <a:t>final energy </a:t>
            </a:r>
            <a:r>
              <a:rPr lang="en-US" sz="2000" b="1" dirty="0">
                <a:solidFill>
                  <a:srgbClr val="0070C0"/>
                </a:solidFill>
              </a:rPr>
              <a:t>level on the green cell</a:t>
            </a:r>
          </a:p>
          <a:p>
            <a:pPr lvl="0"/>
            <a:r>
              <a:rPr lang="en-US" sz="16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!!! PROGRAMM MUST FOR THE 2 CASES !!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74772" y="4237623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112419" y="5606807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2</a:t>
            </a:r>
          </a:p>
        </p:txBody>
      </p:sp>
      <p:sp>
        <p:nvSpPr>
          <p:cNvPr id="28" name="Google Shape;96;p2"/>
          <p:cNvSpPr/>
          <p:nvPr/>
        </p:nvSpPr>
        <p:spPr>
          <a:xfrm>
            <a:off x="4233532" y="452472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97;p2"/>
          <p:cNvSpPr/>
          <p:nvPr/>
        </p:nvSpPr>
        <p:spPr>
          <a:xfrm>
            <a:off x="4864597" y="452472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8;p2"/>
          <p:cNvSpPr/>
          <p:nvPr/>
        </p:nvSpPr>
        <p:spPr>
          <a:xfrm>
            <a:off x="5495662" y="452472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99;p2"/>
          <p:cNvSpPr/>
          <p:nvPr/>
        </p:nvSpPr>
        <p:spPr>
          <a:xfrm>
            <a:off x="6126727" y="452472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00;p2"/>
          <p:cNvSpPr/>
          <p:nvPr/>
        </p:nvSpPr>
        <p:spPr>
          <a:xfrm>
            <a:off x="6740898" y="452472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01;p2"/>
          <p:cNvSpPr/>
          <p:nvPr/>
        </p:nvSpPr>
        <p:spPr>
          <a:xfrm>
            <a:off x="7370463" y="4525569"/>
            <a:ext cx="631065" cy="613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102;p2"/>
          <p:cNvSpPr/>
          <p:nvPr/>
        </p:nvSpPr>
        <p:spPr>
          <a:xfrm>
            <a:off x="8001450" y="4524725"/>
            <a:ext cx="662124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2341" y="4610860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100;p2"/>
          <p:cNvSpPr/>
          <p:nvPr/>
        </p:nvSpPr>
        <p:spPr>
          <a:xfrm>
            <a:off x="8646608" y="453083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00;p2"/>
          <p:cNvSpPr/>
          <p:nvPr/>
        </p:nvSpPr>
        <p:spPr>
          <a:xfrm>
            <a:off x="9280622" y="452878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100;p2"/>
          <p:cNvSpPr/>
          <p:nvPr/>
        </p:nvSpPr>
        <p:spPr>
          <a:xfrm>
            <a:off x="9907781" y="453014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100;p2"/>
          <p:cNvSpPr/>
          <p:nvPr/>
        </p:nvSpPr>
        <p:spPr>
          <a:xfrm>
            <a:off x="10539082" y="45329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204370" y="4575952"/>
            <a:ext cx="609948" cy="56534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Google Shape;100;p2"/>
          <p:cNvSpPr/>
          <p:nvPr/>
        </p:nvSpPr>
        <p:spPr>
          <a:xfrm>
            <a:off x="11160158" y="5929650"/>
            <a:ext cx="631065" cy="61761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6;p2"/>
          <p:cNvSpPr/>
          <p:nvPr/>
        </p:nvSpPr>
        <p:spPr>
          <a:xfrm>
            <a:off x="4210235" y="593482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7;p2"/>
          <p:cNvSpPr/>
          <p:nvPr/>
        </p:nvSpPr>
        <p:spPr>
          <a:xfrm>
            <a:off x="4841300" y="59348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8;p2"/>
          <p:cNvSpPr/>
          <p:nvPr/>
        </p:nvSpPr>
        <p:spPr>
          <a:xfrm>
            <a:off x="5472365" y="593482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9;p2"/>
          <p:cNvSpPr/>
          <p:nvPr/>
        </p:nvSpPr>
        <p:spPr>
          <a:xfrm>
            <a:off x="6103430" y="59348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00;p2"/>
          <p:cNvSpPr/>
          <p:nvPr/>
        </p:nvSpPr>
        <p:spPr>
          <a:xfrm>
            <a:off x="6717601" y="593482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101;p2"/>
          <p:cNvSpPr/>
          <p:nvPr/>
        </p:nvSpPr>
        <p:spPr>
          <a:xfrm>
            <a:off x="7347166" y="5935671"/>
            <a:ext cx="631065" cy="613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2;p2"/>
          <p:cNvSpPr/>
          <p:nvPr/>
        </p:nvSpPr>
        <p:spPr>
          <a:xfrm>
            <a:off x="7978153" y="5934827"/>
            <a:ext cx="662124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0557" y="6080155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Rectangle 101"/>
          <p:cNvSpPr/>
          <p:nvPr/>
        </p:nvSpPr>
        <p:spPr>
          <a:xfrm>
            <a:off x="11172151" y="5964412"/>
            <a:ext cx="609948" cy="56534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Google Shape;100;p2"/>
          <p:cNvSpPr/>
          <p:nvPr/>
        </p:nvSpPr>
        <p:spPr>
          <a:xfrm>
            <a:off x="8623311" y="594094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0;p2"/>
          <p:cNvSpPr/>
          <p:nvPr/>
        </p:nvSpPr>
        <p:spPr>
          <a:xfrm>
            <a:off x="9257325" y="593888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0;p2"/>
          <p:cNvSpPr/>
          <p:nvPr/>
        </p:nvSpPr>
        <p:spPr>
          <a:xfrm>
            <a:off x="9895773" y="594024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0;p2"/>
          <p:cNvSpPr/>
          <p:nvPr/>
        </p:nvSpPr>
        <p:spPr>
          <a:xfrm>
            <a:off x="10538363" y="594302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214" y="4575952"/>
            <a:ext cx="491486" cy="491486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683" y="4563843"/>
            <a:ext cx="491486" cy="491486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261" y="4606955"/>
            <a:ext cx="491486" cy="491486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7266" y="4562838"/>
            <a:ext cx="491486" cy="491486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599" y="6008686"/>
            <a:ext cx="491486" cy="491486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677" y="5976139"/>
            <a:ext cx="491486" cy="49148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1524" y="5996617"/>
            <a:ext cx="491486" cy="491486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9349870" y="1057160"/>
            <a:ext cx="151932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FOWARD</a:t>
            </a:r>
            <a:endParaRPr lang="fr-FR" sz="2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7160873" y="1048143"/>
            <a:ext cx="198413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b="1" dirty="0">
                <a:solidFill>
                  <a:schemeClr val="tx1"/>
                </a:solidFill>
              </a:rPr>
              <a:t>&lt; VALUE &gt;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060414" y="3769762"/>
            <a:ext cx="265536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 ENERGY 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 TO &lt;  &gt; </a:t>
            </a:r>
            <a:endParaRPr lang="fr-FR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9919070" y="3761127"/>
            <a:ext cx="1931237" cy="400110"/>
          </a:xfrm>
          <a:prstGeom prst="rect">
            <a:avLst/>
          </a:prstGeom>
          <a:ln w="28575"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ENERGY&gt;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106286" y="3210509"/>
            <a:ext cx="379486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ERNERGY</a:t>
            </a:r>
            <a:r>
              <a:rPr lang="en-US" sz="2000" b="1" i="1" dirty="0"/>
              <a:t> 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 ÒF&lt;  &gt; </a:t>
            </a:r>
            <a:endParaRPr lang="fr-FR" sz="2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8391146" y="1908313"/>
            <a:ext cx="346974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WHILE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CONDITION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015703" y="1764945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HAS CAKE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754907" y="2616279"/>
            <a:ext cx="219797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CONDITION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062862" y="2550636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HAS CELL ON RIGHT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1028042" y="1048143"/>
            <a:ext cx="5609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EAT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4595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2266</TotalTime>
  <Words>395</Words>
  <Application>Microsoft Office PowerPoint</Application>
  <PresentationFormat>Widescreen</PresentationFormat>
  <Paragraphs>118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KHLORP.VEAK</cp:lastModifiedBy>
  <cp:revision>88</cp:revision>
  <dcterms:created xsi:type="dcterms:W3CDTF">2020-01-30T10:34:45Z</dcterms:created>
  <dcterms:modified xsi:type="dcterms:W3CDTF">2023-06-14T07:19:40Z</dcterms:modified>
</cp:coreProperties>
</file>