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460" r:id="rId3"/>
    <p:sldId id="491" r:id="rId4"/>
    <p:sldId id="494" r:id="rId5"/>
    <p:sldId id="565" r:id="rId6"/>
    <p:sldId id="581" r:id="rId7"/>
    <p:sldId id="576" r:id="rId8"/>
    <p:sldId id="580" r:id="rId9"/>
    <p:sldId id="566" r:id="rId10"/>
    <p:sldId id="572" r:id="rId11"/>
    <p:sldId id="582" r:id="rId12"/>
    <p:sldId id="583" r:id="rId13"/>
    <p:sldId id="564" r:id="rId14"/>
    <p:sldId id="584" r:id="rId15"/>
    <p:sldId id="573" r:id="rId16"/>
    <p:sldId id="569" r:id="rId17"/>
    <p:sldId id="556" r:id="rId18"/>
    <p:sldId id="551" r:id="rId19"/>
    <p:sldId id="585" r:id="rId20"/>
    <p:sldId id="574" r:id="rId21"/>
    <p:sldId id="577" r:id="rId22"/>
    <p:sldId id="570" r:id="rId23"/>
    <p:sldId id="571" r:id="rId24"/>
    <p:sldId id="579" r:id="rId25"/>
    <p:sldId id="575" r:id="rId26"/>
    <p:sldId id="55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d KOETSCHET" initials="MK" lastIdx="4" clrIdx="0">
    <p:extLst>
      <p:ext uri="{19B8F6BF-5375-455C-9EA6-DF929625EA0E}">
        <p15:presenceInfo xmlns:p15="http://schemas.microsoft.com/office/powerpoint/2012/main" userId="S-1-5-21-870802064-3471738178-3633100515-77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FF3399"/>
    <a:srgbClr val="CC00FF"/>
    <a:srgbClr val="0033CC"/>
    <a:srgbClr val="1A4164"/>
    <a:srgbClr val="FFF7F7"/>
    <a:srgbClr val="FFE7E7"/>
    <a:srgbClr val="F5FAF0"/>
    <a:srgbClr val="FDFEFC"/>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79" autoAdjust="0"/>
  </p:normalViewPr>
  <p:slideViewPr>
    <p:cSldViewPr snapToGrid="0">
      <p:cViewPr>
        <p:scale>
          <a:sx n="107" d="100"/>
          <a:sy n="107" d="100"/>
        </p:scale>
        <p:origin x="1688" y="130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2T17:03:12.754" idx="4">
    <p:pos x="10" y="10"/>
    <p:text>A lot of "Explain" in this session. Since it is the 1st one, maybe more hands-on activities wouls set the tones and interest the students</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F5A9A1-49DC-4DC5-B6ED-0FBCB8F7ED8A}" type="datetimeFigureOut">
              <a:rPr lang="en-US" smtClean="0"/>
              <a:t>11/6/2023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899E2-BB67-4712-8955-5CA3021EE944}" type="slidenum">
              <a:rPr lang="en-US" smtClean="0"/>
              <a:t>‹#›</a:t>
            </a:fld>
            <a:endParaRPr lang="en-US"/>
          </a:p>
        </p:txBody>
      </p:sp>
    </p:spTree>
    <p:extLst>
      <p:ext uri="{BB962C8B-B14F-4D97-AF65-F5344CB8AC3E}">
        <p14:creationId xmlns:p14="http://schemas.microsoft.com/office/powerpoint/2010/main" val="6480039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34421-D40C-4788-AB2F-F41C97B0F7ED}"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7DBD3-9814-4FCA-9122-327D4D58A48D}" type="slidenum">
              <a:rPr lang="en-US" smtClean="0"/>
              <a:t>‹#›</a:t>
            </a:fld>
            <a:endParaRPr lang="en-US"/>
          </a:p>
        </p:txBody>
      </p:sp>
    </p:spTree>
    <p:extLst>
      <p:ext uri="{BB962C8B-B14F-4D97-AF65-F5344CB8AC3E}">
        <p14:creationId xmlns:p14="http://schemas.microsoft.com/office/powerpoint/2010/main" val="26435381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7DBD3-9814-4FCA-9122-327D4D58A48D}"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8827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dirty="0" smtClean="0"/>
              <a:t>Peer-to-peer network:</a:t>
            </a:r>
          </a:p>
          <a:p>
            <a:pPr marL="628650" marR="0" lvl="0" indent="-171450" algn="l" rtl="0">
              <a:lnSpc>
                <a:spcPct val="100000"/>
              </a:lnSpc>
              <a:spcBef>
                <a:spcPts val="0"/>
              </a:spcBef>
              <a:spcAft>
                <a:spcPts val="0"/>
              </a:spcAft>
              <a:buFontTx/>
              <a:buChar char="-"/>
            </a:pPr>
            <a:r>
              <a:rPr lang="en-US" dirty="0" smtClean="0"/>
              <a:t>File sharing become easy.</a:t>
            </a:r>
          </a:p>
          <a:p>
            <a:pPr marL="628650" marR="0" lvl="0" indent="-171450" algn="l" rtl="0">
              <a:lnSpc>
                <a:spcPct val="100000"/>
              </a:lnSpc>
              <a:spcBef>
                <a:spcPts val="0"/>
              </a:spcBef>
              <a:spcAft>
                <a:spcPts val="0"/>
              </a:spcAft>
              <a:buFontTx/>
              <a:buChar char="-"/>
            </a:pPr>
            <a:r>
              <a:rPr lang="en-US" dirty="0" smtClean="0"/>
              <a:t>Not</a:t>
            </a:r>
            <a:r>
              <a:rPr lang="en-US" baseline="0" dirty="0" smtClean="0"/>
              <a:t> require expert</a:t>
            </a:r>
          </a:p>
          <a:p>
            <a:pPr marL="628650" marR="0" lvl="0" indent="-171450" algn="l" rtl="0">
              <a:lnSpc>
                <a:spcPct val="100000"/>
              </a:lnSpc>
              <a:spcBef>
                <a:spcPts val="0"/>
              </a:spcBef>
              <a:spcAft>
                <a:spcPts val="0"/>
              </a:spcAft>
              <a:buFontTx/>
              <a:buChar char="-"/>
            </a:pPr>
            <a:r>
              <a:rPr lang="en-US" baseline="0" dirty="0" smtClean="0"/>
              <a:t>New client added easily </a:t>
            </a:r>
          </a:p>
          <a:p>
            <a:pPr marL="457200" marR="0" lvl="0" indent="0" algn="l" rtl="0">
              <a:lnSpc>
                <a:spcPct val="100000"/>
              </a:lnSpc>
              <a:spcBef>
                <a:spcPts val="0"/>
              </a:spcBef>
              <a:spcAft>
                <a:spcPts val="0"/>
              </a:spcAft>
              <a:buFontTx/>
              <a:buNone/>
            </a:pPr>
            <a:endParaRPr dirty="0"/>
          </a:p>
        </p:txBody>
      </p:sp>
    </p:spTree>
    <p:extLst>
      <p:ext uri="{BB962C8B-B14F-4D97-AF65-F5344CB8AC3E}">
        <p14:creationId xmlns:p14="http://schemas.microsoft.com/office/powerpoint/2010/main" val="45602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dirty="0" smtClean="0"/>
              <a:t>Peer-to-peer network:</a:t>
            </a:r>
          </a:p>
          <a:p>
            <a:pPr marL="628650" marR="0" lvl="0" indent="-171450" algn="l" rtl="0">
              <a:lnSpc>
                <a:spcPct val="100000"/>
              </a:lnSpc>
              <a:spcBef>
                <a:spcPts val="0"/>
              </a:spcBef>
              <a:spcAft>
                <a:spcPts val="0"/>
              </a:spcAft>
              <a:buFontTx/>
              <a:buChar char="-"/>
            </a:pPr>
            <a:r>
              <a:rPr lang="en-US" dirty="0" smtClean="0"/>
              <a:t>File sharing become easy.</a:t>
            </a:r>
          </a:p>
          <a:p>
            <a:pPr marL="628650" marR="0" lvl="0" indent="-171450" algn="l" rtl="0">
              <a:lnSpc>
                <a:spcPct val="100000"/>
              </a:lnSpc>
              <a:spcBef>
                <a:spcPts val="0"/>
              </a:spcBef>
              <a:spcAft>
                <a:spcPts val="0"/>
              </a:spcAft>
              <a:buFontTx/>
              <a:buChar char="-"/>
            </a:pPr>
            <a:r>
              <a:rPr lang="en-US" dirty="0" smtClean="0"/>
              <a:t>Not</a:t>
            </a:r>
            <a:r>
              <a:rPr lang="en-US" baseline="0" dirty="0" smtClean="0"/>
              <a:t> require expert</a:t>
            </a:r>
          </a:p>
          <a:p>
            <a:pPr marL="628650" marR="0" lvl="0" indent="-171450" algn="l" rtl="0">
              <a:lnSpc>
                <a:spcPct val="100000"/>
              </a:lnSpc>
              <a:spcBef>
                <a:spcPts val="0"/>
              </a:spcBef>
              <a:spcAft>
                <a:spcPts val="0"/>
              </a:spcAft>
              <a:buFontTx/>
              <a:buChar char="-"/>
            </a:pPr>
            <a:r>
              <a:rPr lang="en-US" baseline="0" dirty="0" smtClean="0"/>
              <a:t>New client added easily </a:t>
            </a:r>
          </a:p>
          <a:p>
            <a:pPr marL="457200" marR="0" lvl="0" indent="0" algn="l" rtl="0">
              <a:lnSpc>
                <a:spcPct val="100000"/>
              </a:lnSpc>
              <a:spcBef>
                <a:spcPts val="0"/>
              </a:spcBef>
              <a:spcAft>
                <a:spcPts val="0"/>
              </a:spcAft>
              <a:buFontTx/>
              <a:buNone/>
            </a:pPr>
            <a:endParaRPr dirty="0"/>
          </a:p>
        </p:txBody>
      </p:sp>
    </p:spTree>
    <p:extLst>
      <p:ext uri="{BB962C8B-B14F-4D97-AF65-F5344CB8AC3E}">
        <p14:creationId xmlns:p14="http://schemas.microsoft.com/office/powerpoint/2010/main" val="344710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Answer</a:t>
            </a:r>
            <a:r>
              <a:rPr lang="en-US" baseline="0" dirty="0" smtClean="0"/>
              <a:t>:</a:t>
            </a:r>
          </a:p>
          <a:p>
            <a:pPr marL="628650" lvl="1" indent="-171450">
              <a:buFontTx/>
              <a:buChar char="-"/>
            </a:pPr>
            <a:r>
              <a:rPr lang="en-US" baseline="0" dirty="0" smtClean="0"/>
              <a:t>All have 4 octets</a:t>
            </a:r>
          </a:p>
          <a:p>
            <a:pPr marL="628650" lvl="1" indent="-171450">
              <a:buFontTx/>
              <a:buChar char="-"/>
            </a:pPr>
            <a:r>
              <a:rPr lang="en-US" baseline="0" dirty="0" smtClean="0"/>
              <a:t>All number start from 0 – 200 </a:t>
            </a:r>
          </a:p>
          <a:p>
            <a:pPr marL="628650" lvl="1" indent="-171450">
              <a:buFontTx/>
              <a:buChar char="-"/>
            </a:pPr>
            <a:r>
              <a:rPr lang="en-US" baseline="0" dirty="0" smtClean="0"/>
              <a:t>All number are positive number </a:t>
            </a:r>
            <a:endParaRPr lang="en-US" baseline="0" dirty="0" smtClean="0"/>
          </a:p>
        </p:txBody>
      </p:sp>
      <p:sp>
        <p:nvSpPr>
          <p:cNvPr id="4" name="Slide Number Placeholder 3"/>
          <p:cNvSpPr>
            <a:spLocks noGrp="1"/>
          </p:cNvSpPr>
          <p:nvPr>
            <p:ph type="sldNum" sz="quarter" idx="10"/>
          </p:nvPr>
        </p:nvSpPr>
        <p:spPr/>
        <p:txBody>
          <a:bodyPr/>
          <a:lstStyle/>
          <a:p>
            <a:fld id="{69D7DBD3-9814-4FCA-9122-327D4D58A48D}"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7123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dirty="0" smtClean="0"/>
              <a:t>Peer-to-peer network:</a:t>
            </a:r>
          </a:p>
          <a:p>
            <a:pPr marL="628650" marR="0" lvl="0" indent="-171450" algn="l" rtl="0">
              <a:lnSpc>
                <a:spcPct val="100000"/>
              </a:lnSpc>
              <a:spcBef>
                <a:spcPts val="0"/>
              </a:spcBef>
              <a:spcAft>
                <a:spcPts val="0"/>
              </a:spcAft>
              <a:buFontTx/>
              <a:buChar char="-"/>
            </a:pPr>
            <a:r>
              <a:rPr lang="en-US" dirty="0" smtClean="0"/>
              <a:t>File sharing become easy.</a:t>
            </a:r>
          </a:p>
          <a:p>
            <a:pPr marL="628650" marR="0" lvl="0" indent="-171450" algn="l" rtl="0">
              <a:lnSpc>
                <a:spcPct val="100000"/>
              </a:lnSpc>
              <a:spcBef>
                <a:spcPts val="0"/>
              </a:spcBef>
              <a:spcAft>
                <a:spcPts val="0"/>
              </a:spcAft>
              <a:buFontTx/>
              <a:buChar char="-"/>
            </a:pPr>
            <a:r>
              <a:rPr lang="en-US" dirty="0" smtClean="0"/>
              <a:t>Not</a:t>
            </a:r>
            <a:r>
              <a:rPr lang="en-US" baseline="0" dirty="0" smtClean="0"/>
              <a:t> require expert</a:t>
            </a:r>
          </a:p>
          <a:p>
            <a:pPr marL="628650" marR="0" lvl="0" indent="-171450" algn="l" rtl="0">
              <a:lnSpc>
                <a:spcPct val="100000"/>
              </a:lnSpc>
              <a:spcBef>
                <a:spcPts val="0"/>
              </a:spcBef>
              <a:spcAft>
                <a:spcPts val="0"/>
              </a:spcAft>
              <a:buFontTx/>
              <a:buChar char="-"/>
            </a:pPr>
            <a:r>
              <a:rPr lang="en-US" baseline="0" dirty="0" smtClean="0"/>
              <a:t>New client added easily </a:t>
            </a:r>
          </a:p>
          <a:p>
            <a:pPr marL="457200" marR="0" lvl="0" indent="0" algn="l" rtl="0">
              <a:lnSpc>
                <a:spcPct val="100000"/>
              </a:lnSpc>
              <a:spcBef>
                <a:spcPts val="0"/>
              </a:spcBef>
              <a:spcAft>
                <a:spcPts val="0"/>
              </a:spcAft>
              <a:buFontTx/>
              <a:buNone/>
            </a:pPr>
            <a:endParaRPr dirty="0"/>
          </a:p>
        </p:txBody>
      </p:sp>
    </p:spTree>
    <p:extLst>
      <p:ext uri="{BB962C8B-B14F-4D97-AF65-F5344CB8AC3E}">
        <p14:creationId xmlns:p14="http://schemas.microsoft.com/office/powerpoint/2010/main" val="13455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BC9F8078-B848-4719-8B29-7B48485E70B1}"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41756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BC9F8078-B848-4719-8B29-7B48485E70B1}" type="slidenum">
              <a:rPr lang="en-US" smtClean="0"/>
              <a:t>19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5447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Answer</a:t>
            </a:r>
            <a:r>
              <a:rPr lang="en-US" baseline="0" dirty="0" smtClean="0"/>
              <a:t>:</a:t>
            </a:r>
          </a:p>
          <a:p>
            <a:pPr marL="628650" lvl="1" indent="-171450">
              <a:buFontTx/>
              <a:buChar char="-"/>
            </a:pPr>
            <a:r>
              <a:rPr lang="en-US" baseline="0" dirty="0" smtClean="0"/>
              <a:t>All have 4 octets</a:t>
            </a:r>
          </a:p>
          <a:p>
            <a:pPr marL="628650" lvl="1" indent="-171450">
              <a:buFontTx/>
              <a:buChar char="-"/>
            </a:pPr>
            <a:r>
              <a:rPr lang="en-US" baseline="0" dirty="0" smtClean="0"/>
              <a:t>All number start from 0 – 200 </a:t>
            </a:r>
          </a:p>
          <a:p>
            <a:pPr marL="628650" lvl="1" indent="-171450">
              <a:buFontTx/>
              <a:buChar char="-"/>
            </a:pPr>
            <a:r>
              <a:rPr lang="en-US" baseline="0" dirty="0" smtClean="0"/>
              <a:t>All number are positive number </a:t>
            </a:r>
            <a:endParaRPr lang="en-US" baseline="0" dirty="0" smtClean="0"/>
          </a:p>
        </p:txBody>
      </p:sp>
      <p:sp>
        <p:nvSpPr>
          <p:cNvPr id="4" name="Slide Number Placeholder 3"/>
          <p:cNvSpPr>
            <a:spLocks noGrp="1"/>
          </p:cNvSpPr>
          <p:nvPr>
            <p:ph type="sldNum" sz="quarter" idx="10"/>
          </p:nvPr>
        </p:nvSpPr>
        <p:spPr/>
        <p:txBody>
          <a:bodyPr/>
          <a:lstStyle/>
          <a:p>
            <a:fld id="{69D7DBD3-9814-4FCA-9122-327D4D58A48D}" type="slidenum">
              <a:rPr lang="en-US" smtClean="0"/>
              <a:t>20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16790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Answer</a:t>
            </a:r>
            <a:r>
              <a:rPr lang="en-US" baseline="0" dirty="0" smtClean="0"/>
              <a:t>:</a:t>
            </a:r>
          </a:p>
          <a:p>
            <a:pPr marL="628650" lvl="1" indent="-171450">
              <a:buFontTx/>
              <a:buChar char="-"/>
            </a:pPr>
            <a:r>
              <a:rPr lang="en-US" baseline="0" dirty="0" smtClean="0"/>
              <a:t>All have 4 octets</a:t>
            </a:r>
          </a:p>
          <a:p>
            <a:pPr marL="628650" lvl="1" indent="-171450">
              <a:buFontTx/>
              <a:buChar char="-"/>
            </a:pPr>
            <a:r>
              <a:rPr lang="en-US" baseline="0" dirty="0" smtClean="0"/>
              <a:t>All number start from 0 – 200 </a:t>
            </a:r>
          </a:p>
          <a:p>
            <a:pPr marL="628650" lvl="1" indent="-171450">
              <a:buFontTx/>
              <a:buChar char="-"/>
            </a:pPr>
            <a:r>
              <a:rPr lang="en-US" baseline="0" dirty="0" smtClean="0"/>
              <a:t>All number are positive number </a:t>
            </a:r>
            <a:endParaRPr lang="en-US" baseline="0" dirty="0" smtClean="0"/>
          </a:p>
        </p:txBody>
      </p:sp>
      <p:sp>
        <p:nvSpPr>
          <p:cNvPr id="4" name="Slide Number Placeholder 3"/>
          <p:cNvSpPr>
            <a:spLocks noGrp="1"/>
          </p:cNvSpPr>
          <p:nvPr>
            <p:ph type="sldNum" sz="quarter" idx="10"/>
          </p:nvPr>
        </p:nvSpPr>
        <p:spPr/>
        <p:txBody>
          <a:bodyPr/>
          <a:lstStyle/>
          <a:p>
            <a:fld id="{69D7DBD3-9814-4FCA-9122-327D4D58A48D}" type="slidenum">
              <a:rPr lang="en-US" smtClean="0"/>
              <a:t>21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6764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Answer</a:t>
            </a:r>
            <a:r>
              <a:rPr lang="en-US" baseline="0" dirty="0" smtClean="0"/>
              <a:t>:</a:t>
            </a:r>
          </a:p>
          <a:p>
            <a:pPr marL="628650" lvl="1" indent="-171450">
              <a:buFontTx/>
              <a:buChar char="-"/>
            </a:pPr>
            <a:r>
              <a:rPr lang="en-US" baseline="0" dirty="0" smtClean="0"/>
              <a:t>All have 4 octets</a:t>
            </a:r>
          </a:p>
          <a:p>
            <a:pPr marL="628650" lvl="1" indent="-171450">
              <a:buFontTx/>
              <a:buChar char="-"/>
            </a:pPr>
            <a:r>
              <a:rPr lang="en-US" baseline="0" dirty="0" smtClean="0"/>
              <a:t>All number start from 0 – 200 </a:t>
            </a:r>
          </a:p>
          <a:p>
            <a:pPr marL="628650" lvl="1" indent="-171450">
              <a:buFontTx/>
              <a:buChar char="-"/>
            </a:pPr>
            <a:r>
              <a:rPr lang="en-US" baseline="0" dirty="0" smtClean="0"/>
              <a:t>All number are positive number </a:t>
            </a:r>
            <a:endParaRPr lang="en-US" baseline="0" dirty="0" smtClean="0"/>
          </a:p>
        </p:txBody>
      </p:sp>
      <p:sp>
        <p:nvSpPr>
          <p:cNvPr id="4" name="Slide Number Placeholder 3"/>
          <p:cNvSpPr>
            <a:spLocks noGrp="1"/>
          </p:cNvSpPr>
          <p:nvPr>
            <p:ph type="sldNum" sz="quarter" idx="10"/>
          </p:nvPr>
        </p:nvSpPr>
        <p:spPr/>
        <p:txBody>
          <a:bodyPr/>
          <a:lstStyle/>
          <a:p>
            <a:fld id="{69D7DBD3-9814-4FCA-9122-327D4D58A48D}" type="slidenum">
              <a:rPr lang="en-US" smtClean="0"/>
              <a:t>25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6801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5:notes"/>
          <p:cNvSpPr txBox="1">
            <a:spLocks noGrp="1"/>
          </p:cNvSpPr>
          <p:nvPr>
            <p:ph type="body" idx="1"/>
          </p:nvPr>
        </p:nvSpPr>
        <p:spPr>
          <a:xfrm>
            <a:off x="701993" y="4420315"/>
            <a:ext cx="5615940" cy="4187666"/>
          </a:xfrm>
          <a:prstGeom prst="rect">
            <a:avLst/>
          </a:prstGeom>
        </p:spPr>
        <p:txBody>
          <a:bodyPr spcFirstLastPara="1" wrap="square" lIns="93272" tIns="93272" rIns="93272" bIns="93272" anchor="t" anchorCtr="0">
            <a:noAutofit/>
          </a:bodyPr>
          <a:lstStyle/>
          <a:p>
            <a:endParaRPr/>
          </a:p>
        </p:txBody>
      </p:sp>
      <p:sp>
        <p:nvSpPr>
          <p:cNvPr id="275" name="Google Shape;275;p5: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sz="quarter" idx="10"/>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Answer</a:t>
            </a:r>
            <a:r>
              <a:rPr lang="en-US" baseline="0" dirty="0" smtClean="0"/>
              <a:t>:</a:t>
            </a:r>
          </a:p>
          <a:p>
            <a:pPr marL="628650" lvl="1" indent="-171450">
              <a:buFontTx/>
              <a:buChar char="-"/>
            </a:pPr>
            <a:r>
              <a:rPr lang="en-US" baseline="0" dirty="0" smtClean="0"/>
              <a:t>All have 4 octets</a:t>
            </a:r>
          </a:p>
          <a:p>
            <a:pPr marL="628650" lvl="1" indent="-171450">
              <a:buFontTx/>
              <a:buChar char="-"/>
            </a:pPr>
            <a:r>
              <a:rPr lang="en-US" baseline="0" dirty="0" smtClean="0"/>
              <a:t>All number start from 0 – 200 </a:t>
            </a:r>
          </a:p>
          <a:p>
            <a:pPr marL="628650" lvl="1" indent="-171450">
              <a:buFontTx/>
              <a:buChar char="-"/>
            </a:pPr>
            <a:r>
              <a:rPr lang="en-US" baseline="0" dirty="0" smtClean="0"/>
              <a:t>All number are positive number </a:t>
            </a:r>
            <a:endParaRPr lang="en-US" baseline="0" dirty="0" smtClean="0"/>
          </a:p>
        </p:txBody>
      </p:sp>
      <p:sp>
        <p:nvSpPr>
          <p:cNvPr id="4" name="Slide Number Placeholder 3"/>
          <p:cNvSpPr>
            <a:spLocks noGrp="1"/>
          </p:cNvSpPr>
          <p:nvPr>
            <p:ph type="sldNum" sz="quarter" idx="10"/>
          </p:nvPr>
        </p:nvSpPr>
        <p:spPr/>
        <p:txBody>
          <a:bodyPr/>
          <a:lstStyle/>
          <a:p>
            <a:fld id="{69D7DBD3-9814-4FCA-9122-327D4D58A48D}"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9557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628650" marR="0" lvl="0" indent="-171450" algn="l" rtl="0">
              <a:lnSpc>
                <a:spcPct val="100000"/>
              </a:lnSpc>
              <a:spcBef>
                <a:spcPts val="0"/>
              </a:spcBef>
              <a:spcAft>
                <a:spcPts val="0"/>
              </a:spcAft>
              <a:buFontTx/>
              <a:buChar char="-"/>
            </a:pPr>
            <a:r>
              <a:rPr lang="en-US" dirty="0" smtClean="0"/>
              <a:t>Message</a:t>
            </a:r>
            <a:r>
              <a:rPr lang="en-US" baseline="0" dirty="0" smtClean="0"/>
              <a:t> carry with them an address that is unique to the device for which the message is intended. IP address is used by routers to find the way to route to the destination. </a:t>
            </a:r>
          </a:p>
          <a:p>
            <a:pPr marL="628650" marR="0" lvl="0" indent="-171450" algn="l" rtl="0">
              <a:lnSpc>
                <a:spcPct val="100000"/>
              </a:lnSpc>
              <a:spcBef>
                <a:spcPts val="0"/>
              </a:spcBef>
              <a:spcAft>
                <a:spcPts val="0"/>
              </a:spcAft>
              <a:buFontTx/>
              <a:buChar char="-"/>
            </a:pPr>
            <a:r>
              <a:rPr lang="en-US" baseline="0" dirty="0" smtClean="0"/>
              <a:t>This address format is defined by Internet Protocol (IP) and is called IP address. </a:t>
            </a:r>
          </a:p>
          <a:p>
            <a:pPr marL="457200" marR="0" lvl="0" indent="0" algn="l" rtl="0">
              <a:lnSpc>
                <a:spcPct val="100000"/>
              </a:lnSpc>
              <a:spcBef>
                <a:spcPts val="0"/>
              </a:spcBef>
              <a:spcAft>
                <a:spcPts val="0"/>
              </a:spcAft>
              <a:buFontTx/>
              <a:buNone/>
            </a:pPr>
            <a:endParaRPr dirty="0"/>
          </a:p>
        </p:txBody>
      </p:sp>
    </p:spTree>
    <p:extLst>
      <p:ext uri="{BB962C8B-B14F-4D97-AF65-F5344CB8AC3E}">
        <p14:creationId xmlns:p14="http://schemas.microsoft.com/office/powerpoint/2010/main" val="246477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628650" marR="0" lvl="0" indent="-171450" algn="l" rtl="0">
              <a:lnSpc>
                <a:spcPct val="100000"/>
              </a:lnSpc>
              <a:spcBef>
                <a:spcPts val="0"/>
              </a:spcBef>
              <a:spcAft>
                <a:spcPts val="0"/>
              </a:spcAft>
              <a:buFontTx/>
              <a:buChar char="-"/>
            </a:pPr>
            <a:r>
              <a:rPr lang="en-US" dirty="0" smtClean="0"/>
              <a:t>Message</a:t>
            </a:r>
            <a:r>
              <a:rPr lang="en-US" baseline="0" dirty="0" smtClean="0"/>
              <a:t> carry with them an address that is unique to the device for which the message is intended. IP address is used by routers to find the way to route to the destination. </a:t>
            </a:r>
          </a:p>
          <a:p>
            <a:pPr marL="628650" marR="0" lvl="0" indent="-171450" algn="l" rtl="0">
              <a:lnSpc>
                <a:spcPct val="100000"/>
              </a:lnSpc>
              <a:spcBef>
                <a:spcPts val="0"/>
              </a:spcBef>
              <a:spcAft>
                <a:spcPts val="0"/>
              </a:spcAft>
              <a:buFontTx/>
              <a:buChar char="-"/>
            </a:pPr>
            <a:r>
              <a:rPr lang="en-US" baseline="0" dirty="0" smtClean="0"/>
              <a:t>This address format is defined by Internet Protocol (IP) and is called IP address. </a:t>
            </a:r>
          </a:p>
          <a:p>
            <a:pPr marL="457200" marR="0" lvl="0" indent="0" algn="l" rtl="0">
              <a:lnSpc>
                <a:spcPct val="100000"/>
              </a:lnSpc>
              <a:spcBef>
                <a:spcPts val="0"/>
              </a:spcBef>
              <a:spcAft>
                <a:spcPts val="0"/>
              </a:spcAft>
              <a:buFontTx/>
              <a:buNone/>
            </a:pPr>
            <a:endParaRPr dirty="0"/>
          </a:p>
        </p:txBody>
      </p:sp>
    </p:spTree>
    <p:extLst>
      <p:ext uri="{BB962C8B-B14F-4D97-AF65-F5344CB8AC3E}">
        <p14:creationId xmlns:p14="http://schemas.microsoft.com/office/powerpoint/2010/main" val="137686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Answer</a:t>
            </a:r>
            <a:r>
              <a:rPr lang="en-US" baseline="0" dirty="0" smtClean="0"/>
              <a:t>:</a:t>
            </a:r>
          </a:p>
          <a:p>
            <a:pPr marL="628650" lvl="1" indent="-171450">
              <a:buFontTx/>
              <a:buChar char="-"/>
            </a:pPr>
            <a:r>
              <a:rPr lang="en-US" baseline="0" dirty="0" smtClean="0"/>
              <a:t>All have 4 octets</a:t>
            </a:r>
          </a:p>
          <a:p>
            <a:pPr marL="628650" lvl="1" indent="-171450">
              <a:buFontTx/>
              <a:buChar char="-"/>
            </a:pPr>
            <a:r>
              <a:rPr lang="en-US" baseline="0" dirty="0" smtClean="0"/>
              <a:t>All number start from 0 – 200 </a:t>
            </a:r>
          </a:p>
          <a:p>
            <a:pPr marL="628650" lvl="1" indent="-171450">
              <a:buFontTx/>
              <a:buChar char="-"/>
            </a:pPr>
            <a:r>
              <a:rPr lang="en-US" baseline="0" dirty="0" smtClean="0"/>
              <a:t>All number are positive number </a:t>
            </a:r>
            <a:endParaRPr lang="en-US" baseline="0" dirty="0" smtClean="0"/>
          </a:p>
        </p:txBody>
      </p:sp>
      <p:sp>
        <p:nvSpPr>
          <p:cNvPr id="4" name="Slide Number Placeholder 3"/>
          <p:cNvSpPr>
            <a:spLocks noGrp="1"/>
          </p:cNvSpPr>
          <p:nvPr>
            <p:ph type="sldNum" sz="quarter" idx="10"/>
          </p:nvPr>
        </p:nvSpPr>
        <p:spPr/>
        <p:txBody>
          <a:bodyPr/>
          <a:lstStyle/>
          <a:p>
            <a:fld id="{69D7DBD3-9814-4FCA-9122-327D4D58A48D}"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9462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dirty="0" smtClean="0"/>
              <a:t>Client-server network:</a:t>
            </a:r>
          </a:p>
          <a:p>
            <a:pPr marL="628650" marR="0" lvl="0" indent="-171450" algn="l" rtl="0">
              <a:lnSpc>
                <a:spcPct val="100000"/>
              </a:lnSpc>
              <a:spcBef>
                <a:spcPts val="0"/>
              </a:spcBef>
              <a:spcAft>
                <a:spcPts val="0"/>
              </a:spcAft>
              <a:buFontTx/>
              <a:buChar char="-"/>
            </a:pPr>
            <a:r>
              <a:rPr lang="en-US" baseline="0" dirty="0" smtClean="0"/>
              <a:t>Centralize management</a:t>
            </a:r>
          </a:p>
          <a:p>
            <a:pPr marL="628650" marR="0" lvl="0" indent="-171450" algn="l" rtl="0">
              <a:lnSpc>
                <a:spcPct val="100000"/>
              </a:lnSpc>
              <a:spcBef>
                <a:spcPts val="0"/>
              </a:spcBef>
              <a:spcAft>
                <a:spcPts val="0"/>
              </a:spcAft>
              <a:buFontTx/>
              <a:buChar char="-"/>
            </a:pPr>
            <a:r>
              <a:rPr lang="en-US" baseline="0" dirty="0" smtClean="0"/>
              <a:t>Better protected on a single server </a:t>
            </a:r>
          </a:p>
          <a:p>
            <a:pPr marL="628650" marR="0" lvl="0" indent="-171450" algn="l" rtl="0">
              <a:lnSpc>
                <a:spcPct val="100000"/>
              </a:lnSpc>
              <a:spcBef>
                <a:spcPts val="0"/>
              </a:spcBef>
              <a:spcAft>
                <a:spcPts val="0"/>
              </a:spcAft>
              <a:buFontTx/>
              <a:buChar char="-"/>
            </a:pPr>
            <a:r>
              <a:rPr lang="en-US" baseline="0" dirty="0" smtClean="0"/>
              <a:t>Adding new feature without interrupt</a:t>
            </a:r>
          </a:p>
          <a:p>
            <a:pPr marL="628650" marR="0" lvl="0" indent="-171450" algn="l" rtl="0">
              <a:lnSpc>
                <a:spcPct val="100000"/>
              </a:lnSpc>
              <a:spcBef>
                <a:spcPts val="0"/>
              </a:spcBef>
              <a:spcAft>
                <a:spcPts val="0"/>
              </a:spcAft>
              <a:buFontTx/>
              <a:buChar char="-"/>
            </a:pPr>
            <a:r>
              <a:rPr lang="en-US" baseline="0" dirty="0" smtClean="0"/>
              <a:t>Backup and recover more easily </a:t>
            </a:r>
            <a:endParaRPr dirty="0"/>
          </a:p>
        </p:txBody>
      </p:sp>
    </p:spTree>
    <p:extLst>
      <p:ext uri="{BB962C8B-B14F-4D97-AF65-F5344CB8AC3E}">
        <p14:creationId xmlns:p14="http://schemas.microsoft.com/office/powerpoint/2010/main" val="208855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dirty="0" smtClean="0"/>
              <a:t>Client-server network:</a:t>
            </a:r>
          </a:p>
          <a:p>
            <a:pPr marL="628650" marR="0" lvl="0" indent="-171450" algn="l" rtl="0">
              <a:lnSpc>
                <a:spcPct val="100000"/>
              </a:lnSpc>
              <a:spcBef>
                <a:spcPts val="0"/>
              </a:spcBef>
              <a:spcAft>
                <a:spcPts val="0"/>
              </a:spcAft>
              <a:buFontTx/>
              <a:buChar char="-"/>
            </a:pPr>
            <a:r>
              <a:rPr lang="en-US" baseline="0" dirty="0" smtClean="0"/>
              <a:t>Centralize management</a:t>
            </a:r>
          </a:p>
          <a:p>
            <a:pPr marL="628650" marR="0" lvl="0" indent="-171450" algn="l" rtl="0">
              <a:lnSpc>
                <a:spcPct val="100000"/>
              </a:lnSpc>
              <a:spcBef>
                <a:spcPts val="0"/>
              </a:spcBef>
              <a:spcAft>
                <a:spcPts val="0"/>
              </a:spcAft>
              <a:buFontTx/>
              <a:buChar char="-"/>
            </a:pPr>
            <a:r>
              <a:rPr lang="en-US" baseline="0" dirty="0" smtClean="0"/>
              <a:t>Better protected on a single server </a:t>
            </a:r>
          </a:p>
          <a:p>
            <a:pPr marL="628650" marR="0" lvl="0" indent="-171450" algn="l" rtl="0">
              <a:lnSpc>
                <a:spcPct val="100000"/>
              </a:lnSpc>
              <a:spcBef>
                <a:spcPts val="0"/>
              </a:spcBef>
              <a:spcAft>
                <a:spcPts val="0"/>
              </a:spcAft>
              <a:buFontTx/>
              <a:buChar char="-"/>
            </a:pPr>
            <a:r>
              <a:rPr lang="en-US" baseline="0" dirty="0" smtClean="0"/>
              <a:t>Adding new feature without interrupt</a:t>
            </a:r>
          </a:p>
          <a:p>
            <a:pPr marL="628650" marR="0" lvl="0" indent="-171450" algn="l" rtl="0">
              <a:lnSpc>
                <a:spcPct val="100000"/>
              </a:lnSpc>
              <a:spcBef>
                <a:spcPts val="0"/>
              </a:spcBef>
              <a:spcAft>
                <a:spcPts val="0"/>
              </a:spcAft>
              <a:buFontTx/>
              <a:buChar char="-"/>
            </a:pPr>
            <a:r>
              <a:rPr lang="en-US" baseline="0" dirty="0" smtClean="0"/>
              <a:t>Backup and recover more easily </a:t>
            </a:r>
            <a:endParaRPr dirty="0"/>
          </a:p>
        </p:txBody>
      </p:sp>
    </p:spTree>
    <p:extLst>
      <p:ext uri="{BB962C8B-B14F-4D97-AF65-F5344CB8AC3E}">
        <p14:creationId xmlns:p14="http://schemas.microsoft.com/office/powerpoint/2010/main" val="297994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dirty="0" smtClean="0"/>
              <a:t>Client-server network:</a:t>
            </a:r>
          </a:p>
          <a:p>
            <a:pPr marL="628650" marR="0" lvl="0" indent="-171450" algn="l" rtl="0">
              <a:lnSpc>
                <a:spcPct val="100000"/>
              </a:lnSpc>
              <a:spcBef>
                <a:spcPts val="0"/>
              </a:spcBef>
              <a:spcAft>
                <a:spcPts val="0"/>
              </a:spcAft>
              <a:buFontTx/>
              <a:buChar char="-"/>
            </a:pPr>
            <a:r>
              <a:rPr lang="en-US" baseline="0" dirty="0" smtClean="0"/>
              <a:t>Centralize management</a:t>
            </a:r>
          </a:p>
          <a:p>
            <a:pPr marL="628650" marR="0" lvl="0" indent="-171450" algn="l" rtl="0">
              <a:lnSpc>
                <a:spcPct val="100000"/>
              </a:lnSpc>
              <a:spcBef>
                <a:spcPts val="0"/>
              </a:spcBef>
              <a:spcAft>
                <a:spcPts val="0"/>
              </a:spcAft>
              <a:buFontTx/>
              <a:buChar char="-"/>
            </a:pPr>
            <a:r>
              <a:rPr lang="en-US" baseline="0" dirty="0" smtClean="0"/>
              <a:t>Better protected on a single server </a:t>
            </a:r>
          </a:p>
          <a:p>
            <a:pPr marL="628650" marR="0" lvl="0" indent="-171450" algn="l" rtl="0">
              <a:lnSpc>
                <a:spcPct val="100000"/>
              </a:lnSpc>
              <a:spcBef>
                <a:spcPts val="0"/>
              </a:spcBef>
              <a:spcAft>
                <a:spcPts val="0"/>
              </a:spcAft>
              <a:buFontTx/>
              <a:buChar char="-"/>
            </a:pPr>
            <a:r>
              <a:rPr lang="en-US" baseline="0" dirty="0" smtClean="0"/>
              <a:t>Adding new feature without interrupt</a:t>
            </a:r>
          </a:p>
          <a:p>
            <a:pPr marL="628650" marR="0" lvl="0" indent="-171450" algn="l" rtl="0">
              <a:lnSpc>
                <a:spcPct val="100000"/>
              </a:lnSpc>
              <a:spcBef>
                <a:spcPts val="0"/>
              </a:spcBef>
              <a:spcAft>
                <a:spcPts val="0"/>
              </a:spcAft>
              <a:buFontTx/>
              <a:buChar char="-"/>
            </a:pPr>
            <a:r>
              <a:rPr lang="en-US" baseline="0" dirty="0" smtClean="0"/>
              <a:t>Backup and recover more easily </a:t>
            </a:r>
            <a:endParaRPr dirty="0"/>
          </a:p>
        </p:txBody>
      </p:sp>
    </p:spTree>
    <p:extLst>
      <p:ext uri="{BB962C8B-B14F-4D97-AF65-F5344CB8AC3E}">
        <p14:creationId xmlns:p14="http://schemas.microsoft.com/office/powerpoint/2010/main" val="3386099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5008-553F-0FA2-175B-2F36831ECC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E49EA-CE67-4224-6026-7B6EDB400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BF0DE6-08FE-1D3E-67E8-EB649C54B1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BDCE48-4462-29AA-8DF9-4997C5FA7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4FEF0-0ABD-F7D3-7456-3CE751D482AF}"/>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2368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6659-AB12-3B8E-6602-FAE262645E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3617A2-5030-2A24-517F-1FC0697FF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26B36-5D62-8E7B-788B-745809CCC53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0D4D63C-B1E8-81F0-D57B-17477FC78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D75CC-4818-D7E2-0607-41C3441676E5}"/>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251716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F5CB8D-4D11-A2A7-36D1-DDC0D23DF1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AC54F-D201-0BA2-27D5-86D8D5800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F3721-B68A-4C4F-F3D0-137E1E6E62B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4134466-E87F-0A8B-7F7D-0C86E1C25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6FBC9-2F0B-048E-6080-76B3BF13D7CC}"/>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307693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567621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ZoneTexte 8"/>
          <p:cNvSpPr txBox="1"/>
          <p:nvPr userDrawn="1"/>
        </p:nvSpPr>
        <p:spPr>
          <a:xfrm>
            <a:off x="10513485" y="6092826"/>
            <a:ext cx="1246716"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E56B0BB-B9C9-4636-800D-05194318F4E9}" type="slidenum">
              <a:rPr lang="ja-JP" altLang="fr-FR" sz="1400">
                <a:solidFill>
                  <a:srgbClr val="22BBEA"/>
                </a:solidFill>
                <a:ea typeface="ＭＳ Ｐゴシック" pitchFamily="34" charset="-128"/>
              </a:rPr>
              <a:pPr algn="r" eaLnBrk="1" hangingPunct="1"/>
              <a:t>‹#›</a:t>
            </a:fld>
            <a:endParaRPr lang="fr-FR" altLang="ja-JP" sz="1600">
              <a:solidFill>
                <a:srgbClr val="22BBEA"/>
              </a:solidFill>
              <a:ea typeface="ＭＳ Ｐゴシック" pitchFamily="34" charset="-128"/>
            </a:endParaRPr>
          </a:p>
        </p:txBody>
      </p:sp>
      <p:sp>
        <p:nvSpPr>
          <p:cNvPr id="6" name="Google Shape;189;p18"/>
          <p:cNvSpPr/>
          <p:nvPr userDrawn="1"/>
        </p:nvSpPr>
        <p:spPr>
          <a:xfrm>
            <a:off x="0" y="0"/>
            <a:ext cx="12192000" cy="9906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90;p18"/>
          <p:cNvSpPr/>
          <p:nvPr userDrawn="1"/>
        </p:nvSpPr>
        <p:spPr>
          <a:xfrm>
            <a:off x="-28988" y="6773400"/>
            <a:ext cx="12220987"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25693" y="228600"/>
            <a:ext cx="489057" cy="512810"/>
          </a:xfrm>
          <a:prstGeom prst="rect">
            <a:avLst/>
          </a:prstGeom>
          <a:noFill/>
          <a:ln>
            <a:noFill/>
          </a:ln>
        </p:spPr>
      </p:pic>
    </p:spTree>
    <p:extLst>
      <p:ext uri="{BB962C8B-B14F-4D97-AF65-F5344CB8AC3E}">
        <p14:creationId xmlns:p14="http://schemas.microsoft.com/office/powerpoint/2010/main" val="2433991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22"/>
        <p:cNvGrpSpPr/>
        <p:nvPr/>
      </p:nvGrpSpPr>
      <p:grpSpPr>
        <a:xfrm>
          <a:off x="0" y="0"/>
          <a:ext cx="0" cy="0"/>
          <a:chOff x="0" y="0"/>
          <a:chExt cx="0" cy="0"/>
        </a:xfrm>
      </p:grpSpPr>
      <p:sp>
        <p:nvSpPr>
          <p:cNvPr id="23" name="Google Shape;23;p24"/>
          <p:cNvSpPr txBox="1"/>
          <p:nvPr/>
        </p:nvSpPr>
        <p:spPr>
          <a:xfrm>
            <a:off x="10513485" y="6092826"/>
            <a:ext cx="1246716" cy="3079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400" b="0" i="0" u="none" strike="noStrike" cap="none">
                <a:solidFill>
                  <a:srgbClr val="22BBEA"/>
                </a:solidFill>
                <a:latin typeface="Arial"/>
                <a:ea typeface="Arial"/>
                <a:cs typeface="Arial"/>
                <a:sym typeface="Arial"/>
              </a:rPr>
              <a:t>‹#›</a:t>
            </a:fld>
            <a:endParaRPr sz="1600" b="0" i="0" u="none" strike="noStrike" cap="none">
              <a:solidFill>
                <a:srgbClr val="22BBEA"/>
              </a:solidFill>
              <a:latin typeface="Arial"/>
              <a:ea typeface="Arial"/>
              <a:cs typeface="Arial"/>
              <a:sym typeface="Arial"/>
            </a:endParaRPr>
          </a:p>
        </p:txBody>
      </p:sp>
      <p:sp>
        <p:nvSpPr>
          <p:cNvPr id="24" name="Google Shape;24;p24"/>
          <p:cNvSpPr/>
          <p:nvPr/>
        </p:nvSpPr>
        <p:spPr>
          <a:xfrm>
            <a:off x="0" y="0"/>
            <a:ext cx="12192000" cy="9906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Verdana"/>
              <a:buNone/>
            </a:pPr>
            <a:endParaRPr sz="1800" b="0" i="0" u="none" strike="noStrike" cap="none">
              <a:solidFill>
                <a:schemeClr val="dk1"/>
              </a:solidFill>
              <a:latin typeface="Verdana"/>
              <a:ea typeface="Verdana"/>
              <a:cs typeface="Verdana"/>
              <a:sym typeface="Verdana"/>
            </a:endParaRPr>
          </a:p>
        </p:txBody>
      </p:sp>
      <p:sp>
        <p:nvSpPr>
          <p:cNvPr id="25" name="Google Shape;25;p24"/>
          <p:cNvSpPr/>
          <p:nvPr/>
        </p:nvSpPr>
        <p:spPr>
          <a:xfrm>
            <a:off x="-28988" y="6849600"/>
            <a:ext cx="12220987"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Verdana"/>
              <a:buNone/>
            </a:pPr>
            <a:endParaRPr sz="1800" b="0" i="0" u="none" strike="noStrike" cap="none">
              <a:solidFill>
                <a:schemeClr val="dk1"/>
              </a:solidFill>
              <a:latin typeface="Verdana"/>
              <a:ea typeface="Verdana"/>
              <a:cs typeface="Verdana"/>
              <a:sym typeface="Verdana"/>
            </a:endParaRPr>
          </a:p>
        </p:txBody>
      </p:sp>
      <p:pic>
        <p:nvPicPr>
          <p:cNvPr id="26" name="Google Shape;26;p24"/>
          <p:cNvPicPr preferRelativeResize="0"/>
          <p:nvPr/>
        </p:nvPicPr>
        <p:blipFill rotWithShape="1">
          <a:blip r:embed="rId2">
            <a:alphaModFix/>
          </a:blip>
          <a:srcRect/>
          <a:stretch/>
        </p:blipFill>
        <p:spPr>
          <a:xfrm>
            <a:off x="11525693" y="228600"/>
            <a:ext cx="489057" cy="512810"/>
          </a:xfrm>
          <a:prstGeom prst="rect">
            <a:avLst/>
          </a:prstGeom>
          <a:noFill/>
          <a:ln>
            <a:noFill/>
          </a:ln>
        </p:spPr>
      </p:pic>
    </p:spTree>
    <p:extLst>
      <p:ext uri="{BB962C8B-B14F-4D97-AF65-F5344CB8AC3E}">
        <p14:creationId xmlns:p14="http://schemas.microsoft.com/office/powerpoint/2010/main" val="2429855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p:cSld name="Text">
    <p:spTree>
      <p:nvGrpSpPr>
        <p:cNvPr id="1" name="Shape 18"/>
        <p:cNvGrpSpPr/>
        <p:nvPr/>
      </p:nvGrpSpPr>
      <p:grpSpPr>
        <a:xfrm>
          <a:off x="0" y="0"/>
          <a:ext cx="0" cy="0"/>
          <a:chOff x="0" y="0"/>
          <a:chExt cx="0" cy="0"/>
        </a:xfrm>
      </p:grpSpPr>
      <p:sp>
        <p:nvSpPr>
          <p:cNvPr id="19" name="Google Shape;19;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
        <p:nvSpPr>
          <p:cNvPr id="20" name="Google Shape;20;p27"/>
          <p:cNvSpPr/>
          <p:nvPr/>
        </p:nvSpPr>
        <p:spPr>
          <a:xfrm>
            <a:off x="0" y="6769052"/>
            <a:ext cx="12192000" cy="112800"/>
          </a:xfrm>
          <a:prstGeom prst="rect">
            <a:avLst/>
          </a:prstGeom>
          <a:solidFill>
            <a:srgbClr val="22BBE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 name="Google Shape;21;p27"/>
          <p:cNvSpPr txBox="1">
            <a:spLocks noGrp="1"/>
          </p:cNvSpPr>
          <p:nvPr>
            <p:ph type="body" idx="1"/>
          </p:nvPr>
        </p:nvSpPr>
        <p:spPr>
          <a:xfrm>
            <a:off x="2480474" y="1845209"/>
            <a:ext cx="7231052" cy="4266167"/>
          </a:xfrm>
          <a:prstGeom prst="rect">
            <a:avLst/>
          </a:prstGeom>
          <a:noFill/>
          <a:ln>
            <a:noFill/>
          </a:ln>
        </p:spPr>
        <p:txBody>
          <a:bodyPr spcFirstLastPara="1" wrap="square" lIns="91425" tIns="45700" rIns="91425" bIns="45700" anchor="t" anchorCtr="0">
            <a:noAutofit/>
          </a:bodyPr>
          <a:lstStyle>
            <a:lvl1pPr marL="609585" marR="0" lvl="0"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Verdana"/>
                <a:ea typeface="Verdana"/>
                <a:cs typeface="Verdana"/>
                <a:sym typeface="Verdana"/>
              </a:defRPr>
            </a:lvl1pPr>
            <a:lvl2pPr marL="1219170" marR="0" lvl="1"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1828754" marR="0" lvl="2"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2438339" marR="0" lvl="3"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3047924" marR="0" lvl="4"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 name="Google Shape;22;p27"/>
          <p:cNvSpPr txBox="1">
            <a:spLocks noGrp="1"/>
          </p:cNvSpPr>
          <p:nvPr>
            <p:ph type="title"/>
          </p:nvPr>
        </p:nvSpPr>
        <p:spPr>
          <a:xfrm>
            <a:off x="838200" y="366185"/>
            <a:ext cx="10515600" cy="82134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32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 name="Google Shape;23;p27"/>
          <p:cNvSpPr/>
          <p:nvPr/>
        </p:nvSpPr>
        <p:spPr>
          <a:xfrm>
            <a:off x="0" y="0"/>
            <a:ext cx="12192000" cy="69200"/>
          </a:xfrm>
          <a:prstGeom prst="rect">
            <a:avLst/>
          </a:prstGeom>
          <a:solidFill>
            <a:srgbClr val="FF993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6268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6755-BE15-52EF-FD6C-C5556594C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CB312-B873-91CF-0C31-56850EE74C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BDB21-D20B-E51A-925E-FDB924B5567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9233659-403C-BE1A-6F93-F68BAD95E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7A1EC-E8D4-4FAE-DB5D-1F8CBF62FBFC}"/>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298140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15A6-1724-85AC-84F8-367B0DB8C9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5232AF-F3F0-484C-4FC8-BC1449717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F2F153-6FA3-7B12-8100-00B265681EE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C2AF9CC-306B-9C32-40C9-D48DA09AE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CAF8B-E32C-B9B0-0CD4-7B5F05B2EDE8}"/>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71716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F4E3-FBF1-5B51-20D5-B11AE692F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241C8-A60B-C903-5C16-F871B4643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1B36C9-CB3E-2058-40BA-AAF860D93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D44596-5498-46F6-779E-423590EE79A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002ADEE-4E8E-0A32-653D-9381691DE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0F3CB-5837-9415-287F-C38665EDDCC7}"/>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152155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A237-0604-31E2-75A1-A2882FADD6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5A9DFB-5403-83DD-CD6D-DC880F0F9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0C84E-C52C-87F9-FEF2-338786D270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68EDD2-B35D-DA74-8C1B-A774A6A49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428B2-AB0D-6414-7E83-0961DB78E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062DAC-D361-24BB-28D3-DA1963CBC84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0CC522C-12E9-96F0-13B1-580465526C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261E72-28B7-C4E9-2E7F-85A71C70146E}"/>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330030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907E-965A-F3B8-C308-17DEED62D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953948-9BD8-7404-F790-6F9C7E09220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0708096-E73D-7CA9-0C55-94BAF8BC81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C7A502-0D04-78D9-04DF-BE523AE72E1F}"/>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371347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596EA-2A27-B4F3-64E6-EEB027C2A31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A9A9FA63-8E04-5F98-79D8-AC0D9325F8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92607-FE2E-D105-9413-5827F3415A6B}"/>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43822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FE9F-64EC-058E-7AFE-9DBED5072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1C2F0-7B14-7C30-2914-9487A3200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2B7D66-5423-57F8-AACD-C4D759816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A791C-0FD3-FC44-D4AA-77EC41B5250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8DCF23F-D6E0-3BE3-AAF4-8A0D8815E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1A475-A0F0-3023-3DB6-6236D30D8D74}"/>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242318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04E0-BE67-DDDE-784F-558E3BEAF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EDFD80-0829-4EEB-3067-D8F8BBCCE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A88543-7805-BF0C-149F-2498E88BA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5A68B-E3BF-73DF-0B95-EE2993EF40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985F3E-DEEB-39E4-C0E7-B0959199A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F7D1D-0462-AA62-50FE-7BCA1F235AF4}"/>
              </a:ext>
            </a:extLst>
          </p:cNvPr>
          <p:cNvSpPr>
            <a:spLocks noGrp="1"/>
          </p:cNvSpPr>
          <p:nvPr>
            <p:ph type="sldNum" sz="quarter" idx="12"/>
          </p:nvPr>
        </p:nvSpPr>
        <p:spPr/>
        <p:txBody>
          <a:bodyPr/>
          <a:lstStyle/>
          <a:p>
            <a:fld id="{7EE40AD7-079C-4F9F-8B13-497756BB6720}" type="slidenum">
              <a:rPr lang="en-US" smtClean="0"/>
              <a:t>‹#›</a:t>
            </a:fld>
            <a:endParaRPr lang="en-US"/>
          </a:p>
        </p:txBody>
      </p:sp>
    </p:spTree>
    <p:extLst>
      <p:ext uri="{BB962C8B-B14F-4D97-AF65-F5344CB8AC3E}">
        <p14:creationId xmlns:p14="http://schemas.microsoft.com/office/powerpoint/2010/main" val="407680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DBEEC-A2EA-4A5D-D5E0-8125C88F0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92B44-F06A-3062-DE4D-03370C3C0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979D-CF29-BBB5-F82F-7B1BE0A8D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55BD1B4-96C3-3630-77ED-8262DE35D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4B186A-FA80-E0F5-D80A-62FB3EA07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40AD7-079C-4F9F-8B13-497756BB6720}" type="slidenum">
              <a:rPr lang="en-US" smtClean="0"/>
              <a:t>‹#›</a:t>
            </a:fld>
            <a:endParaRPr lang="en-US"/>
          </a:p>
        </p:txBody>
      </p:sp>
    </p:spTree>
    <p:extLst>
      <p:ext uri="{BB962C8B-B14F-4D97-AF65-F5344CB8AC3E}">
        <p14:creationId xmlns:p14="http://schemas.microsoft.com/office/powerpoint/2010/main" val="5894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4" r:id="rId13"/>
    <p:sldLayoutId id="2147483665" r:id="rId14"/>
    <p:sldLayoutId id="2147483666"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Google Shape;298;p3">
            <a:extLst>
              <a:ext uri="{FF2B5EF4-FFF2-40B4-BE49-F238E27FC236}">
                <a16:creationId xmlns:a16="http://schemas.microsoft.com/office/drawing/2014/main" id="{680C9F9A-43DA-523B-11EF-1C846378E97F}"/>
              </a:ext>
            </a:extLst>
          </p:cNvPr>
          <p:cNvSpPr/>
          <p:nvPr/>
        </p:nvSpPr>
        <p:spPr>
          <a:xfrm>
            <a:off x="2116110" y="1485900"/>
            <a:ext cx="7959777" cy="4220980"/>
          </a:xfrm>
          <a:prstGeom prst="rect">
            <a:avLst/>
          </a:prstGeom>
          <a:solidFill>
            <a:srgbClr val="0070C0">
              <a:alpha val="43000"/>
            </a:srgbClr>
          </a:solidFill>
          <a:ln w="5715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6" name="Google Shape;299;p3">
            <a:extLst>
              <a:ext uri="{FF2B5EF4-FFF2-40B4-BE49-F238E27FC236}">
                <a16:creationId xmlns:a16="http://schemas.microsoft.com/office/drawing/2014/main" id="{8E314446-FD7C-EB27-EE58-78C06287651C}"/>
              </a:ext>
            </a:extLst>
          </p:cNvPr>
          <p:cNvSpPr txBox="1"/>
          <p:nvPr/>
        </p:nvSpPr>
        <p:spPr>
          <a:xfrm>
            <a:off x="2733765" y="1749287"/>
            <a:ext cx="7096999" cy="3694206"/>
          </a:xfrm>
          <a:prstGeom prst="rect">
            <a:avLst/>
          </a:prstGeom>
          <a:noFill/>
          <a:ln>
            <a:noFill/>
          </a:ln>
        </p:spPr>
        <p:txBody>
          <a:bodyPr spcFirstLastPara="1" wrap="square" lIns="121900" tIns="121900" rIns="121900" bIns="121900" anchor="ctr" anchorCtr="0">
            <a:noAutofit/>
          </a:bodyPr>
          <a:lstStyle/>
          <a:p>
            <a:pPr algn="ctr">
              <a:buClr>
                <a:srgbClr val="000000"/>
              </a:buClr>
              <a:buSzPts val="2400"/>
            </a:pPr>
            <a:r>
              <a:rPr lang="en-GB" sz="4800" b="1" dirty="0" smtClean="0">
                <a:cs typeface="Arial"/>
                <a:sym typeface="Arial"/>
              </a:rPr>
              <a:t>Introduction to </a:t>
            </a:r>
          </a:p>
          <a:p>
            <a:pPr algn="ctr">
              <a:buClr>
                <a:srgbClr val="000000"/>
              </a:buClr>
              <a:buSzPts val="2400"/>
            </a:pPr>
            <a:r>
              <a:rPr lang="en-GB" sz="9600" b="1" dirty="0" smtClean="0">
                <a:cs typeface="Arial"/>
                <a:sym typeface="Arial"/>
              </a:rPr>
              <a:t>IP Address</a:t>
            </a:r>
            <a:endParaRPr lang="en-GB" sz="16600" dirty="0"/>
          </a:p>
        </p:txBody>
      </p:sp>
      <p:sp>
        <p:nvSpPr>
          <p:cNvPr id="3" name="TextBox 2">
            <a:extLst>
              <a:ext uri="{FF2B5EF4-FFF2-40B4-BE49-F238E27FC236}">
                <a16:creationId xmlns:a16="http://schemas.microsoft.com/office/drawing/2014/main" id="{F6D25953-85F1-694D-3AED-7F4493DA5B17}"/>
              </a:ext>
            </a:extLst>
          </p:cNvPr>
          <p:cNvSpPr txBox="1"/>
          <p:nvPr/>
        </p:nvSpPr>
        <p:spPr>
          <a:xfrm>
            <a:off x="4292202" y="625753"/>
            <a:ext cx="3607591" cy="430887"/>
          </a:xfrm>
          <a:prstGeom prst="rect">
            <a:avLst/>
          </a:prstGeom>
          <a:noFill/>
        </p:spPr>
        <p:txBody>
          <a:bodyPr wrap="none" rtlCol="0">
            <a:spAutoFit/>
          </a:bodyPr>
          <a:lstStyle/>
          <a:p>
            <a:r>
              <a:rPr lang="en-GB" sz="2200" b="1" dirty="0" smtClean="0">
                <a:solidFill>
                  <a:schemeClr val="lt1"/>
                </a:solidFill>
                <a:latin typeface="Arial"/>
                <a:ea typeface="Arial"/>
                <a:cs typeface="Arial"/>
                <a:sym typeface="Arial"/>
              </a:rPr>
              <a:t>Chapter03 IP Addressing </a:t>
            </a:r>
            <a:endParaRPr lang="en-GB" sz="2200" b="1" dirty="0" smtClean="0">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F6D25953-85F1-694D-3AED-7F4493DA5B17}"/>
              </a:ext>
            </a:extLst>
          </p:cNvPr>
          <p:cNvSpPr txBox="1"/>
          <p:nvPr/>
        </p:nvSpPr>
        <p:spPr>
          <a:xfrm>
            <a:off x="5226207" y="1624159"/>
            <a:ext cx="1739579" cy="430887"/>
          </a:xfrm>
          <a:prstGeom prst="rect">
            <a:avLst/>
          </a:prstGeom>
          <a:noFill/>
        </p:spPr>
        <p:txBody>
          <a:bodyPr wrap="none" rtlCol="0">
            <a:spAutoFit/>
          </a:bodyPr>
          <a:lstStyle/>
          <a:p>
            <a:r>
              <a:rPr lang="en-GB" sz="2200" b="1" dirty="0" smtClean="0">
                <a:solidFill>
                  <a:schemeClr val="lt1"/>
                </a:solidFill>
                <a:latin typeface="Arial"/>
                <a:ea typeface="Arial"/>
                <a:cs typeface="Arial"/>
                <a:sym typeface="Arial"/>
              </a:rPr>
              <a:t>Session 01 </a:t>
            </a:r>
            <a:endParaRPr lang="en-GB" sz="2200" b="1" dirty="0" smtClean="0">
              <a:solidFill>
                <a:schemeClr val="lt1"/>
              </a:solidFill>
              <a:latin typeface="Arial"/>
              <a:ea typeface="Arial"/>
              <a:cs typeface="Arial"/>
              <a:sym typeface="Arial"/>
            </a:endParaRPr>
          </a:p>
        </p:txBody>
      </p:sp>
    </p:spTree>
    <p:extLst>
      <p:ext uri="{BB962C8B-B14F-4D97-AF65-F5344CB8AC3E}">
        <p14:creationId xmlns:p14="http://schemas.microsoft.com/office/powerpoint/2010/main" val="1429449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5"/>
          <p:cNvSpPr txBox="1">
            <a:spLocks noGrp="1"/>
          </p:cNvSpPr>
          <p:nvPr>
            <p:ph type="title" idx="4294967295"/>
          </p:nvPr>
        </p:nvSpPr>
        <p:spPr>
          <a:xfrm>
            <a:off x="2368130" y="311636"/>
            <a:ext cx="8387191" cy="822325"/>
          </a:xfrm>
          <a:prstGeom prst="rect">
            <a:avLst/>
          </a:prstGeom>
          <a:noFill/>
          <a:ln>
            <a:noFill/>
          </a:ln>
        </p:spPr>
        <p:txBody>
          <a:bodyPr spcFirstLastPara="1" vert="horz" wrap="square" lIns="121900" tIns="60933" rIns="121900" bIns="60933" rtlCol="0" anchor="t" anchorCtr="0">
            <a:noAutofit/>
          </a:bodyPr>
          <a:lstStyle/>
          <a:p>
            <a:pPr algn="ctr"/>
            <a:r>
              <a:rPr lang="en-US" sz="3200" b="1" dirty="0" smtClean="0">
                <a:solidFill>
                  <a:schemeClr val="tx1"/>
                </a:solidFill>
                <a:latin typeface="+mn-lt"/>
                <a:cs typeface="Arial" panose="020B0604020202020204" pitchFamily="34" charset="0"/>
              </a:rPr>
              <a:t>IPv4 Address Formatting </a:t>
            </a:r>
            <a:endParaRPr sz="3200" b="1" dirty="0">
              <a:solidFill>
                <a:schemeClr val="tx1"/>
              </a:solidFill>
              <a:latin typeface="+mn-lt"/>
              <a:cs typeface="Arial" panose="020B0604020202020204" pitchFamily="34" charset="0"/>
            </a:endParaRPr>
          </a:p>
        </p:txBody>
      </p:sp>
      <p:sp>
        <p:nvSpPr>
          <p:cNvPr id="340" name="Google Shape;340;p5"/>
          <p:cNvSpPr txBox="1"/>
          <p:nvPr/>
        </p:nvSpPr>
        <p:spPr>
          <a:xfrm>
            <a:off x="1175206" y="1331398"/>
            <a:ext cx="9089255" cy="4286101"/>
          </a:xfrm>
          <a:prstGeom prst="rect">
            <a:avLst/>
          </a:prstGeom>
          <a:noFill/>
          <a:ln>
            <a:noFill/>
          </a:ln>
        </p:spPr>
        <p:txBody>
          <a:bodyPr spcFirstLastPara="1" wrap="square" lIns="121900" tIns="60933" rIns="121900" bIns="60933" anchor="t" anchorCtr="0">
            <a:noAutofit/>
          </a:bodyPr>
          <a:lstStyle/>
          <a:p>
            <a:pPr marL="302676" indent="2116">
              <a:lnSpc>
                <a:spcPct val="178571"/>
              </a:lnSpc>
              <a:buClr>
                <a:srgbClr val="000000"/>
              </a:buClr>
              <a:buSzPts val="1400"/>
            </a:pPr>
            <a:r>
              <a:rPr lang="en-US" sz="2400" dirty="0" smtClean="0">
                <a:solidFill>
                  <a:srgbClr val="000000"/>
                </a:solidFill>
                <a:ea typeface="Verdana"/>
                <a:cs typeface="Verdana"/>
                <a:sym typeface="Verdana"/>
              </a:rPr>
              <a:t>Parts of the IPv4 address</a:t>
            </a:r>
            <a:r>
              <a:rPr lang="en-US" sz="2800" dirty="0">
                <a:solidFill>
                  <a:srgbClr val="000000"/>
                </a:solidFill>
                <a:ea typeface="Verdana"/>
                <a:cs typeface="Verdana"/>
                <a:sym typeface="Verdana"/>
              </a:rPr>
              <a:t> </a:t>
            </a:r>
            <a:r>
              <a:rPr lang="en-US" sz="2800" dirty="0" smtClean="0">
                <a:solidFill>
                  <a:srgbClr val="000000"/>
                </a:solidFill>
                <a:ea typeface="Verdana"/>
                <a:cs typeface="Verdana"/>
                <a:sym typeface="Verdana"/>
              </a:rPr>
              <a:t>: </a:t>
            </a:r>
          </a:p>
          <a:p>
            <a:pPr marL="302676" indent="2116">
              <a:lnSpc>
                <a:spcPct val="178571"/>
              </a:lnSpc>
              <a:buClr>
                <a:srgbClr val="000000"/>
              </a:buClr>
              <a:buSzPts val="1400"/>
            </a:pPr>
            <a:r>
              <a:rPr lang="en-US" sz="2200" dirty="0" smtClean="0">
                <a:solidFill>
                  <a:srgbClr val="000000"/>
                </a:solidFill>
                <a:ea typeface="Verdana"/>
                <a:cs typeface="Verdana"/>
                <a:sym typeface="Verdana"/>
              </a:rPr>
              <a:t>For IPv4 addresses, they are divided into parts called </a:t>
            </a:r>
            <a:r>
              <a:rPr lang="en-US" sz="2200" dirty="0" smtClean="0">
                <a:solidFill>
                  <a:srgbClr val="00B0F0"/>
                </a:solidFill>
                <a:ea typeface="Verdana"/>
                <a:cs typeface="Verdana"/>
                <a:sym typeface="Verdana"/>
              </a:rPr>
              <a:t>octets</a:t>
            </a:r>
            <a:r>
              <a:rPr lang="en-US" sz="2200" dirty="0" smtClean="0">
                <a:solidFill>
                  <a:srgbClr val="000000"/>
                </a:solidFill>
                <a:ea typeface="Verdana"/>
                <a:cs typeface="Verdana"/>
                <a:sym typeface="Verdana"/>
              </a:rPr>
              <a:t>.</a:t>
            </a:r>
            <a:r>
              <a:rPr lang="en-US" sz="2000" dirty="0" smtClean="0">
                <a:solidFill>
                  <a:srgbClr val="000000"/>
                </a:solidFill>
                <a:ea typeface="Verdana"/>
                <a:cs typeface="Verdana"/>
                <a:sym typeface="Verdana"/>
              </a:rPr>
              <a:t> </a:t>
            </a:r>
            <a:endParaRPr lang="en-US" dirty="0" smtClean="0">
              <a:solidFill>
                <a:srgbClr val="000000"/>
              </a:solidFill>
              <a:ea typeface="Verdana"/>
              <a:cs typeface="Verdana"/>
              <a:sym typeface="Verdana"/>
            </a:endParaRPr>
          </a:p>
        </p:txBody>
      </p:sp>
      <p:sp>
        <p:nvSpPr>
          <p:cNvPr id="7" name="TextBox 6">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8"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65593" y="1009281"/>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smtClean="0"/>
              <a:t>10 </a:t>
            </a:r>
            <a:r>
              <a:rPr lang="en-US" altLang="en-US" sz="1200" dirty="0"/>
              <a:t>MIN</a:t>
            </a:r>
            <a:endParaRPr lang="en-US" altLang="en-US" sz="1200" dirty="0">
              <a:solidFill>
                <a:srgbClr val="FF0000"/>
              </a:solidFill>
            </a:endParaRPr>
          </a:p>
        </p:txBody>
      </p:sp>
      <p:pic>
        <p:nvPicPr>
          <p:cNvPr id="10"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C183D7F6-B498-43B3-948B-1728B52AA6E4}">
                <adec:decorative xmlns:adec="http://schemas.microsoft.com/office/drawing/2017/decorative" xmlns="" val="1"/>
              </a:ext>
            </a:extLst>
          </p:cNvPr>
          <p:cNvPicPr>
            <a:picLocks noChangeAspect="1"/>
          </p:cNvPicPr>
          <p:nvPr/>
        </p:nvPicPr>
        <p:blipFill>
          <a:blip r:embed="rId5"/>
          <a:stretch>
            <a:fillRect/>
          </a:stretch>
        </p:blipFill>
        <p:spPr>
          <a:xfrm>
            <a:off x="2645899" y="3365678"/>
            <a:ext cx="5776135" cy="1491049"/>
          </a:xfrm>
          <a:prstGeom prst="rect">
            <a:avLst/>
          </a:prstGeom>
        </p:spPr>
      </p:pic>
      <p:sp>
        <p:nvSpPr>
          <p:cNvPr id="12" name="Left Brace 11">
            <a:extLst>
              <a:ext uri="{FF2B5EF4-FFF2-40B4-BE49-F238E27FC236}">
                <a16:creationId xmlns:a16="http://schemas.microsoft.com/office/drawing/2014/main" id="{EA8ACB30-D896-47AB-98F4-7B437098CB49}"/>
              </a:ext>
            </a:extLst>
          </p:cNvPr>
          <p:cNvSpPr/>
          <p:nvPr/>
        </p:nvSpPr>
        <p:spPr>
          <a:xfrm rot="16200000">
            <a:off x="3293889" y="3830748"/>
            <a:ext cx="340839" cy="901746"/>
          </a:xfrm>
          <a:prstGeom prst="leftBrace">
            <a:avLst>
              <a:gd name="adj1" fmla="val 19923"/>
              <a:gd name="adj2" fmla="val 44501"/>
            </a:avLst>
          </a:prstGeom>
          <a:ln w="19050">
            <a:solidFill>
              <a:srgbClr val="36C2B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12848083-AC7D-4FFC-8206-9DA5B15D7B6A}"/>
              </a:ext>
            </a:extLst>
          </p:cNvPr>
          <p:cNvCxnSpPr/>
          <p:nvPr/>
        </p:nvCxnSpPr>
        <p:spPr>
          <a:xfrm flipV="1">
            <a:off x="6891913" y="4029789"/>
            <a:ext cx="0" cy="526282"/>
          </a:xfrm>
          <a:prstGeom prst="straightConnector1">
            <a:avLst/>
          </a:prstGeom>
          <a:ln>
            <a:solidFill>
              <a:srgbClr val="36C2B4"/>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99785" y="4556071"/>
            <a:ext cx="2906334" cy="1231106"/>
          </a:xfrm>
          <a:prstGeom prst="rect">
            <a:avLst/>
          </a:prstGeom>
          <a:noFill/>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Bits</a:t>
            </a:r>
          </a:p>
          <a:p>
            <a:r>
              <a:rPr lang="en-US" dirty="0"/>
              <a:t>An IPv4 address is </a:t>
            </a:r>
            <a:r>
              <a:rPr lang="en-US" dirty="0" smtClean="0"/>
              <a:t>written </a:t>
            </a:r>
            <a:r>
              <a:rPr lang="en-US" dirty="0"/>
              <a:t>in decimal digits, formatted as </a:t>
            </a:r>
            <a:r>
              <a:rPr lang="en-US" dirty="0" smtClean="0"/>
              <a:t>four fields </a:t>
            </a:r>
            <a:r>
              <a:rPr lang="en-US" dirty="0"/>
              <a:t>from </a:t>
            </a:r>
            <a:r>
              <a:rPr lang="en-US" dirty="0">
                <a:solidFill>
                  <a:srgbClr val="00B0F0"/>
                </a:solidFill>
              </a:rPr>
              <a:t>0</a:t>
            </a:r>
            <a:r>
              <a:rPr lang="en-US" dirty="0"/>
              <a:t> to </a:t>
            </a:r>
            <a:r>
              <a:rPr lang="en-US" dirty="0" smtClean="0">
                <a:solidFill>
                  <a:srgbClr val="00B0F0"/>
                </a:solidFill>
              </a:rPr>
              <a:t>255.</a:t>
            </a: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TextBox 15"/>
          <p:cNvSpPr txBox="1"/>
          <p:nvPr/>
        </p:nvSpPr>
        <p:spPr>
          <a:xfrm>
            <a:off x="5719833" y="4603012"/>
            <a:ext cx="2459865" cy="954107"/>
          </a:xfrm>
          <a:prstGeom prst="rect">
            <a:avLst/>
          </a:prstGeom>
          <a:noFill/>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Dots</a:t>
            </a:r>
          </a:p>
          <a:p>
            <a:r>
              <a:rPr lang="en-US" dirty="0"/>
              <a:t>Each octet is separated with a </a:t>
            </a:r>
            <a:r>
              <a:rPr lang="en-US" dirty="0" smtClean="0"/>
              <a:t>dot. </a:t>
            </a: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377697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5"/>
          <p:cNvSpPr txBox="1">
            <a:spLocks noGrp="1"/>
          </p:cNvSpPr>
          <p:nvPr>
            <p:ph type="title" idx="4294967295"/>
          </p:nvPr>
        </p:nvSpPr>
        <p:spPr>
          <a:xfrm>
            <a:off x="2368130" y="311636"/>
            <a:ext cx="8387191" cy="822325"/>
          </a:xfrm>
          <a:prstGeom prst="rect">
            <a:avLst/>
          </a:prstGeom>
          <a:noFill/>
          <a:ln>
            <a:noFill/>
          </a:ln>
        </p:spPr>
        <p:txBody>
          <a:bodyPr spcFirstLastPara="1" vert="horz" wrap="square" lIns="121900" tIns="60933" rIns="121900" bIns="60933" rtlCol="0" anchor="t" anchorCtr="0">
            <a:noAutofit/>
          </a:bodyPr>
          <a:lstStyle/>
          <a:p>
            <a:pPr algn="ctr"/>
            <a:r>
              <a:rPr lang="en-US" sz="3200" b="1" dirty="0" smtClean="0">
                <a:solidFill>
                  <a:schemeClr val="tx1"/>
                </a:solidFill>
                <a:latin typeface="+mn-lt"/>
                <a:cs typeface="Arial" panose="020B0604020202020204" pitchFamily="34" charset="0"/>
              </a:rPr>
              <a:t>IPv4 Address Classes </a:t>
            </a:r>
            <a:endParaRPr sz="3200" b="1" dirty="0">
              <a:solidFill>
                <a:schemeClr val="tx1"/>
              </a:solidFill>
              <a:latin typeface="+mn-lt"/>
              <a:cs typeface="Arial" panose="020B0604020202020204" pitchFamily="34" charset="0"/>
            </a:endParaRPr>
          </a:p>
        </p:txBody>
      </p:sp>
      <p:sp>
        <p:nvSpPr>
          <p:cNvPr id="340" name="Google Shape;340;p5"/>
          <p:cNvSpPr txBox="1"/>
          <p:nvPr/>
        </p:nvSpPr>
        <p:spPr>
          <a:xfrm>
            <a:off x="209689" y="1491881"/>
            <a:ext cx="5870477" cy="4065771"/>
          </a:xfrm>
          <a:prstGeom prst="rect">
            <a:avLst/>
          </a:prstGeom>
          <a:noFill/>
          <a:ln>
            <a:noFill/>
          </a:ln>
        </p:spPr>
        <p:txBody>
          <a:bodyPr spcFirstLastPara="1" wrap="square" lIns="121900" tIns="60933" rIns="121900" bIns="60933" anchor="t" anchorCtr="0">
            <a:noAutofit/>
          </a:bodyPr>
          <a:lstStyle/>
          <a:p>
            <a:pPr marL="302676" indent="2116">
              <a:lnSpc>
                <a:spcPct val="178571"/>
              </a:lnSpc>
              <a:buClr>
                <a:srgbClr val="000000"/>
              </a:buClr>
              <a:buSzPts val="1400"/>
            </a:pPr>
            <a:r>
              <a:rPr lang="en-US" sz="2200" dirty="0" smtClean="0">
                <a:solidFill>
                  <a:srgbClr val="000000"/>
                </a:solidFill>
                <a:ea typeface="Verdana"/>
                <a:cs typeface="Verdana"/>
                <a:sym typeface="Verdana"/>
              </a:rPr>
              <a:t>IPv4 address are divided into 5 classes named </a:t>
            </a:r>
            <a:r>
              <a:rPr lang="en-US" sz="2200" b="1" dirty="0" smtClean="0">
                <a:solidFill>
                  <a:srgbClr val="000000"/>
                </a:solidFill>
                <a:ea typeface="Verdana"/>
                <a:cs typeface="Verdana"/>
                <a:sym typeface="Verdana"/>
              </a:rPr>
              <a:t>A, B, C, D, </a:t>
            </a:r>
            <a:r>
              <a:rPr lang="en-US" sz="2200" dirty="0" smtClean="0">
                <a:solidFill>
                  <a:srgbClr val="000000"/>
                </a:solidFill>
                <a:ea typeface="Verdana"/>
                <a:cs typeface="Verdana"/>
                <a:sym typeface="Verdana"/>
              </a:rPr>
              <a:t>and</a:t>
            </a:r>
            <a:r>
              <a:rPr lang="en-US" sz="2200" b="1" dirty="0" smtClean="0">
                <a:solidFill>
                  <a:srgbClr val="000000"/>
                </a:solidFill>
                <a:ea typeface="Verdana"/>
                <a:cs typeface="Verdana"/>
                <a:sym typeface="Verdana"/>
              </a:rPr>
              <a:t> E</a:t>
            </a:r>
            <a:r>
              <a:rPr lang="en-US" sz="2200" dirty="0" smtClean="0">
                <a:solidFill>
                  <a:srgbClr val="000000"/>
                </a:solidFill>
                <a:ea typeface="Verdana"/>
                <a:cs typeface="Verdana"/>
                <a:sym typeface="Verdana"/>
              </a:rPr>
              <a:t>. </a:t>
            </a:r>
          </a:p>
          <a:p>
            <a:pPr marL="302676" indent="2116">
              <a:lnSpc>
                <a:spcPct val="178571"/>
              </a:lnSpc>
              <a:buClr>
                <a:srgbClr val="000000"/>
              </a:buClr>
              <a:buSzPts val="1400"/>
            </a:pPr>
            <a:r>
              <a:rPr lang="en-US" sz="2200" dirty="0" smtClean="0">
                <a:solidFill>
                  <a:srgbClr val="000000"/>
                </a:solidFill>
                <a:ea typeface="Verdana"/>
                <a:cs typeface="Verdana"/>
                <a:sym typeface="Verdana"/>
              </a:rPr>
              <a:t>Each class characterize a range of IP addresses.</a:t>
            </a:r>
          </a:p>
          <a:p>
            <a:pPr marL="302676" indent="2116">
              <a:lnSpc>
                <a:spcPct val="178571"/>
              </a:lnSpc>
              <a:buClr>
                <a:srgbClr val="000000"/>
              </a:buClr>
              <a:buSzPts val="1400"/>
            </a:pPr>
            <a:r>
              <a:rPr lang="en-US" sz="2200" dirty="0" smtClean="0">
                <a:solidFill>
                  <a:srgbClr val="000000"/>
                </a:solidFill>
                <a:ea typeface="Verdana"/>
                <a:cs typeface="Verdana"/>
                <a:sym typeface="Verdana"/>
              </a:rPr>
              <a:t> </a:t>
            </a:r>
            <a:endParaRPr lang="en-US" dirty="0" smtClean="0">
              <a:solidFill>
                <a:srgbClr val="000000"/>
              </a:solidFill>
              <a:ea typeface="Verdana"/>
              <a:cs typeface="Verdana"/>
              <a:sym typeface="Verdana"/>
            </a:endParaRPr>
          </a:p>
        </p:txBody>
      </p:sp>
      <p:sp>
        <p:nvSpPr>
          <p:cNvPr id="7" name="TextBox 6">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8"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65593" y="1009281"/>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smtClean="0"/>
              <a:t>10 </a:t>
            </a:r>
            <a:r>
              <a:rPr lang="en-US" altLang="en-US" sz="1200" dirty="0"/>
              <a:t>MIN</a:t>
            </a:r>
            <a:endParaRPr lang="en-US" altLang="en-US" sz="1200" dirty="0">
              <a:solidFill>
                <a:srgbClr val="FF0000"/>
              </a:solidFill>
            </a:endParaRPr>
          </a:p>
        </p:txBody>
      </p:sp>
      <p:pic>
        <p:nvPicPr>
          <p:cNvPr id="10"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Table 4">
            <a:extLst>
              <a:ext uri="{FF2B5EF4-FFF2-40B4-BE49-F238E27FC236}">
                <a16:creationId xmlns:a16="http://schemas.microsoft.com/office/drawing/2014/main" id="{8FE234CE-33D8-4870-8641-ED0D35EC439B}"/>
              </a:ext>
            </a:extLst>
          </p:cNvPr>
          <p:cNvGraphicFramePr>
            <a:graphicFrameLocks noGrp="1"/>
          </p:cNvGraphicFramePr>
          <p:nvPr>
            <p:extLst>
              <p:ext uri="{D42A27DB-BD31-4B8C-83A1-F6EECF244321}">
                <p14:modId xmlns:p14="http://schemas.microsoft.com/office/powerpoint/2010/main" val="3397874090"/>
              </p:ext>
            </p:extLst>
          </p:nvPr>
        </p:nvGraphicFramePr>
        <p:xfrm>
          <a:off x="6561725" y="1864425"/>
          <a:ext cx="5094514" cy="3935733"/>
        </p:xfrm>
        <a:graphic>
          <a:graphicData uri="http://schemas.openxmlformats.org/drawingml/2006/table">
            <a:tbl>
              <a:tblPr firstRow="1" bandRow="1">
                <a:tableStyleId>{8799B23B-EC83-4686-B30A-512413B5E67A}</a:tableStyleId>
              </a:tblPr>
              <a:tblGrid>
                <a:gridCol w="2202735">
                  <a:extLst>
                    <a:ext uri="{9D8B030D-6E8A-4147-A177-3AD203B41FA5}">
                      <a16:colId xmlns:a16="http://schemas.microsoft.com/office/drawing/2014/main" val="3171360395"/>
                    </a:ext>
                  </a:extLst>
                </a:gridCol>
                <a:gridCol w="2891779">
                  <a:extLst>
                    <a:ext uri="{9D8B030D-6E8A-4147-A177-3AD203B41FA5}">
                      <a16:colId xmlns:a16="http://schemas.microsoft.com/office/drawing/2014/main" val="465900801"/>
                    </a:ext>
                  </a:extLst>
                </a:gridCol>
              </a:tblGrid>
              <a:tr h="460268">
                <a:tc>
                  <a:txBody>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Class</a:t>
                      </a:r>
                    </a:p>
                  </a:txBody>
                  <a:tcPr marL="146820" marR="88091" marT="88091" marB="88091">
                    <a:solidFill>
                      <a:srgbClr val="008296"/>
                    </a:solidFill>
                  </a:tcPr>
                </a:tc>
                <a:tc>
                  <a:txBody>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Range (Full Address)</a:t>
                      </a:r>
                    </a:p>
                  </a:txBody>
                  <a:tcPr marL="146820" marR="88091" marT="88091" marB="88091">
                    <a:solidFill>
                      <a:srgbClr val="008296"/>
                    </a:solidFill>
                  </a:tcPr>
                </a:tc>
                <a:extLst>
                  <a:ext uri="{0D108BD9-81ED-4DB2-BD59-A6C34878D82A}">
                    <a16:rowId xmlns:a16="http://schemas.microsoft.com/office/drawing/2014/main" val="2419854601"/>
                  </a:ext>
                </a:extLst>
              </a:tr>
              <a:tr h="695093">
                <a:tc>
                  <a:txBody>
                    <a:bodyPr/>
                    <a:lstStyle/>
                    <a:p>
                      <a:pPr algn="ctr"/>
                      <a:r>
                        <a:rPr lang="en-US" sz="1600" dirty="0">
                          <a:solidFill>
                            <a:schemeClr val="tx1">
                              <a:lumMod val="75000"/>
                              <a:lumOff val="25000"/>
                            </a:schemeClr>
                          </a:solidFill>
                        </a:rPr>
                        <a:t>A</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tc>
                <a:tc>
                  <a:txBody>
                    <a:bodyPr/>
                    <a:lstStyle/>
                    <a:p>
                      <a:pPr algn="ctr"/>
                      <a:r>
                        <a:rPr lang="en-US" sz="1600" dirty="0">
                          <a:solidFill>
                            <a:schemeClr val="tx1">
                              <a:lumMod val="75000"/>
                              <a:lumOff val="25000"/>
                            </a:schemeClr>
                          </a:solidFill>
                        </a:rPr>
                        <a:t>0.0.0.0 –126.255.255.255</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tc>
                <a:extLst>
                  <a:ext uri="{0D108BD9-81ED-4DB2-BD59-A6C34878D82A}">
                    <a16:rowId xmlns:a16="http://schemas.microsoft.com/office/drawing/2014/main" val="278246131"/>
                  </a:ext>
                </a:extLst>
              </a:tr>
              <a:tr h="695093">
                <a:tc>
                  <a:txBody>
                    <a:bodyPr/>
                    <a:lstStyle/>
                    <a:p>
                      <a:pPr algn="ctr"/>
                      <a:r>
                        <a:rPr lang="en-US" sz="1600" dirty="0">
                          <a:solidFill>
                            <a:schemeClr val="tx1">
                              <a:lumMod val="75000"/>
                              <a:lumOff val="25000"/>
                            </a:schemeClr>
                          </a:solidFill>
                        </a:rPr>
                        <a:t>B</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tc>
                <a:tc>
                  <a:txBody>
                    <a:bodyPr/>
                    <a:lstStyle/>
                    <a:p>
                      <a:pPr algn="ctr"/>
                      <a:r>
                        <a:rPr lang="en-US" sz="1600" dirty="0">
                          <a:solidFill>
                            <a:schemeClr val="tx1">
                              <a:lumMod val="75000"/>
                              <a:lumOff val="25000"/>
                            </a:schemeClr>
                          </a:solidFill>
                        </a:rPr>
                        <a:t>128.0.0.0 –191.255.255.255</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tc>
                <a:extLst>
                  <a:ext uri="{0D108BD9-81ED-4DB2-BD59-A6C34878D82A}">
                    <a16:rowId xmlns:a16="http://schemas.microsoft.com/office/drawing/2014/main" val="2336062176"/>
                  </a:ext>
                </a:extLst>
              </a:tr>
              <a:tr h="695093">
                <a:tc>
                  <a:txBody>
                    <a:bodyPr/>
                    <a:lstStyle/>
                    <a:p>
                      <a:pPr algn="ctr"/>
                      <a:r>
                        <a:rPr lang="en-US" sz="1600" dirty="0">
                          <a:solidFill>
                            <a:schemeClr val="tx1">
                              <a:lumMod val="75000"/>
                              <a:lumOff val="25000"/>
                            </a:schemeClr>
                          </a:solidFill>
                        </a:rPr>
                        <a:t>C</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tc>
                <a:tc>
                  <a:txBody>
                    <a:bodyPr/>
                    <a:lstStyle/>
                    <a:p>
                      <a:pPr algn="ctr"/>
                      <a:r>
                        <a:rPr lang="en-US" sz="1600" dirty="0">
                          <a:solidFill>
                            <a:schemeClr val="tx1">
                              <a:lumMod val="75000"/>
                              <a:lumOff val="25000"/>
                            </a:schemeClr>
                          </a:solidFill>
                        </a:rPr>
                        <a:t>192.0.0.0 –223.255.255.255</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tc>
                <a:extLst>
                  <a:ext uri="{0D108BD9-81ED-4DB2-BD59-A6C34878D82A}">
                    <a16:rowId xmlns:a16="http://schemas.microsoft.com/office/drawing/2014/main" val="3388472617"/>
                  </a:ext>
                </a:extLst>
              </a:tr>
              <a:tr h="695093">
                <a:tc>
                  <a:txBody>
                    <a:bodyPr/>
                    <a:lstStyle/>
                    <a:p>
                      <a:pPr algn="ctr"/>
                      <a:r>
                        <a:rPr lang="en-US" sz="1600" dirty="0">
                          <a:solidFill>
                            <a:schemeClr val="tx1">
                              <a:lumMod val="75000"/>
                              <a:lumOff val="25000"/>
                            </a:schemeClr>
                          </a:solidFill>
                        </a:rPr>
                        <a:t>D</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solidFill>
                      <a:schemeClr val="accent4">
                        <a:lumMod val="20000"/>
                        <a:lumOff val="80000"/>
                      </a:schemeClr>
                    </a:solidFill>
                  </a:tcPr>
                </a:tc>
                <a:tc>
                  <a:txBody>
                    <a:bodyPr/>
                    <a:lstStyle/>
                    <a:p>
                      <a:pPr algn="ctr"/>
                      <a:r>
                        <a:rPr lang="en-US" sz="1600" dirty="0">
                          <a:solidFill>
                            <a:schemeClr val="tx1">
                              <a:lumMod val="75000"/>
                              <a:lumOff val="25000"/>
                            </a:schemeClr>
                          </a:solidFill>
                        </a:rPr>
                        <a:t>224.0.0.0 –239.255.255.255</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solidFill>
                      <a:schemeClr val="accent4">
                        <a:lumMod val="20000"/>
                        <a:lumOff val="80000"/>
                      </a:schemeClr>
                    </a:solidFill>
                  </a:tcPr>
                </a:tc>
                <a:extLst>
                  <a:ext uri="{0D108BD9-81ED-4DB2-BD59-A6C34878D82A}">
                    <a16:rowId xmlns:a16="http://schemas.microsoft.com/office/drawing/2014/main" val="2290847194"/>
                  </a:ext>
                </a:extLst>
              </a:tr>
              <a:tr h="695093">
                <a:tc>
                  <a:txBody>
                    <a:bodyPr/>
                    <a:lstStyle/>
                    <a:p>
                      <a:pPr algn="ctr"/>
                      <a:r>
                        <a:rPr lang="en-US" sz="1600" dirty="0">
                          <a:solidFill>
                            <a:schemeClr val="tx1">
                              <a:lumMod val="75000"/>
                              <a:lumOff val="25000"/>
                            </a:schemeClr>
                          </a:solidFill>
                        </a:rPr>
                        <a:t>E</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solidFill>
                      <a:schemeClr val="accent4">
                        <a:lumMod val="20000"/>
                        <a:lumOff val="80000"/>
                      </a:schemeClr>
                    </a:solidFill>
                  </a:tcPr>
                </a:tc>
                <a:tc>
                  <a:txBody>
                    <a:bodyPr/>
                    <a:lstStyle/>
                    <a:p>
                      <a:pPr algn="ctr"/>
                      <a:r>
                        <a:rPr lang="en-US" sz="1600" dirty="0">
                          <a:solidFill>
                            <a:schemeClr val="tx1">
                              <a:lumMod val="75000"/>
                              <a:lumOff val="25000"/>
                            </a:schemeClr>
                          </a:solidFill>
                        </a:rPr>
                        <a:t>240.0.0.0 –255.255.255.255</a:t>
                      </a:r>
                      <a:endParaRPr lang="en-US" sz="16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46820" marR="76346" marT="76346" marB="76346">
                    <a:solidFill>
                      <a:schemeClr val="accent4">
                        <a:lumMod val="20000"/>
                        <a:lumOff val="80000"/>
                      </a:schemeClr>
                    </a:solidFill>
                  </a:tcPr>
                </a:tc>
                <a:extLst>
                  <a:ext uri="{0D108BD9-81ED-4DB2-BD59-A6C34878D82A}">
                    <a16:rowId xmlns:a16="http://schemas.microsoft.com/office/drawing/2014/main" val="2651864039"/>
                  </a:ext>
                </a:extLst>
              </a:tr>
            </a:tbl>
          </a:graphicData>
        </a:graphic>
      </p:graphicFrame>
    </p:spTree>
    <p:extLst>
      <p:ext uri="{BB962C8B-B14F-4D97-AF65-F5344CB8AC3E}">
        <p14:creationId xmlns:p14="http://schemas.microsoft.com/office/powerpoint/2010/main" val="4130164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5"/>
          <p:cNvSpPr txBox="1">
            <a:spLocks noGrp="1"/>
          </p:cNvSpPr>
          <p:nvPr>
            <p:ph type="title" idx="4294967295"/>
          </p:nvPr>
        </p:nvSpPr>
        <p:spPr>
          <a:xfrm>
            <a:off x="3247630" y="369332"/>
            <a:ext cx="6146800" cy="822325"/>
          </a:xfrm>
          <a:prstGeom prst="rect">
            <a:avLst/>
          </a:prstGeom>
          <a:noFill/>
          <a:ln>
            <a:noFill/>
          </a:ln>
        </p:spPr>
        <p:txBody>
          <a:bodyPr spcFirstLastPara="1" vert="horz" wrap="square" lIns="121900" tIns="60933" rIns="121900" bIns="60933" rtlCol="0" anchor="t" anchorCtr="0">
            <a:noAutofit/>
          </a:bodyPr>
          <a:lstStyle/>
          <a:p>
            <a:pPr algn="ctr"/>
            <a:r>
              <a:rPr lang="en-US" sz="3200" b="1" dirty="0" smtClean="0">
                <a:solidFill>
                  <a:schemeClr val="tx1"/>
                </a:solidFill>
                <a:latin typeface="+mn-lt"/>
              </a:rPr>
              <a:t>Private vs Public IP Addresses</a:t>
            </a:r>
            <a:endParaRPr sz="3200" b="1" dirty="0">
              <a:solidFill>
                <a:schemeClr val="tx1"/>
              </a:solidFill>
              <a:latin typeface="+mn-lt"/>
            </a:endParaRPr>
          </a:p>
        </p:txBody>
      </p:sp>
      <p:sp>
        <p:nvSpPr>
          <p:cNvPr id="7" name="TextBox 6">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8"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65593" y="1009281"/>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smtClean="0"/>
              <a:t>10 </a:t>
            </a:r>
            <a:r>
              <a:rPr lang="en-US" altLang="en-US" sz="1200" dirty="0"/>
              <a:t>MIN</a:t>
            </a:r>
            <a:endParaRPr lang="en-US" altLang="en-US" sz="1200" dirty="0">
              <a:solidFill>
                <a:srgbClr val="FF0000"/>
              </a:solidFill>
            </a:endParaRPr>
          </a:p>
        </p:txBody>
      </p:sp>
      <p:pic>
        <p:nvPicPr>
          <p:cNvPr id="10"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Google Shape;340;p5"/>
          <p:cNvSpPr txBox="1"/>
          <p:nvPr/>
        </p:nvSpPr>
        <p:spPr>
          <a:xfrm>
            <a:off x="346256" y="1491881"/>
            <a:ext cx="11416254" cy="2051453"/>
          </a:xfrm>
          <a:prstGeom prst="rect">
            <a:avLst/>
          </a:prstGeom>
          <a:noFill/>
          <a:ln>
            <a:noFill/>
          </a:ln>
        </p:spPr>
        <p:txBody>
          <a:bodyPr spcFirstLastPara="1" wrap="square" lIns="121900" tIns="60933" rIns="121900" bIns="60933" anchor="t" anchorCtr="0">
            <a:noAutofit/>
          </a:bodyPr>
          <a:lstStyle/>
          <a:p>
            <a:pPr marL="302676" indent="2116">
              <a:lnSpc>
                <a:spcPct val="178571"/>
              </a:lnSpc>
              <a:buClr>
                <a:srgbClr val="000000"/>
              </a:buClr>
              <a:buSzPts val="1400"/>
            </a:pPr>
            <a:r>
              <a:rPr lang="en-US" sz="2200" dirty="0" smtClean="0">
                <a:solidFill>
                  <a:srgbClr val="000000"/>
                </a:solidFill>
                <a:ea typeface="Verdana"/>
                <a:cs typeface="Verdana"/>
                <a:sym typeface="Verdana"/>
              </a:rPr>
              <a:t>An IP address is basically classified into two types:</a:t>
            </a:r>
          </a:p>
          <a:p>
            <a:pPr marL="645576" indent="-342900">
              <a:lnSpc>
                <a:spcPct val="178571"/>
              </a:lnSpc>
              <a:buClr>
                <a:srgbClr val="000000"/>
              </a:buClr>
              <a:buSzPts val="1400"/>
              <a:buFont typeface="Arial" panose="020B0604020202020204" pitchFamily="34" charset="0"/>
              <a:buChar char="•"/>
            </a:pPr>
            <a:r>
              <a:rPr lang="en-US" sz="2200" b="1" dirty="0" smtClean="0">
                <a:solidFill>
                  <a:srgbClr val="000000"/>
                </a:solidFill>
                <a:ea typeface="Verdana"/>
                <a:cs typeface="Verdana"/>
                <a:sym typeface="Verdana"/>
              </a:rPr>
              <a:t>Private IP address </a:t>
            </a:r>
            <a:r>
              <a:rPr lang="en-US" sz="2200" dirty="0" smtClean="0">
                <a:solidFill>
                  <a:srgbClr val="000000"/>
                </a:solidFill>
                <a:ea typeface="Verdana"/>
                <a:cs typeface="Verdana"/>
                <a:sym typeface="Verdana"/>
              </a:rPr>
              <a:t>: used to communicate within the same network (</a:t>
            </a:r>
            <a:r>
              <a:rPr lang="en-US" sz="2200" dirty="0" smtClean="0">
                <a:solidFill>
                  <a:srgbClr val="00B0F0"/>
                </a:solidFill>
                <a:ea typeface="Verdana"/>
                <a:cs typeface="Verdana"/>
                <a:sym typeface="Verdana"/>
              </a:rPr>
              <a:t>local</a:t>
            </a:r>
            <a:r>
              <a:rPr lang="en-US" sz="2200" dirty="0" smtClean="0">
                <a:solidFill>
                  <a:srgbClr val="000000"/>
                </a:solidFill>
                <a:ea typeface="Verdana"/>
                <a:cs typeface="Verdana"/>
                <a:sym typeface="Verdana"/>
              </a:rPr>
              <a:t>). </a:t>
            </a:r>
          </a:p>
          <a:p>
            <a:pPr marL="645576" indent="-342900">
              <a:lnSpc>
                <a:spcPct val="178571"/>
              </a:lnSpc>
              <a:buClr>
                <a:srgbClr val="000000"/>
              </a:buClr>
              <a:buSzPts val="1400"/>
              <a:buFont typeface="Arial" panose="020B0604020202020204" pitchFamily="34" charset="0"/>
              <a:buChar char="•"/>
            </a:pPr>
            <a:r>
              <a:rPr lang="en-US" sz="2200" b="1" dirty="0" smtClean="0">
                <a:solidFill>
                  <a:srgbClr val="000000"/>
                </a:solidFill>
                <a:ea typeface="Verdana"/>
                <a:cs typeface="Verdana"/>
                <a:sym typeface="Verdana"/>
              </a:rPr>
              <a:t>Public IP address  </a:t>
            </a:r>
            <a:r>
              <a:rPr lang="en-US" sz="2200" dirty="0" smtClean="0">
                <a:solidFill>
                  <a:srgbClr val="000000"/>
                </a:solidFill>
                <a:ea typeface="Verdana"/>
                <a:cs typeface="Verdana"/>
                <a:sym typeface="Verdana"/>
              </a:rPr>
              <a:t>: used to communicate outside the network (</a:t>
            </a:r>
            <a:r>
              <a:rPr lang="en-US" sz="2200" dirty="0" smtClean="0">
                <a:solidFill>
                  <a:srgbClr val="00B0F0"/>
                </a:solidFill>
                <a:ea typeface="Verdana"/>
                <a:cs typeface="Verdana"/>
                <a:sym typeface="Verdana"/>
              </a:rPr>
              <a:t>internet</a:t>
            </a:r>
            <a:r>
              <a:rPr lang="en-US" sz="2200" dirty="0" smtClean="0">
                <a:solidFill>
                  <a:srgbClr val="000000"/>
                </a:solidFill>
                <a:ea typeface="Verdana"/>
                <a:cs typeface="Verdana"/>
                <a:sym typeface="Verdana"/>
              </a:rPr>
              <a:t>) and assigned by </a:t>
            </a:r>
            <a:r>
              <a:rPr lang="en-US" sz="2200" dirty="0" smtClean="0">
                <a:solidFill>
                  <a:srgbClr val="00B0F0"/>
                </a:solidFill>
                <a:ea typeface="Verdana"/>
                <a:cs typeface="Verdana"/>
                <a:sym typeface="Verdana"/>
              </a:rPr>
              <a:t>ISP</a:t>
            </a:r>
            <a:r>
              <a:rPr lang="en-US" sz="2200" dirty="0" smtClean="0">
                <a:solidFill>
                  <a:srgbClr val="000000"/>
                </a:solidFill>
                <a:ea typeface="Verdana"/>
                <a:cs typeface="Verdana"/>
                <a:sym typeface="Verdana"/>
              </a:rPr>
              <a:t>. </a:t>
            </a:r>
            <a:endParaRPr lang="en-US" dirty="0" smtClean="0">
              <a:solidFill>
                <a:srgbClr val="000000"/>
              </a:solidFill>
              <a:ea typeface="Verdana"/>
              <a:cs typeface="Verdana"/>
              <a:sym typeface="Verdana"/>
            </a:endParaRPr>
          </a:p>
        </p:txBody>
      </p:sp>
      <p:pic>
        <p:nvPicPr>
          <p:cNvPr id="3" name="Picture 2"/>
          <p:cNvPicPr>
            <a:picLocks noChangeAspect="1"/>
          </p:cNvPicPr>
          <p:nvPr/>
        </p:nvPicPr>
        <p:blipFill>
          <a:blip r:embed="rId5"/>
          <a:stretch>
            <a:fillRect/>
          </a:stretch>
        </p:blipFill>
        <p:spPr>
          <a:xfrm>
            <a:off x="811925" y="3901254"/>
            <a:ext cx="4562104" cy="2281052"/>
          </a:xfrm>
          <a:prstGeom prst="rect">
            <a:avLst/>
          </a:prstGeom>
        </p:spPr>
      </p:pic>
      <p:pic>
        <p:nvPicPr>
          <p:cNvPr id="5" name="Picture 4"/>
          <p:cNvPicPr>
            <a:picLocks noChangeAspect="1"/>
          </p:cNvPicPr>
          <p:nvPr/>
        </p:nvPicPr>
        <p:blipFill rotWithShape="1">
          <a:blip r:embed="rId6"/>
          <a:srcRect b="33231"/>
          <a:stretch/>
        </p:blipFill>
        <p:spPr>
          <a:xfrm>
            <a:off x="5832145" y="3901254"/>
            <a:ext cx="5110968" cy="2254459"/>
          </a:xfrm>
          <a:prstGeom prst="rect">
            <a:avLst/>
          </a:prstGeom>
        </p:spPr>
      </p:pic>
    </p:spTree>
    <p:extLst>
      <p:ext uri="{BB962C8B-B14F-4D97-AF65-F5344CB8AC3E}">
        <p14:creationId xmlns:p14="http://schemas.microsoft.com/office/powerpoint/2010/main" val="3175391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5"/>
          <p:cNvSpPr txBox="1">
            <a:spLocks noGrp="1"/>
          </p:cNvSpPr>
          <p:nvPr>
            <p:ph type="title" idx="4294967295"/>
          </p:nvPr>
        </p:nvSpPr>
        <p:spPr>
          <a:xfrm>
            <a:off x="3247630" y="369332"/>
            <a:ext cx="6146800" cy="822325"/>
          </a:xfrm>
          <a:prstGeom prst="rect">
            <a:avLst/>
          </a:prstGeom>
          <a:noFill/>
          <a:ln>
            <a:noFill/>
          </a:ln>
        </p:spPr>
        <p:txBody>
          <a:bodyPr spcFirstLastPara="1" vert="horz" wrap="square" lIns="121900" tIns="60933" rIns="121900" bIns="60933" rtlCol="0" anchor="t" anchorCtr="0">
            <a:noAutofit/>
          </a:bodyPr>
          <a:lstStyle/>
          <a:p>
            <a:pPr algn="ctr"/>
            <a:r>
              <a:rPr lang="en-US" sz="3200" b="1" dirty="0" smtClean="0">
                <a:solidFill>
                  <a:schemeClr val="tx1"/>
                </a:solidFill>
                <a:latin typeface="+mn-lt"/>
              </a:rPr>
              <a:t>Private vs Public IP Addresses</a:t>
            </a:r>
            <a:endParaRPr sz="3200" b="1" dirty="0">
              <a:solidFill>
                <a:schemeClr val="tx1"/>
              </a:solidFill>
              <a:latin typeface="+mn-lt"/>
            </a:endParaRPr>
          </a:p>
        </p:txBody>
      </p:sp>
      <p:sp>
        <p:nvSpPr>
          <p:cNvPr id="7" name="TextBox 6">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8"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65593" y="1009281"/>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smtClean="0"/>
              <a:t>10 </a:t>
            </a:r>
            <a:r>
              <a:rPr lang="en-US" altLang="en-US" sz="1200" dirty="0"/>
              <a:t>MIN</a:t>
            </a:r>
            <a:endParaRPr lang="en-US" altLang="en-US" sz="1200" dirty="0">
              <a:solidFill>
                <a:srgbClr val="FF0000"/>
              </a:solidFill>
            </a:endParaRPr>
          </a:p>
        </p:txBody>
      </p:sp>
      <p:pic>
        <p:nvPicPr>
          <p:cNvPr id="10"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1725880" y="1341910"/>
            <a:ext cx="9130809" cy="5136080"/>
            <a:chOff x="1725880" y="1341910"/>
            <a:chExt cx="9130809" cy="5136080"/>
          </a:xfrm>
        </p:grpSpPr>
        <p:pic>
          <p:nvPicPr>
            <p:cNvPr id="4" name="Picture 3"/>
            <p:cNvPicPr>
              <a:picLocks noChangeAspect="1"/>
            </p:cNvPicPr>
            <p:nvPr/>
          </p:nvPicPr>
          <p:blipFill>
            <a:blip r:embed="rId5"/>
            <a:stretch>
              <a:fillRect/>
            </a:stretch>
          </p:blipFill>
          <p:spPr>
            <a:xfrm>
              <a:off x="1725880" y="1341910"/>
              <a:ext cx="9130809" cy="5136080"/>
            </a:xfrm>
            <a:prstGeom prst="rect">
              <a:avLst/>
            </a:prstGeom>
            <a:ln>
              <a:solidFill>
                <a:schemeClr val="accent3">
                  <a:lumMod val="75000"/>
                </a:schemeClr>
              </a:solidFill>
            </a:ln>
          </p:spPr>
        </p:pic>
        <p:sp>
          <p:nvSpPr>
            <p:cNvPr id="6" name="Rounded Rectangle 5"/>
            <p:cNvSpPr/>
            <p:nvPr/>
          </p:nvSpPr>
          <p:spPr>
            <a:xfrm>
              <a:off x="7190509" y="1347848"/>
              <a:ext cx="2802577" cy="43345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172196" y="5959431"/>
              <a:ext cx="2802577" cy="387928"/>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0926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81;p5">
            <a:extLst>
              <a:ext uri="{FF2B5EF4-FFF2-40B4-BE49-F238E27FC236}">
                <a16:creationId xmlns:a16="http://schemas.microsoft.com/office/drawing/2014/main" id="{E72FBEC3-1ACE-3064-EBB0-AF72685D324C}"/>
              </a:ext>
            </a:extLst>
          </p:cNvPr>
          <p:cNvSpPr txBox="1"/>
          <p:nvPr/>
        </p:nvSpPr>
        <p:spPr>
          <a:xfrm>
            <a:off x="1700207" y="615490"/>
            <a:ext cx="10066312" cy="954053"/>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3600" b="1" dirty="0" smtClean="0">
                <a:ea typeface="Arial"/>
                <a:cs typeface="Arial" panose="020B0604020202020204" pitchFamily="34" charset="0"/>
                <a:sym typeface="Arial"/>
              </a:rPr>
              <a:t>Let’s find out which </a:t>
            </a:r>
            <a:r>
              <a:rPr lang="en-US" sz="3600" b="1" dirty="0" smtClean="0">
                <a:solidFill>
                  <a:srgbClr val="9933FF"/>
                </a:solidFill>
                <a:ea typeface="Arial"/>
                <a:cs typeface="Arial" panose="020B0604020202020204" pitchFamily="34" charset="0"/>
                <a:sym typeface="Arial"/>
              </a:rPr>
              <a:t>class</a:t>
            </a:r>
            <a:r>
              <a:rPr lang="en-US" sz="3600" b="1" dirty="0" smtClean="0">
                <a:ea typeface="Arial"/>
                <a:cs typeface="Arial" panose="020B0604020202020204" pitchFamily="34" charset="0"/>
                <a:sym typeface="Arial"/>
              </a:rPr>
              <a:t> and </a:t>
            </a:r>
            <a:r>
              <a:rPr lang="en-US" sz="3600" b="1" dirty="0" smtClean="0">
                <a:solidFill>
                  <a:srgbClr val="9933FF"/>
                </a:solidFill>
                <a:ea typeface="Arial"/>
                <a:cs typeface="Arial" panose="020B0604020202020204" pitchFamily="34" charset="0"/>
                <a:sym typeface="Arial"/>
              </a:rPr>
              <a:t>type</a:t>
            </a:r>
            <a:r>
              <a:rPr lang="en-US" sz="3600" b="1" dirty="0" smtClean="0">
                <a:ea typeface="Arial"/>
                <a:cs typeface="Arial" panose="020B0604020202020204" pitchFamily="34" charset="0"/>
                <a:sym typeface="Arial"/>
              </a:rPr>
              <a:t> of IPv4 address !</a:t>
            </a:r>
            <a:endParaRPr lang="en-US" sz="3600" b="1" dirty="0" smtClean="0">
              <a:ea typeface="Arial"/>
              <a:cs typeface="Arial" panose="020B0604020202020204" pitchFamily="34" charset="0"/>
              <a:sym typeface="Arial"/>
            </a:endParaRPr>
          </a:p>
        </p:txBody>
      </p:sp>
      <p:sp>
        <p:nvSpPr>
          <p:cNvPr id="17" name="Google Shape;145;p4"/>
          <p:cNvSpPr txBox="1"/>
          <p:nvPr/>
        </p:nvSpPr>
        <p:spPr>
          <a:xfrm>
            <a:off x="0" y="0"/>
            <a:ext cx="2031937" cy="369332"/>
          </a:xfrm>
          <a:prstGeom prst="rect">
            <a:avLst/>
          </a:prstGeom>
          <a:solidFill>
            <a:srgbClr val="9933FF"/>
          </a:solidFill>
          <a:ln w="12700" cap="flat" cmpd="sng">
            <a:no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ENGAGE</a:t>
            </a:r>
            <a:endParaRPr dirty="0"/>
          </a:p>
        </p:txBody>
      </p:sp>
      <p:pic>
        <p:nvPicPr>
          <p:cNvPr id="18" name="Google Shape;146;p4"/>
          <p:cNvPicPr preferRelativeResize="0"/>
          <p:nvPr/>
        </p:nvPicPr>
        <p:blipFill rotWithShape="1">
          <a:blip r:embed="rId3">
            <a:alphaModFix/>
          </a:blip>
          <a:srcRect/>
          <a:stretch/>
        </p:blipFill>
        <p:spPr>
          <a:xfrm>
            <a:off x="934506" y="521641"/>
            <a:ext cx="186684" cy="371292"/>
          </a:xfrm>
          <a:prstGeom prst="rect">
            <a:avLst/>
          </a:prstGeom>
          <a:noFill/>
          <a:ln>
            <a:noFill/>
          </a:ln>
        </p:spPr>
      </p:pic>
      <p:pic>
        <p:nvPicPr>
          <p:cNvPr id="19" name="Google Shape;147;p4"/>
          <p:cNvPicPr preferRelativeResize="0"/>
          <p:nvPr/>
        </p:nvPicPr>
        <p:blipFill rotWithShape="1">
          <a:blip r:embed="rId3">
            <a:alphaModFix/>
          </a:blip>
          <a:srcRect/>
          <a:stretch/>
        </p:blipFill>
        <p:spPr>
          <a:xfrm>
            <a:off x="1306932" y="508066"/>
            <a:ext cx="186684" cy="371292"/>
          </a:xfrm>
          <a:prstGeom prst="rect">
            <a:avLst/>
          </a:prstGeom>
          <a:noFill/>
          <a:ln>
            <a:noFill/>
          </a:ln>
        </p:spPr>
      </p:pic>
      <p:pic>
        <p:nvPicPr>
          <p:cNvPr id="20" name="Google Shape;148;p4"/>
          <p:cNvPicPr preferRelativeResize="0"/>
          <p:nvPr/>
        </p:nvPicPr>
        <p:blipFill rotWithShape="1">
          <a:blip r:embed="rId3">
            <a:alphaModFix/>
          </a:blip>
          <a:srcRect/>
          <a:stretch/>
        </p:blipFill>
        <p:spPr>
          <a:xfrm>
            <a:off x="1121190" y="512592"/>
            <a:ext cx="186684" cy="371292"/>
          </a:xfrm>
          <a:prstGeom prst="rect">
            <a:avLst/>
          </a:prstGeom>
          <a:noFill/>
          <a:ln>
            <a:noFill/>
          </a:ln>
        </p:spPr>
      </p:pic>
      <p:pic>
        <p:nvPicPr>
          <p:cNvPr id="21"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 y="435729"/>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201818" y="907851"/>
            <a:ext cx="581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a:t>
            </a:r>
            <a:r>
              <a:rPr lang="en-US" altLang="en-US" sz="1200" dirty="0" smtClean="0"/>
              <a:t> </a:t>
            </a:r>
            <a:r>
              <a:rPr lang="en-US" altLang="en-US" sz="1200" dirty="0"/>
              <a:t>MIN</a:t>
            </a:r>
            <a:endParaRPr lang="en-US" altLang="en-US" sz="1200" dirty="0">
              <a:solidFill>
                <a:srgbClr val="FF0000"/>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8" y="2535382"/>
            <a:ext cx="3943937" cy="3943937"/>
          </a:xfrm>
          <a:prstGeom prst="rect">
            <a:avLst/>
          </a:prstGeom>
        </p:spPr>
      </p:pic>
      <p:sp>
        <p:nvSpPr>
          <p:cNvPr id="12" name="Google Shape;281;p5">
            <a:extLst>
              <a:ext uri="{FF2B5EF4-FFF2-40B4-BE49-F238E27FC236}">
                <a16:creationId xmlns:a16="http://schemas.microsoft.com/office/drawing/2014/main" id="{E72FBEC3-1ACE-3064-EBB0-AF72685D324C}"/>
              </a:ext>
            </a:extLst>
          </p:cNvPr>
          <p:cNvSpPr txBox="1"/>
          <p:nvPr/>
        </p:nvSpPr>
        <p:spPr>
          <a:xfrm>
            <a:off x="4003905" y="2340552"/>
            <a:ext cx="4082853" cy="86172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3200" b="1" dirty="0" smtClean="0">
                <a:solidFill>
                  <a:srgbClr val="0070C0"/>
                </a:solidFill>
                <a:ea typeface="Arial"/>
                <a:cs typeface="Arial" panose="020B0604020202020204" pitchFamily="34" charset="0"/>
                <a:sym typeface="Arial"/>
              </a:rPr>
              <a:t>172.16.30.100</a:t>
            </a:r>
            <a:endParaRPr lang="en-US" sz="5400" b="1" dirty="0" smtClean="0">
              <a:solidFill>
                <a:srgbClr val="0070C0"/>
              </a:solidFill>
              <a:ea typeface="Arial"/>
              <a:cs typeface="Arial" panose="020B0604020202020204" pitchFamily="34" charset="0"/>
              <a:sym typeface="Arial"/>
            </a:endParaRPr>
          </a:p>
        </p:txBody>
      </p:sp>
      <p:sp>
        <p:nvSpPr>
          <p:cNvPr id="13" name="Google Shape;281;p5">
            <a:extLst>
              <a:ext uri="{FF2B5EF4-FFF2-40B4-BE49-F238E27FC236}">
                <a16:creationId xmlns:a16="http://schemas.microsoft.com/office/drawing/2014/main" id="{E72FBEC3-1ACE-3064-EBB0-AF72685D324C}"/>
              </a:ext>
            </a:extLst>
          </p:cNvPr>
          <p:cNvSpPr txBox="1"/>
          <p:nvPr/>
        </p:nvSpPr>
        <p:spPr>
          <a:xfrm>
            <a:off x="7617497" y="2280893"/>
            <a:ext cx="4082853" cy="86172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3200" b="1" dirty="0" smtClean="0">
                <a:solidFill>
                  <a:srgbClr val="0070C0"/>
                </a:solidFill>
                <a:ea typeface="Arial"/>
                <a:cs typeface="Arial" panose="020B0604020202020204" pitchFamily="34" charset="0"/>
                <a:sym typeface="Arial"/>
              </a:rPr>
              <a:t>192.168.250.10</a:t>
            </a:r>
            <a:endParaRPr lang="en-US" sz="5400" b="1" dirty="0" smtClean="0">
              <a:solidFill>
                <a:srgbClr val="0070C0"/>
              </a:solidFill>
              <a:ea typeface="Arial"/>
              <a:cs typeface="Arial" panose="020B0604020202020204" pitchFamily="34" charset="0"/>
              <a:sym typeface="Arial"/>
            </a:endParaRPr>
          </a:p>
        </p:txBody>
      </p:sp>
      <p:sp>
        <p:nvSpPr>
          <p:cNvPr id="14" name="Google Shape;281;p5">
            <a:extLst>
              <a:ext uri="{FF2B5EF4-FFF2-40B4-BE49-F238E27FC236}">
                <a16:creationId xmlns:a16="http://schemas.microsoft.com/office/drawing/2014/main" id="{E72FBEC3-1ACE-3064-EBB0-AF72685D324C}"/>
              </a:ext>
            </a:extLst>
          </p:cNvPr>
          <p:cNvSpPr txBox="1"/>
          <p:nvPr/>
        </p:nvSpPr>
        <p:spPr>
          <a:xfrm>
            <a:off x="3696663" y="3954959"/>
            <a:ext cx="4082853" cy="86172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3200" b="1" dirty="0" smtClean="0">
                <a:solidFill>
                  <a:srgbClr val="0070C0"/>
                </a:solidFill>
                <a:ea typeface="Arial"/>
                <a:cs typeface="Arial" panose="020B0604020202020204" pitchFamily="34" charset="0"/>
                <a:sym typeface="Arial"/>
              </a:rPr>
              <a:t>172.16.1.1</a:t>
            </a:r>
            <a:endParaRPr lang="en-US" sz="5400" b="1" dirty="0" smtClean="0">
              <a:solidFill>
                <a:srgbClr val="0070C0"/>
              </a:solidFill>
              <a:ea typeface="Arial"/>
              <a:cs typeface="Arial" panose="020B0604020202020204" pitchFamily="34" charset="0"/>
              <a:sym typeface="Arial"/>
            </a:endParaRPr>
          </a:p>
        </p:txBody>
      </p:sp>
      <p:sp>
        <p:nvSpPr>
          <p:cNvPr id="15" name="Google Shape;281;p5">
            <a:extLst>
              <a:ext uri="{FF2B5EF4-FFF2-40B4-BE49-F238E27FC236}">
                <a16:creationId xmlns:a16="http://schemas.microsoft.com/office/drawing/2014/main" id="{E72FBEC3-1ACE-3064-EBB0-AF72685D324C}"/>
              </a:ext>
            </a:extLst>
          </p:cNvPr>
          <p:cNvSpPr txBox="1"/>
          <p:nvPr/>
        </p:nvSpPr>
        <p:spPr>
          <a:xfrm>
            <a:off x="7543618" y="3116924"/>
            <a:ext cx="4082853" cy="86172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3200" b="1" dirty="0" smtClean="0">
                <a:solidFill>
                  <a:srgbClr val="0070C0"/>
                </a:solidFill>
                <a:ea typeface="Arial"/>
                <a:cs typeface="Arial" panose="020B0604020202020204" pitchFamily="34" charset="0"/>
                <a:sym typeface="Arial"/>
              </a:rPr>
              <a:t>10.200.30.35</a:t>
            </a:r>
            <a:endParaRPr lang="en-US" sz="5400" b="1" dirty="0" smtClean="0">
              <a:solidFill>
                <a:srgbClr val="0070C0"/>
              </a:solidFill>
              <a:ea typeface="Arial"/>
              <a:cs typeface="Arial" panose="020B0604020202020204" pitchFamily="34" charset="0"/>
              <a:sym typeface="Arial"/>
            </a:endParaRPr>
          </a:p>
        </p:txBody>
      </p:sp>
      <p:sp>
        <p:nvSpPr>
          <p:cNvPr id="16" name="Google Shape;281;p5">
            <a:extLst>
              <a:ext uri="{FF2B5EF4-FFF2-40B4-BE49-F238E27FC236}">
                <a16:creationId xmlns:a16="http://schemas.microsoft.com/office/drawing/2014/main" id="{E72FBEC3-1ACE-3064-EBB0-AF72685D324C}"/>
              </a:ext>
            </a:extLst>
          </p:cNvPr>
          <p:cNvSpPr txBox="1"/>
          <p:nvPr/>
        </p:nvSpPr>
        <p:spPr>
          <a:xfrm>
            <a:off x="3599681" y="3269336"/>
            <a:ext cx="4082853" cy="86172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3200" b="1" dirty="0" smtClean="0">
                <a:solidFill>
                  <a:srgbClr val="0070C0"/>
                </a:solidFill>
                <a:ea typeface="Arial"/>
                <a:cs typeface="Arial" panose="020B0604020202020204" pitchFamily="34" charset="0"/>
                <a:sym typeface="Arial"/>
              </a:rPr>
              <a:t>1.140.0.5</a:t>
            </a:r>
            <a:endParaRPr lang="en-US" sz="5400" b="1" dirty="0" smtClean="0">
              <a:solidFill>
                <a:srgbClr val="0070C0"/>
              </a:solidFill>
              <a:ea typeface="Arial"/>
              <a:cs typeface="Arial" panose="020B0604020202020204" pitchFamily="34" charset="0"/>
              <a:sym typeface="Arial"/>
            </a:endParaRPr>
          </a:p>
        </p:txBody>
      </p:sp>
      <p:sp>
        <p:nvSpPr>
          <p:cNvPr id="23" name="Google Shape;281;p5">
            <a:extLst>
              <a:ext uri="{FF2B5EF4-FFF2-40B4-BE49-F238E27FC236}">
                <a16:creationId xmlns:a16="http://schemas.microsoft.com/office/drawing/2014/main" id="{E72FBEC3-1ACE-3064-EBB0-AF72685D324C}"/>
              </a:ext>
            </a:extLst>
          </p:cNvPr>
          <p:cNvSpPr txBox="1"/>
          <p:nvPr/>
        </p:nvSpPr>
        <p:spPr>
          <a:xfrm>
            <a:off x="7422886" y="3895355"/>
            <a:ext cx="4082853" cy="86172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3200" b="1" dirty="0" smtClean="0">
                <a:solidFill>
                  <a:srgbClr val="0070C0"/>
                </a:solidFill>
                <a:ea typeface="Arial"/>
                <a:cs typeface="Arial" panose="020B0604020202020204" pitchFamily="34" charset="0"/>
                <a:sym typeface="Arial"/>
              </a:rPr>
              <a:t>195.2.10.7</a:t>
            </a:r>
            <a:endParaRPr lang="en-US" sz="5400" b="1" dirty="0" smtClean="0">
              <a:solidFill>
                <a:srgbClr val="0070C0"/>
              </a:solidFill>
              <a:ea typeface="Arial"/>
              <a:cs typeface="Arial" panose="020B0604020202020204" pitchFamily="34" charset="0"/>
              <a:sym typeface="Arial"/>
            </a:endParaRPr>
          </a:p>
        </p:txBody>
      </p:sp>
    </p:spTree>
    <p:extLst>
      <p:ext uri="{BB962C8B-B14F-4D97-AF65-F5344CB8AC3E}">
        <p14:creationId xmlns:p14="http://schemas.microsoft.com/office/powerpoint/2010/main" val="1372368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5"/>
          <p:cNvSpPr txBox="1">
            <a:spLocks noGrp="1"/>
          </p:cNvSpPr>
          <p:nvPr>
            <p:ph type="title" idx="4294967295"/>
          </p:nvPr>
        </p:nvSpPr>
        <p:spPr>
          <a:xfrm>
            <a:off x="3247630" y="369332"/>
            <a:ext cx="6146800" cy="822325"/>
          </a:xfrm>
          <a:prstGeom prst="rect">
            <a:avLst/>
          </a:prstGeom>
          <a:noFill/>
          <a:ln>
            <a:noFill/>
          </a:ln>
        </p:spPr>
        <p:txBody>
          <a:bodyPr spcFirstLastPara="1" vert="horz" wrap="square" lIns="121900" tIns="60933" rIns="121900" bIns="60933" rtlCol="0" anchor="t" anchorCtr="0">
            <a:noAutofit/>
          </a:bodyPr>
          <a:lstStyle/>
          <a:p>
            <a:pPr algn="ctr"/>
            <a:r>
              <a:rPr lang="en-US" sz="3200" b="1" dirty="0" smtClean="0">
                <a:solidFill>
                  <a:schemeClr val="tx1"/>
                </a:solidFill>
                <a:latin typeface="+mn-lt"/>
              </a:rPr>
              <a:t>Static vs Dynamic IP Addresses</a:t>
            </a:r>
            <a:endParaRPr sz="3200" b="1" dirty="0">
              <a:solidFill>
                <a:schemeClr val="tx1"/>
              </a:solidFill>
              <a:latin typeface="+mn-lt"/>
            </a:endParaRPr>
          </a:p>
        </p:txBody>
      </p:sp>
      <p:sp>
        <p:nvSpPr>
          <p:cNvPr id="7" name="TextBox 6">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8"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65593" y="1009281"/>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smtClean="0"/>
              <a:t>10 </a:t>
            </a:r>
            <a:r>
              <a:rPr lang="en-US" altLang="en-US" sz="1200" dirty="0"/>
              <a:t>MIN</a:t>
            </a:r>
            <a:endParaRPr lang="en-US" altLang="en-US" sz="1200" dirty="0">
              <a:solidFill>
                <a:srgbClr val="FF0000"/>
              </a:solidFill>
            </a:endParaRPr>
          </a:p>
        </p:txBody>
      </p:sp>
      <p:pic>
        <p:nvPicPr>
          <p:cNvPr id="10"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1512620" y="1377413"/>
            <a:ext cx="9147020" cy="3141147"/>
          </a:xfrm>
          <a:prstGeom prst="rect">
            <a:avLst/>
          </a:prstGeom>
        </p:spPr>
      </p:pic>
      <p:sp>
        <p:nvSpPr>
          <p:cNvPr id="11" name="Google Shape;337;p5"/>
          <p:cNvSpPr txBox="1">
            <a:spLocks/>
          </p:cNvSpPr>
          <p:nvPr/>
        </p:nvSpPr>
        <p:spPr>
          <a:xfrm>
            <a:off x="2442714" y="5069981"/>
            <a:ext cx="7401930" cy="822325"/>
          </a:xfrm>
          <a:prstGeom prst="rect">
            <a:avLst/>
          </a:prstGeom>
          <a:noFill/>
          <a:ln>
            <a:noFill/>
          </a:ln>
        </p:spPr>
        <p:txBody>
          <a:bodyPr spcFirstLastPara="1" vert="horz" wrap="square" lIns="121900" tIns="60933" rIns="121900" bIns="60933"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FF0000"/>
                </a:solidFill>
                <a:latin typeface="+mn-lt"/>
              </a:rPr>
              <a:t>How you assign IP to your computer? </a:t>
            </a:r>
            <a:endParaRPr lang="en-US" sz="3200" b="1" dirty="0">
              <a:solidFill>
                <a:srgbClr val="FF0000"/>
              </a:solidFill>
              <a:latin typeface="+mn-lt"/>
            </a:endParaRPr>
          </a:p>
        </p:txBody>
      </p:sp>
    </p:spTree>
    <p:extLst>
      <p:ext uri="{BB962C8B-B14F-4D97-AF65-F5344CB8AC3E}">
        <p14:creationId xmlns:p14="http://schemas.microsoft.com/office/powerpoint/2010/main" val="430725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alpha val="53000"/>
          </a:srgbClr>
        </a:solidFill>
        <a:effectLst/>
      </p:bgPr>
    </p:bg>
    <p:spTree>
      <p:nvGrpSpPr>
        <p:cNvPr id="1" name=""/>
        <p:cNvGrpSpPr/>
        <p:nvPr/>
      </p:nvGrpSpPr>
      <p:grpSpPr>
        <a:xfrm>
          <a:off x="0" y="0"/>
          <a:ext cx="0" cy="0"/>
          <a:chOff x="0" y="0"/>
          <a:chExt cx="0" cy="0"/>
        </a:xfrm>
      </p:grpSpPr>
      <p:grpSp>
        <p:nvGrpSpPr>
          <p:cNvPr id="3" name="Group 2"/>
          <p:cNvGrpSpPr/>
          <p:nvPr/>
        </p:nvGrpSpPr>
        <p:grpSpPr>
          <a:xfrm>
            <a:off x="1591292" y="1664855"/>
            <a:ext cx="10600709" cy="2627745"/>
            <a:chOff x="4917451" y="4230254"/>
            <a:chExt cx="7274549" cy="2627745"/>
          </a:xfrm>
        </p:grpSpPr>
        <p:sp>
          <p:nvSpPr>
            <p:cNvPr id="6" name="Freeform 5"/>
            <p:cNvSpPr/>
            <p:nvPr/>
          </p:nvSpPr>
          <p:spPr>
            <a:xfrm>
              <a:off x="6514701" y="4230254"/>
              <a:ext cx="5677299" cy="2627745"/>
            </a:xfrm>
            <a:custGeom>
              <a:avLst/>
              <a:gdLst>
                <a:gd name="connsiteX0" fmla="*/ 1187083 w 6129867"/>
                <a:gd name="connsiteY0" fmla="*/ 0 h 2622550"/>
                <a:gd name="connsiteX1" fmla="*/ 6129867 w 6129867"/>
                <a:gd name="connsiteY1" fmla="*/ 0 h 2622550"/>
                <a:gd name="connsiteX2" fmla="*/ 6129867 w 6129867"/>
                <a:gd name="connsiteY2" fmla="*/ 2622550 h 2622550"/>
                <a:gd name="connsiteX3" fmla="*/ 1187083 w 6129867"/>
                <a:gd name="connsiteY3" fmla="*/ 2622550 h 2622550"/>
                <a:gd name="connsiteX4" fmla="*/ 0 w 6129867"/>
                <a:gd name="connsiteY4" fmla="*/ 1311275 h 2622550"/>
                <a:gd name="connsiteX5" fmla="*/ 1187083 w 6129867"/>
                <a:gd name="connsiteY5" fmla="*/ 0 h 262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9867" h="2622550">
                  <a:moveTo>
                    <a:pt x="1187083" y="0"/>
                  </a:moveTo>
                  <a:lnTo>
                    <a:pt x="6129867" y="0"/>
                  </a:lnTo>
                  <a:lnTo>
                    <a:pt x="6129867" y="2622550"/>
                  </a:lnTo>
                  <a:lnTo>
                    <a:pt x="1187083" y="2622550"/>
                  </a:lnTo>
                  <a:cubicBezTo>
                    <a:pt x="531540" y="2622550"/>
                    <a:pt x="0" y="2035512"/>
                    <a:pt x="0" y="1311275"/>
                  </a:cubicBezTo>
                  <a:cubicBezTo>
                    <a:pt x="0" y="587039"/>
                    <a:pt x="531540" y="0"/>
                    <a:pt x="1187083" y="0"/>
                  </a:cubicBezTo>
                  <a:close/>
                </a:path>
              </a:pathLst>
            </a:custGeom>
            <a:solidFill>
              <a:srgbClr val="008EC0"/>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Google Shape;299;p3">
              <a:extLst>
                <a:ext uri="{FF2B5EF4-FFF2-40B4-BE49-F238E27FC236}">
                  <a16:creationId xmlns:a16="http://schemas.microsoft.com/office/drawing/2014/main" id="{8E314446-FD7C-EB27-EE58-78C06287651C}"/>
                </a:ext>
              </a:extLst>
            </p:cNvPr>
            <p:cNvSpPr txBox="1"/>
            <p:nvPr/>
          </p:nvSpPr>
          <p:spPr>
            <a:xfrm>
              <a:off x="4917451" y="4230254"/>
              <a:ext cx="7204829" cy="2332878"/>
            </a:xfrm>
            <a:prstGeom prst="rect">
              <a:avLst/>
            </a:prstGeom>
            <a:noFill/>
            <a:ln>
              <a:no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algn="r">
                <a:buClr>
                  <a:srgbClr val="000000"/>
                </a:buClr>
                <a:buSzPts val="2400"/>
              </a:pPr>
              <a:r>
                <a:rPr lang="en-GB" sz="5200" b="1" dirty="0" smtClean="0">
                  <a:solidFill>
                    <a:schemeClr val="bg1"/>
                  </a:solidFill>
                  <a:latin typeface="Arial" panose="020B0604020202020204" pitchFamily="34" charset="0"/>
                  <a:cs typeface="Arial" panose="020B0604020202020204" pitchFamily="34" charset="0"/>
                  <a:sym typeface="Arial"/>
                </a:rPr>
                <a:t>DHCP Server</a:t>
              </a:r>
              <a:endParaRPr sz="52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63070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2542490" y="1222740"/>
            <a:ext cx="895295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3600" b="1" dirty="0" smtClean="0">
                <a:solidFill>
                  <a:srgbClr val="0070C0"/>
                </a:solidFill>
                <a:latin typeface="Arial" panose="020B0604020202020204" pitchFamily="34" charset="0"/>
                <a:cs typeface="Arial" panose="020B0604020202020204" pitchFamily="34" charset="0"/>
              </a:rPr>
              <a:t>Who </a:t>
            </a:r>
            <a:r>
              <a:rPr lang="en-US" altLang="en-US" sz="3600" b="1" dirty="0" smtClean="0">
                <a:solidFill>
                  <a:srgbClr val="FF3399"/>
                </a:solidFill>
                <a:latin typeface="Arial" panose="020B0604020202020204" pitchFamily="34" charset="0"/>
                <a:cs typeface="Arial" panose="020B0604020202020204" pitchFamily="34" charset="0"/>
              </a:rPr>
              <a:t>assign</a:t>
            </a:r>
            <a:r>
              <a:rPr lang="en-US" altLang="en-US" sz="3600" b="1" dirty="0" smtClean="0">
                <a:solidFill>
                  <a:srgbClr val="0070C0"/>
                </a:solidFill>
                <a:latin typeface="Arial" panose="020B0604020202020204" pitchFamily="34" charset="0"/>
                <a:cs typeface="Arial" panose="020B0604020202020204" pitchFamily="34" charset="0"/>
              </a:rPr>
              <a:t> IP address to computer?</a:t>
            </a:r>
            <a:endParaRPr lang="en-US" altLang="en-US" sz="3600" b="1" dirty="0">
              <a:solidFill>
                <a:srgbClr val="0070C0"/>
              </a:solidFill>
              <a:latin typeface="Arial" panose="020B0604020202020204" pitchFamily="34" charset="0"/>
              <a:cs typeface="Arial" panose="020B0604020202020204" pitchFamily="34" charset="0"/>
            </a:endParaRPr>
          </a:p>
        </p:txBody>
      </p:sp>
      <p:sp>
        <p:nvSpPr>
          <p:cNvPr id="15" name="TextBox 8">
            <a:extLst>
              <a:ext uri="{FF2B5EF4-FFF2-40B4-BE49-F238E27FC236}">
                <a16:creationId xmlns:a16="http://schemas.microsoft.com/office/drawing/2014/main" id="{89A7065B-F441-A521-DB91-B4E4CB31ABB1}"/>
              </a:ext>
            </a:extLst>
          </p:cNvPr>
          <p:cNvSpPr txBox="1"/>
          <p:nvPr/>
        </p:nvSpPr>
        <p:spPr>
          <a:xfrm>
            <a:off x="0" y="0"/>
            <a:ext cx="2031937" cy="369332"/>
          </a:xfrm>
          <a:prstGeom prst="rect">
            <a:avLst/>
          </a:prstGeom>
          <a:solidFill>
            <a:srgbClr val="FF6699"/>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EXPLORE</a:t>
            </a:r>
          </a:p>
        </p:txBody>
      </p:sp>
      <p:pic>
        <p:nvPicPr>
          <p:cNvPr id="16" name="Picture 15">
            <a:extLst>
              <a:ext uri="{FF2B5EF4-FFF2-40B4-BE49-F238E27FC236}">
                <a16:creationId xmlns:a16="http://schemas.microsoft.com/office/drawing/2014/main" id="{0DD8A683-42BE-FBDF-E1BC-19482197334B}"/>
              </a:ext>
            </a:extLst>
          </p:cNvPr>
          <p:cNvPicPr>
            <a:picLocks noChangeAspect="1"/>
          </p:cNvPicPr>
          <p:nvPr/>
        </p:nvPicPr>
        <p:blipFill>
          <a:blip r:embed="rId2"/>
          <a:stretch>
            <a:fillRect/>
          </a:stretch>
        </p:blipFill>
        <p:spPr>
          <a:xfrm>
            <a:off x="915461" y="599552"/>
            <a:ext cx="186684" cy="371292"/>
          </a:xfrm>
          <a:prstGeom prst="rect">
            <a:avLst/>
          </a:prstGeom>
        </p:spPr>
      </p:pic>
      <p:pic>
        <p:nvPicPr>
          <p:cNvPr id="17" name="Picture 16">
            <a:extLst>
              <a:ext uri="{FF2B5EF4-FFF2-40B4-BE49-F238E27FC236}">
                <a16:creationId xmlns:a16="http://schemas.microsoft.com/office/drawing/2014/main" id="{C76D8F29-D380-A3E1-A492-30467C374CBC}"/>
              </a:ext>
            </a:extLst>
          </p:cNvPr>
          <p:cNvPicPr>
            <a:picLocks noChangeAspect="1"/>
          </p:cNvPicPr>
          <p:nvPr/>
        </p:nvPicPr>
        <p:blipFill>
          <a:blip r:embed="rId2"/>
          <a:stretch>
            <a:fillRect/>
          </a:stretch>
        </p:blipFill>
        <p:spPr>
          <a:xfrm>
            <a:off x="1287887" y="585977"/>
            <a:ext cx="186684" cy="371292"/>
          </a:xfrm>
          <a:prstGeom prst="rect">
            <a:avLst/>
          </a:prstGeom>
        </p:spPr>
      </p:pic>
      <p:pic>
        <p:nvPicPr>
          <p:cNvPr id="18" name="Picture 17">
            <a:extLst>
              <a:ext uri="{FF2B5EF4-FFF2-40B4-BE49-F238E27FC236}">
                <a16:creationId xmlns:a16="http://schemas.microsoft.com/office/drawing/2014/main" id="{CEF868AF-530A-B1A3-692B-D36404BD1FFA}"/>
              </a:ext>
            </a:extLst>
          </p:cNvPr>
          <p:cNvPicPr>
            <a:picLocks noChangeAspect="1"/>
          </p:cNvPicPr>
          <p:nvPr/>
        </p:nvPicPr>
        <p:blipFill>
          <a:blip r:embed="rId2"/>
          <a:stretch>
            <a:fillRect/>
          </a:stretch>
        </p:blipFill>
        <p:spPr>
          <a:xfrm>
            <a:off x="1102145" y="590503"/>
            <a:ext cx="186684" cy="371292"/>
          </a:xfrm>
          <a:prstGeom prst="rect">
            <a:avLst/>
          </a:prstGeom>
        </p:spPr>
      </p:pic>
      <p:pic>
        <p:nvPicPr>
          <p:cNvPr id="19" name="Picture 18">
            <a:extLst>
              <a:ext uri="{FF2B5EF4-FFF2-40B4-BE49-F238E27FC236}">
                <a16:creationId xmlns:a16="http://schemas.microsoft.com/office/drawing/2014/main" id="{4ACFAA6B-54A8-6A53-DDE4-AC3E18534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48" y="486656"/>
            <a:ext cx="465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38">
            <a:extLst>
              <a:ext uri="{FF2B5EF4-FFF2-40B4-BE49-F238E27FC236}">
                <a16:creationId xmlns:a16="http://schemas.microsoft.com/office/drawing/2014/main" id="{B7C7E592-93A6-87C4-8B90-490CFB3A7A7F}"/>
              </a:ext>
            </a:extLst>
          </p:cNvPr>
          <p:cNvSpPr txBox="1">
            <a:spLocks noChangeArrowheads="1"/>
          </p:cNvSpPr>
          <p:nvPr/>
        </p:nvSpPr>
        <p:spPr bwMode="auto">
          <a:xfrm>
            <a:off x="83990" y="1000667"/>
            <a:ext cx="567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fr-FR" sz="1200" dirty="0"/>
              <a:t>5 MIN</a:t>
            </a:r>
            <a:endParaRPr lang="en-US" altLang="fr-FR" sz="1200" dirty="0">
              <a:solidFill>
                <a:srgbClr val="FF0000"/>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6170" y="3600212"/>
            <a:ext cx="3405830" cy="3405830"/>
          </a:xfrm>
          <a:prstGeom prst="rect">
            <a:avLst/>
          </a:prstGeom>
        </p:spPr>
      </p:pic>
      <p:sp>
        <p:nvSpPr>
          <p:cNvPr id="13"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102145" y="2842661"/>
            <a:ext cx="895295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3600" b="1" dirty="0" smtClean="0">
                <a:solidFill>
                  <a:srgbClr val="0070C0"/>
                </a:solidFill>
                <a:latin typeface="Arial" panose="020B0604020202020204" pitchFamily="34" charset="0"/>
                <a:cs typeface="Arial" panose="020B0604020202020204" pitchFamily="34" charset="0"/>
              </a:rPr>
              <a:t>How to </a:t>
            </a:r>
            <a:r>
              <a:rPr lang="en-US" altLang="en-US" sz="3600" b="1" dirty="0" smtClean="0">
                <a:solidFill>
                  <a:srgbClr val="FF3399"/>
                </a:solidFill>
                <a:latin typeface="Arial" panose="020B0604020202020204" pitchFamily="34" charset="0"/>
                <a:cs typeface="Arial" panose="020B0604020202020204" pitchFamily="34" charset="0"/>
              </a:rPr>
              <a:t>get IP </a:t>
            </a:r>
            <a:r>
              <a:rPr lang="en-US" altLang="en-US" sz="3600" b="1" dirty="0" smtClean="0">
                <a:solidFill>
                  <a:srgbClr val="0070C0"/>
                </a:solidFill>
                <a:latin typeface="Arial" panose="020B0604020202020204" pitchFamily="34" charset="0"/>
                <a:cs typeface="Arial" panose="020B0604020202020204" pitchFamily="34" charset="0"/>
              </a:rPr>
              <a:t>address?</a:t>
            </a:r>
            <a:endParaRPr lang="en-US" altLang="en-US" sz="3600" b="1" dirty="0">
              <a:solidFill>
                <a:srgbClr val="0070C0"/>
              </a:solidFill>
              <a:latin typeface="Arial" panose="020B0604020202020204" pitchFamily="34" charset="0"/>
              <a:cs typeface="Arial" panose="020B0604020202020204" pitchFamily="34" charset="0"/>
            </a:endParaRPr>
          </a:p>
        </p:txBody>
      </p:sp>
      <p:sp>
        <p:nvSpPr>
          <p:cNvPr id="12"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367882" y="4548724"/>
            <a:ext cx="895295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3600" b="1" dirty="0" smtClean="0">
                <a:solidFill>
                  <a:srgbClr val="0070C0"/>
                </a:solidFill>
                <a:latin typeface="Arial" panose="020B0604020202020204" pitchFamily="34" charset="0"/>
                <a:cs typeface="Arial" panose="020B0604020202020204" pitchFamily="34" charset="0"/>
              </a:rPr>
              <a:t>How to know </a:t>
            </a:r>
            <a:r>
              <a:rPr lang="en-US" altLang="en-US" sz="3600" b="1" dirty="0" smtClean="0">
                <a:solidFill>
                  <a:srgbClr val="FF3399"/>
                </a:solidFill>
                <a:latin typeface="Arial" panose="020B0604020202020204" pitchFamily="34" charset="0"/>
                <a:cs typeface="Arial" panose="020B0604020202020204" pitchFamily="34" charset="0"/>
              </a:rPr>
              <a:t>what is</a:t>
            </a:r>
            <a:r>
              <a:rPr lang="en-US" altLang="en-US" sz="3600" b="1" dirty="0" smtClean="0">
                <a:solidFill>
                  <a:srgbClr val="0070C0"/>
                </a:solidFill>
                <a:latin typeface="Arial" panose="020B0604020202020204" pitchFamily="34" charset="0"/>
                <a:cs typeface="Arial" panose="020B0604020202020204" pitchFamily="34" charset="0"/>
              </a:rPr>
              <a:t> my IP address?</a:t>
            </a:r>
            <a:endParaRPr lang="en-US" altLang="en-US" sz="36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5418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5"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50495" y="1008223"/>
            <a:ext cx="567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 MIN</a:t>
            </a:r>
            <a:endParaRPr lang="en-US" altLang="en-US" sz="1200" dirty="0">
              <a:solidFill>
                <a:srgbClr val="FF0000"/>
              </a:solidFill>
            </a:endParaRPr>
          </a:p>
        </p:txBody>
      </p:sp>
      <p:pic>
        <p:nvPicPr>
          <p:cNvPr id="8"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6D25953-85F1-694D-3AED-7F4493DA5B17}"/>
              </a:ext>
            </a:extLst>
          </p:cNvPr>
          <p:cNvSpPr txBox="1"/>
          <p:nvPr/>
        </p:nvSpPr>
        <p:spPr>
          <a:xfrm>
            <a:off x="2257033" y="423448"/>
            <a:ext cx="7745828" cy="584775"/>
          </a:xfrm>
          <a:prstGeom prst="rect">
            <a:avLst/>
          </a:prstGeom>
          <a:noFill/>
        </p:spPr>
        <p:txBody>
          <a:bodyPr wrap="square" rtlCol="0">
            <a:spAutoFit/>
          </a:bodyPr>
          <a:lstStyle/>
          <a:p>
            <a:pPr algn="ctr"/>
            <a:r>
              <a:rPr lang="en-GB" sz="3200" b="1" dirty="0" smtClean="0">
                <a:latin typeface="Arial"/>
                <a:ea typeface="Arial"/>
                <a:cs typeface="Arial"/>
                <a:sym typeface="Arial"/>
              </a:rPr>
              <a:t>DHCP Server</a:t>
            </a:r>
            <a:endParaRPr lang="en-GB" sz="3200" b="1" dirty="0" smtClean="0">
              <a:latin typeface="Arial"/>
              <a:ea typeface="Arial"/>
              <a:cs typeface="Arial"/>
              <a:sym typeface="Arial"/>
            </a:endParaRPr>
          </a:p>
        </p:txBody>
      </p:sp>
      <p:pic>
        <p:nvPicPr>
          <p:cNvPr id="2050" name="Picture 2" descr="IP Communication Basics for Datalogger Us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925" y="1910879"/>
            <a:ext cx="5949068" cy="252455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340;p5"/>
          <p:cNvSpPr txBox="1"/>
          <p:nvPr/>
        </p:nvSpPr>
        <p:spPr>
          <a:xfrm>
            <a:off x="7352696" y="1687824"/>
            <a:ext cx="4065429" cy="4065771"/>
          </a:xfrm>
          <a:prstGeom prst="rect">
            <a:avLst/>
          </a:prstGeom>
          <a:noFill/>
          <a:ln>
            <a:noFill/>
          </a:ln>
        </p:spPr>
        <p:txBody>
          <a:bodyPr spcFirstLastPara="1" wrap="square" lIns="121900" tIns="60933" rIns="121900" bIns="60933" anchor="t" anchorCtr="0">
            <a:noAutofit/>
          </a:bodyPr>
          <a:lstStyle/>
          <a:p>
            <a:pPr marL="302676" indent="2116">
              <a:lnSpc>
                <a:spcPct val="178571"/>
              </a:lnSpc>
              <a:buClr>
                <a:srgbClr val="000000"/>
              </a:buClr>
              <a:buSzPts val="1400"/>
            </a:pPr>
            <a:r>
              <a:rPr lang="en-US" sz="2200" b="1" dirty="0" smtClean="0">
                <a:solidFill>
                  <a:srgbClr val="000000"/>
                </a:solidFill>
                <a:ea typeface="Verdana"/>
                <a:cs typeface="Verdana"/>
                <a:sym typeface="Verdana"/>
              </a:rPr>
              <a:t>DHCP Server </a:t>
            </a:r>
            <a:r>
              <a:rPr lang="en-US" sz="2200" dirty="0" smtClean="0">
                <a:solidFill>
                  <a:srgbClr val="000000"/>
                </a:solidFill>
                <a:ea typeface="Verdana"/>
                <a:cs typeface="Verdana"/>
                <a:sym typeface="Verdana"/>
              </a:rPr>
              <a:t>is a server that automatically provides and assign IP addresses and other network information to client devices in the network. </a:t>
            </a:r>
            <a:endParaRPr lang="en-US" dirty="0" smtClean="0">
              <a:solidFill>
                <a:srgbClr val="000000"/>
              </a:solidFill>
              <a:ea typeface="Verdana"/>
              <a:cs typeface="Verdana"/>
              <a:sym typeface="Verdana"/>
            </a:endParaRPr>
          </a:p>
        </p:txBody>
      </p:sp>
    </p:spTree>
    <p:extLst>
      <p:ext uri="{BB962C8B-B14F-4D97-AF65-F5344CB8AC3E}">
        <p14:creationId xmlns:p14="http://schemas.microsoft.com/office/powerpoint/2010/main" val="3107665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5"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50495" y="1008223"/>
            <a:ext cx="567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 MIN</a:t>
            </a:r>
            <a:endParaRPr lang="en-US" altLang="en-US" sz="1200" dirty="0">
              <a:solidFill>
                <a:srgbClr val="FF0000"/>
              </a:solidFill>
            </a:endParaRPr>
          </a:p>
        </p:txBody>
      </p:sp>
      <p:pic>
        <p:nvPicPr>
          <p:cNvPr id="8"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What is DHCP? It assigns addresses dynamically – BlueCat Networ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133" y="562461"/>
            <a:ext cx="10700979" cy="447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78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277" name="Google Shape;277;p5" descr="Image result for arduino logo"/>
          <p:cNvSpPr/>
          <p:nvPr/>
        </p:nvSpPr>
        <p:spPr>
          <a:xfrm>
            <a:off x="155575" y="-144462"/>
            <a:ext cx="304800" cy="304801"/>
          </a:xfrm>
          <a:prstGeom prst="rect">
            <a:avLst/>
          </a:prstGeom>
          <a:noFill/>
          <a:ln>
            <a:noFill/>
          </a:ln>
        </p:spPr>
        <p:txBody>
          <a:bodyPr spcFirstLastPara="1" wrap="square" lIns="91433" tIns="45700" rIns="91433" bIns="45700" anchor="t" anchorCtr="0">
            <a:noAutofit/>
          </a:bodyPr>
          <a:lstStyle/>
          <a:p>
            <a:endParaRPr sz="1400">
              <a:solidFill>
                <a:srgbClr val="000000"/>
              </a:solidFill>
              <a:latin typeface="Arial"/>
              <a:ea typeface="Arial"/>
              <a:cs typeface="Arial"/>
              <a:sym typeface="Arial"/>
            </a:endParaRPr>
          </a:p>
        </p:txBody>
      </p:sp>
      <p:sp>
        <p:nvSpPr>
          <p:cNvPr id="278" name="Google Shape;278;p5"/>
          <p:cNvSpPr txBox="1"/>
          <p:nvPr/>
        </p:nvSpPr>
        <p:spPr>
          <a:xfrm>
            <a:off x="3149316" y="822039"/>
            <a:ext cx="5306096" cy="707846"/>
          </a:xfrm>
          <a:prstGeom prst="rect">
            <a:avLst/>
          </a:prstGeom>
          <a:noFill/>
          <a:ln>
            <a:noFill/>
          </a:ln>
        </p:spPr>
        <p:txBody>
          <a:bodyPr spcFirstLastPara="1" wrap="square" lIns="91400" tIns="45700" rIns="91400" bIns="45700" anchor="t" anchorCtr="0">
            <a:spAutoFit/>
          </a:bodyPr>
          <a:lstStyle/>
          <a:p>
            <a:r>
              <a:rPr lang="en-GB" sz="4000" b="1" dirty="0">
                <a:solidFill>
                  <a:schemeClr val="dk1"/>
                </a:solidFill>
                <a:latin typeface="Calibri"/>
                <a:ea typeface="Calibri"/>
                <a:cs typeface="Calibri"/>
                <a:sym typeface="Calibri"/>
              </a:rPr>
              <a:t>OBJECTIVES FOR TODAY</a:t>
            </a:r>
            <a:endParaRPr sz="4000" b="1" dirty="0">
              <a:solidFill>
                <a:schemeClr val="dk1"/>
              </a:solidFill>
              <a:latin typeface="Calibri"/>
              <a:ea typeface="Calibri"/>
              <a:cs typeface="Calibri"/>
              <a:sym typeface="Calibri"/>
            </a:endParaRPr>
          </a:p>
        </p:txBody>
      </p:sp>
      <p:sp>
        <p:nvSpPr>
          <p:cNvPr id="2" name="Google Shape;281;p5">
            <a:extLst>
              <a:ext uri="{FF2B5EF4-FFF2-40B4-BE49-F238E27FC236}">
                <a16:creationId xmlns:a16="http://schemas.microsoft.com/office/drawing/2014/main" id="{E72FBEC3-1ACE-3064-EBB0-AF72685D324C}"/>
              </a:ext>
            </a:extLst>
          </p:cNvPr>
          <p:cNvSpPr txBox="1"/>
          <p:nvPr/>
        </p:nvSpPr>
        <p:spPr>
          <a:xfrm>
            <a:off x="1453575" y="2173250"/>
            <a:ext cx="9563678" cy="3354710"/>
          </a:xfrm>
          <a:prstGeom prst="rect">
            <a:avLst/>
          </a:prstGeom>
          <a:noFill/>
          <a:ln>
            <a:noFill/>
          </a:ln>
        </p:spPr>
        <p:txBody>
          <a:bodyPr spcFirstLastPara="1" wrap="square" lIns="121900" tIns="60933" rIns="121900" bIns="60933" anchor="t" anchorCtr="0">
            <a:spAutoFit/>
          </a:bodyPr>
          <a:lstStyle/>
          <a:p>
            <a:pPr marL="571500" indent="-571500">
              <a:lnSpc>
                <a:spcPct val="150000"/>
              </a:lnSpc>
              <a:buClr>
                <a:srgbClr val="000000"/>
              </a:buClr>
              <a:buSzPts val="2400"/>
              <a:buFont typeface="Wingdings" panose="05000000000000000000" pitchFamily="2" charset="2"/>
              <a:buChar char="Ø"/>
            </a:pPr>
            <a:r>
              <a:rPr lang="en-US" sz="2800" dirty="0" smtClean="0">
                <a:ea typeface="Arial"/>
                <a:cs typeface="Arial" panose="020B0604020202020204" pitchFamily="34" charset="0"/>
                <a:sym typeface="Arial"/>
              </a:rPr>
              <a:t>Understanding </a:t>
            </a:r>
            <a:r>
              <a:rPr lang="en-US" sz="2800" dirty="0" smtClean="0">
                <a:ea typeface="Arial"/>
                <a:cs typeface="Arial" panose="020B0604020202020204" pitchFamily="34" charset="0"/>
                <a:sym typeface="Arial"/>
              </a:rPr>
              <a:t>the IP protocol work</a:t>
            </a:r>
            <a:endParaRPr lang="en-US" sz="2800" dirty="0" smtClean="0">
              <a:ea typeface="Arial"/>
              <a:cs typeface="Arial" panose="020B0604020202020204" pitchFamily="34" charset="0"/>
              <a:sym typeface="Arial"/>
            </a:endParaRPr>
          </a:p>
          <a:p>
            <a:pPr marL="571500" indent="-571500">
              <a:lnSpc>
                <a:spcPct val="150000"/>
              </a:lnSpc>
              <a:buClr>
                <a:srgbClr val="000000"/>
              </a:buClr>
              <a:buSzPts val="2400"/>
              <a:buFont typeface="Wingdings" panose="05000000000000000000" pitchFamily="2" charset="2"/>
              <a:buChar char="Ø"/>
            </a:pPr>
            <a:r>
              <a:rPr lang="en-US" sz="2800" dirty="0" smtClean="0">
                <a:ea typeface="Arial"/>
                <a:cs typeface="Arial" panose="020B0604020202020204" pitchFamily="34" charset="0"/>
                <a:sym typeface="Arial"/>
              </a:rPr>
              <a:t>Be able to identify formatting of IP addresses </a:t>
            </a:r>
            <a:endParaRPr lang="en-US" sz="2800" dirty="0" smtClean="0">
              <a:ea typeface="Arial"/>
              <a:cs typeface="Arial" panose="020B0604020202020204" pitchFamily="34" charset="0"/>
              <a:sym typeface="Arial"/>
            </a:endParaRPr>
          </a:p>
          <a:p>
            <a:pPr marL="571500" indent="-571500">
              <a:lnSpc>
                <a:spcPct val="150000"/>
              </a:lnSpc>
              <a:buClr>
                <a:srgbClr val="000000"/>
              </a:buClr>
              <a:buSzPts val="2400"/>
              <a:buFont typeface="Wingdings" panose="05000000000000000000" pitchFamily="2" charset="2"/>
              <a:buChar char="Ø"/>
            </a:pPr>
            <a:r>
              <a:rPr lang="en-US" sz="2800" dirty="0" smtClean="0">
                <a:ea typeface="Arial"/>
                <a:cs typeface="Arial" panose="020B0604020202020204" pitchFamily="34" charset="0"/>
                <a:sym typeface="Arial"/>
              </a:rPr>
              <a:t>Understanding the DHCP server work</a:t>
            </a:r>
          </a:p>
          <a:p>
            <a:pPr marL="571500" indent="-571500">
              <a:lnSpc>
                <a:spcPct val="150000"/>
              </a:lnSpc>
              <a:buClr>
                <a:srgbClr val="000000"/>
              </a:buClr>
              <a:buSzPts val="2400"/>
              <a:buFont typeface="Wingdings" panose="05000000000000000000" pitchFamily="2" charset="2"/>
              <a:buChar char="Ø"/>
            </a:pPr>
            <a:r>
              <a:rPr lang="en-US" sz="2800" dirty="0" smtClean="0">
                <a:ea typeface="Arial"/>
                <a:cs typeface="Arial" panose="020B0604020202020204" pitchFamily="34" charset="0"/>
                <a:sym typeface="Arial"/>
              </a:rPr>
              <a:t>Be able to show IP address on computer by CMD command </a:t>
            </a:r>
            <a:endParaRPr lang="en-US" sz="2800" dirty="0" smtClean="0">
              <a:ea typeface="Arial"/>
              <a:cs typeface="Arial" panose="020B0604020202020204" pitchFamily="34" charset="0"/>
              <a:sym typeface="Arial"/>
            </a:endParaRPr>
          </a:p>
          <a:p>
            <a:pPr>
              <a:lnSpc>
                <a:spcPct val="150000"/>
              </a:lnSpc>
              <a:buClr>
                <a:srgbClr val="000000"/>
              </a:buClr>
              <a:buSzPts val="2400"/>
            </a:pPr>
            <a:r>
              <a:rPr lang="en-US" sz="2800" dirty="0" smtClean="0">
                <a:ea typeface="Arial"/>
                <a:cs typeface="Arial" panose="020B0604020202020204" pitchFamily="34" charset="0"/>
                <a:sym typeface="Arial"/>
              </a:rPr>
              <a:t> </a:t>
            </a: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026229" y="756189"/>
            <a:ext cx="1015847" cy="1015847"/>
          </a:xfrm>
          <a:prstGeom prst="rect">
            <a:avLst/>
          </a:prstGeom>
        </p:spPr>
      </p:pic>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64363" y="813187"/>
            <a:ext cx="1015847" cy="101584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81;p5">
            <a:extLst>
              <a:ext uri="{FF2B5EF4-FFF2-40B4-BE49-F238E27FC236}">
                <a16:creationId xmlns:a16="http://schemas.microsoft.com/office/drawing/2014/main" id="{E72FBEC3-1ACE-3064-EBB0-AF72685D324C}"/>
              </a:ext>
            </a:extLst>
          </p:cNvPr>
          <p:cNvSpPr txBox="1"/>
          <p:nvPr/>
        </p:nvSpPr>
        <p:spPr>
          <a:xfrm>
            <a:off x="1121190" y="1573133"/>
            <a:ext cx="10066312" cy="2893045"/>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6000" b="1" dirty="0" smtClean="0">
                <a:ea typeface="Arial"/>
                <a:cs typeface="Arial" panose="020B0604020202020204" pitchFamily="34" charset="0"/>
                <a:sym typeface="Arial"/>
              </a:rPr>
              <a:t>What </a:t>
            </a:r>
            <a:r>
              <a:rPr lang="en-US" sz="6000" b="1" dirty="0" smtClean="0">
                <a:solidFill>
                  <a:srgbClr val="FF3399"/>
                </a:solidFill>
                <a:ea typeface="Arial"/>
                <a:cs typeface="Arial" panose="020B0604020202020204" pitchFamily="34" charset="0"/>
                <a:sym typeface="Arial"/>
              </a:rPr>
              <a:t>protocol</a:t>
            </a:r>
            <a:r>
              <a:rPr lang="en-US" sz="6000" b="1" dirty="0" smtClean="0">
                <a:ea typeface="Arial"/>
                <a:cs typeface="Arial" panose="020B0604020202020204" pitchFamily="34" charset="0"/>
                <a:sym typeface="Arial"/>
              </a:rPr>
              <a:t> and </a:t>
            </a:r>
            <a:r>
              <a:rPr lang="en-US" sz="6000" b="1" dirty="0" smtClean="0">
                <a:solidFill>
                  <a:srgbClr val="FF3399"/>
                </a:solidFill>
                <a:ea typeface="Arial"/>
                <a:cs typeface="Arial" panose="020B0604020202020204" pitchFamily="34" charset="0"/>
                <a:sym typeface="Arial"/>
              </a:rPr>
              <a:t>port</a:t>
            </a:r>
            <a:r>
              <a:rPr lang="en-US" sz="6000" b="1" dirty="0" smtClean="0">
                <a:ea typeface="Arial"/>
                <a:cs typeface="Arial" panose="020B0604020202020204" pitchFamily="34" charset="0"/>
                <a:sym typeface="Arial"/>
              </a:rPr>
              <a:t> tha</a:t>
            </a:r>
            <a:r>
              <a:rPr lang="en-US" sz="6000" b="1" dirty="0" smtClean="0">
                <a:ea typeface="Arial"/>
                <a:cs typeface="Arial" panose="020B0604020202020204" pitchFamily="34" charset="0"/>
                <a:sym typeface="Arial"/>
              </a:rPr>
              <a:t>t DHCP Server use?</a:t>
            </a:r>
          </a:p>
        </p:txBody>
      </p:sp>
      <p:sp>
        <p:nvSpPr>
          <p:cNvPr id="17" name="Google Shape;145;p4"/>
          <p:cNvSpPr txBox="1"/>
          <p:nvPr/>
        </p:nvSpPr>
        <p:spPr>
          <a:xfrm>
            <a:off x="0" y="0"/>
            <a:ext cx="2031937" cy="369332"/>
          </a:xfrm>
          <a:prstGeom prst="rect">
            <a:avLst/>
          </a:prstGeom>
          <a:solidFill>
            <a:srgbClr val="9933FF"/>
          </a:solidFill>
          <a:ln w="12700" cap="flat" cmpd="sng">
            <a:no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ENGAGE</a:t>
            </a:r>
            <a:endParaRPr dirty="0"/>
          </a:p>
        </p:txBody>
      </p:sp>
      <p:pic>
        <p:nvPicPr>
          <p:cNvPr id="18" name="Google Shape;146;p4"/>
          <p:cNvPicPr preferRelativeResize="0"/>
          <p:nvPr/>
        </p:nvPicPr>
        <p:blipFill rotWithShape="1">
          <a:blip r:embed="rId3">
            <a:alphaModFix/>
          </a:blip>
          <a:srcRect/>
          <a:stretch/>
        </p:blipFill>
        <p:spPr>
          <a:xfrm>
            <a:off x="934506" y="521641"/>
            <a:ext cx="186684" cy="371292"/>
          </a:xfrm>
          <a:prstGeom prst="rect">
            <a:avLst/>
          </a:prstGeom>
          <a:noFill/>
          <a:ln>
            <a:noFill/>
          </a:ln>
        </p:spPr>
      </p:pic>
      <p:pic>
        <p:nvPicPr>
          <p:cNvPr id="19" name="Google Shape;147;p4"/>
          <p:cNvPicPr preferRelativeResize="0"/>
          <p:nvPr/>
        </p:nvPicPr>
        <p:blipFill rotWithShape="1">
          <a:blip r:embed="rId3">
            <a:alphaModFix/>
          </a:blip>
          <a:srcRect/>
          <a:stretch/>
        </p:blipFill>
        <p:spPr>
          <a:xfrm>
            <a:off x="1306932" y="508066"/>
            <a:ext cx="186684" cy="371292"/>
          </a:xfrm>
          <a:prstGeom prst="rect">
            <a:avLst/>
          </a:prstGeom>
          <a:noFill/>
          <a:ln>
            <a:noFill/>
          </a:ln>
        </p:spPr>
      </p:pic>
      <p:pic>
        <p:nvPicPr>
          <p:cNvPr id="20" name="Google Shape;148;p4"/>
          <p:cNvPicPr preferRelativeResize="0"/>
          <p:nvPr/>
        </p:nvPicPr>
        <p:blipFill rotWithShape="1">
          <a:blip r:embed="rId3">
            <a:alphaModFix/>
          </a:blip>
          <a:srcRect/>
          <a:stretch/>
        </p:blipFill>
        <p:spPr>
          <a:xfrm>
            <a:off x="1121190" y="512592"/>
            <a:ext cx="186684" cy="371292"/>
          </a:xfrm>
          <a:prstGeom prst="rect">
            <a:avLst/>
          </a:prstGeom>
          <a:noFill/>
          <a:ln>
            <a:noFill/>
          </a:ln>
        </p:spPr>
      </p:pic>
      <p:pic>
        <p:nvPicPr>
          <p:cNvPr id="21"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 y="435729"/>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201818" y="907851"/>
            <a:ext cx="581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a:t>
            </a:r>
            <a:r>
              <a:rPr lang="en-US" altLang="en-US" sz="1200" dirty="0" smtClean="0"/>
              <a:t> </a:t>
            </a:r>
            <a:r>
              <a:rPr lang="en-US" altLang="en-US" sz="1200" dirty="0"/>
              <a:t>MIN</a:t>
            </a:r>
            <a:endParaRPr lang="en-US" altLang="en-US" sz="1200" dirty="0">
              <a:solidFill>
                <a:srgbClr val="FF0000"/>
              </a:solidFill>
            </a:endParaRPr>
          </a:p>
        </p:txBody>
      </p:sp>
      <p:pic>
        <p:nvPicPr>
          <p:cNvPr id="1028" name="Picture 4" descr="Request - Free communications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7887" y="4318121"/>
            <a:ext cx="2539879" cy="253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775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81;p5">
            <a:extLst>
              <a:ext uri="{FF2B5EF4-FFF2-40B4-BE49-F238E27FC236}">
                <a16:creationId xmlns:a16="http://schemas.microsoft.com/office/drawing/2014/main" id="{E72FBEC3-1ACE-3064-EBB0-AF72685D324C}"/>
              </a:ext>
            </a:extLst>
          </p:cNvPr>
          <p:cNvSpPr txBox="1"/>
          <p:nvPr/>
        </p:nvSpPr>
        <p:spPr>
          <a:xfrm>
            <a:off x="1306932" y="879358"/>
            <a:ext cx="10066312" cy="1231052"/>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4800" b="1" dirty="0" smtClean="0">
                <a:ea typeface="Arial"/>
                <a:cs typeface="Arial" panose="020B0604020202020204" pitchFamily="34" charset="0"/>
                <a:sym typeface="Arial"/>
              </a:rPr>
              <a:t>Let simulate how DHCP server work</a:t>
            </a:r>
            <a:endParaRPr lang="en-US" sz="4800" b="1" dirty="0" smtClean="0">
              <a:ea typeface="Arial"/>
              <a:cs typeface="Arial" panose="020B0604020202020204" pitchFamily="34" charset="0"/>
              <a:sym typeface="Arial"/>
            </a:endParaRPr>
          </a:p>
        </p:txBody>
      </p:sp>
      <p:sp>
        <p:nvSpPr>
          <p:cNvPr id="17" name="Google Shape;145;p4"/>
          <p:cNvSpPr txBox="1"/>
          <p:nvPr/>
        </p:nvSpPr>
        <p:spPr>
          <a:xfrm>
            <a:off x="0" y="0"/>
            <a:ext cx="2031937" cy="369332"/>
          </a:xfrm>
          <a:prstGeom prst="rect">
            <a:avLst/>
          </a:prstGeom>
          <a:solidFill>
            <a:srgbClr val="9933FF"/>
          </a:solidFill>
          <a:ln w="12700" cap="flat" cmpd="sng">
            <a:no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ENGAGE</a:t>
            </a:r>
            <a:endParaRPr dirty="0"/>
          </a:p>
        </p:txBody>
      </p:sp>
      <p:pic>
        <p:nvPicPr>
          <p:cNvPr id="18" name="Google Shape;146;p4"/>
          <p:cNvPicPr preferRelativeResize="0"/>
          <p:nvPr/>
        </p:nvPicPr>
        <p:blipFill rotWithShape="1">
          <a:blip r:embed="rId3">
            <a:alphaModFix/>
          </a:blip>
          <a:srcRect/>
          <a:stretch/>
        </p:blipFill>
        <p:spPr>
          <a:xfrm>
            <a:off x="934506" y="521641"/>
            <a:ext cx="186684" cy="371292"/>
          </a:xfrm>
          <a:prstGeom prst="rect">
            <a:avLst/>
          </a:prstGeom>
          <a:noFill/>
          <a:ln>
            <a:noFill/>
          </a:ln>
        </p:spPr>
      </p:pic>
      <p:pic>
        <p:nvPicPr>
          <p:cNvPr id="19" name="Google Shape;147;p4"/>
          <p:cNvPicPr preferRelativeResize="0"/>
          <p:nvPr/>
        </p:nvPicPr>
        <p:blipFill rotWithShape="1">
          <a:blip r:embed="rId3">
            <a:alphaModFix/>
          </a:blip>
          <a:srcRect/>
          <a:stretch/>
        </p:blipFill>
        <p:spPr>
          <a:xfrm>
            <a:off x="1306932" y="508066"/>
            <a:ext cx="186684" cy="371292"/>
          </a:xfrm>
          <a:prstGeom prst="rect">
            <a:avLst/>
          </a:prstGeom>
          <a:noFill/>
          <a:ln>
            <a:noFill/>
          </a:ln>
        </p:spPr>
      </p:pic>
      <p:pic>
        <p:nvPicPr>
          <p:cNvPr id="20" name="Google Shape;148;p4"/>
          <p:cNvPicPr preferRelativeResize="0"/>
          <p:nvPr/>
        </p:nvPicPr>
        <p:blipFill rotWithShape="1">
          <a:blip r:embed="rId3">
            <a:alphaModFix/>
          </a:blip>
          <a:srcRect/>
          <a:stretch/>
        </p:blipFill>
        <p:spPr>
          <a:xfrm>
            <a:off x="1121190" y="512592"/>
            <a:ext cx="186684" cy="371292"/>
          </a:xfrm>
          <a:prstGeom prst="rect">
            <a:avLst/>
          </a:prstGeom>
          <a:noFill/>
          <a:ln>
            <a:noFill/>
          </a:ln>
        </p:spPr>
      </p:pic>
      <p:pic>
        <p:nvPicPr>
          <p:cNvPr id="21"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 y="435729"/>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201818" y="907851"/>
            <a:ext cx="581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a:t>
            </a:r>
            <a:r>
              <a:rPr lang="en-US" altLang="en-US" sz="1200" dirty="0" smtClean="0"/>
              <a:t> </a:t>
            </a:r>
            <a:r>
              <a:rPr lang="en-US" altLang="en-US" sz="1200" dirty="0"/>
              <a:t>MIN</a:t>
            </a:r>
            <a:endParaRPr lang="en-US" altLang="en-US" sz="1200" dirty="0">
              <a:solidFill>
                <a:srgbClr val="FF0000"/>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0320" y="2791327"/>
            <a:ext cx="7024302" cy="3951170"/>
          </a:xfrm>
          <a:prstGeom prst="rect">
            <a:avLst/>
          </a:prstGeom>
        </p:spPr>
      </p:pic>
    </p:spTree>
    <p:extLst>
      <p:ext uri="{BB962C8B-B14F-4D97-AF65-F5344CB8AC3E}">
        <p14:creationId xmlns:p14="http://schemas.microsoft.com/office/powerpoint/2010/main" val="1672575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25953-85F1-694D-3AED-7F4493DA5B17}"/>
              </a:ext>
            </a:extLst>
          </p:cNvPr>
          <p:cNvSpPr txBox="1"/>
          <p:nvPr/>
        </p:nvSpPr>
        <p:spPr>
          <a:xfrm>
            <a:off x="2257033" y="423448"/>
            <a:ext cx="8677266" cy="584775"/>
          </a:xfrm>
          <a:prstGeom prst="rect">
            <a:avLst/>
          </a:prstGeom>
          <a:noFill/>
        </p:spPr>
        <p:txBody>
          <a:bodyPr wrap="square" rtlCol="0">
            <a:spAutoFit/>
          </a:bodyPr>
          <a:lstStyle/>
          <a:p>
            <a:pPr algn="ctr"/>
            <a:r>
              <a:rPr lang="en-GB" sz="3200" b="1" dirty="0" smtClean="0">
                <a:latin typeface="Arial"/>
                <a:ea typeface="Arial"/>
                <a:cs typeface="Arial"/>
                <a:sym typeface="Arial"/>
              </a:rPr>
              <a:t>How to get IP address from DHCP Server</a:t>
            </a:r>
            <a:endParaRPr lang="en-GB" sz="3200" b="1" dirty="0" smtClean="0">
              <a:latin typeface="Arial"/>
              <a:ea typeface="Arial"/>
              <a:cs typeface="Arial"/>
              <a:sym typeface="Arial"/>
            </a:endParaRPr>
          </a:p>
        </p:txBody>
      </p:sp>
      <p:sp>
        <p:nvSpPr>
          <p:cNvPr id="4" name="TextBox 3">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5"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50495" y="1008223"/>
            <a:ext cx="567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 MIN</a:t>
            </a:r>
            <a:endParaRPr lang="en-US" altLang="en-US" sz="1200" dirty="0">
              <a:solidFill>
                <a:srgbClr val="FF0000"/>
              </a:solidFill>
            </a:endParaRPr>
          </a:p>
        </p:txBody>
      </p:sp>
      <p:pic>
        <p:nvPicPr>
          <p:cNvPr id="7"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3"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257033" y="1501858"/>
            <a:ext cx="3952875" cy="4400550"/>
          </a:xfrm>
          <a:prstGeom prst="rect">
            <a:avLst/>
          </a:prstGeom>
        </p:spPr>
      </p:pic>
      <p:pic>
        <p:nvPicPr>
          <p:cNvPr id="10" name="Picture 9"/>
          <p:cNvPicPr>
            <a:picLocks noChangeAspect="1"/>
          </p:cNvPicPr>
          <p:nvPr/>
        </p:nvPicPr>
        <p:blipFill>
          <a:blip r:embed="rId5"/>
          <a:stretch>
            <a:fillRect/>
          </a:stretch>
        </p:blipFill>
        <p:spPr>
          <a:xfrm>
            <a:off x="6897583" y="1573110"/>
            <a:ext cx="3886200" cy="4381500"/>
          </a:xfrm>
          <a:prstGeom prst="rect">
            <a:avLst/>
          </a:prstGeom>
        </p:spPr>
      </p:pic>
      <p:sp>
        <p:nvSpPr>
          <p:cNvPr id="11" name="Rectangle 10"/>
          <p:cNvSpPr/>
          <p:nvPr/>
        </p:nvSpPr>
        <p:spPr>
          <a:xfrm>
            <a:off x="3551104" y="6088474"/>
            <a:ext cx="929935" cy="369332"/>
          </a:xfrm>
          <a:prstGeom prst="rect">
            <a:avLst/>
          </a:prstGeom>
        </p:spPr>
        <p:txBody>
          <a:bodyPr wrap="none">
            <a:spAutoFit/>
          </a:bodyPr>
          <a:lstStyle/>
          <a:p>
            <a:r>
              <a:rPr lang="en-US" dirty="0" smtClean="0">
                <a:solidFill>
                  <a:srgbClr val="000000"/>
                </a:solidFill>
                <a:ea typeface="Verdana"/>
                <a:cs typeface="Verdana"/>
                <a:sym typeface="Verdana"/>
              </a:rPr>
              <a:t>Static IP</a:t>
            </a:r>
            <a:endParaRPr lang="en-US" dirty="0"/>
          </a:p>
        </p:txBody>
      </p:sp>
      <p:sp>
        <p:nvSpPr>
          <p:cNvPr id="12" name="Rectangle 11"/>
          <p:cNvSpPr/>
          <p:nvPr/>
        </p:nvSpPr>
        <p:spPr>
          <a:xfrm>
            <a:off x="8489259" y="6088474"/>
            <a:ext cx="1281120" cy="369332"/>
          </a:xfrm>
          <a:prstGeom prst="rect">
            <a:avLst/>
          </a:prstGeom>
        </p:spPr>
        <p:txBody>
          <a:bodyPr wrap="none">
            <a:spAutoFit/>
          </a:bodyPr>
          <a:lstStyle/>
          <a:p>
            <a:r>
              <a:rPr lang="en-US" dirty="0" smtClean="0">
                <a:solidFill>
                  <a:srgbClr val="000000"/>
                </a:solidFill>
                <a:ea typeface="Verdana"/>
                <a:cs typeface="Verdana"/>
                <a:sym typeface="Verdana"/>
              </a:rPr>
              <a:t>Dynamic IP </a:t>
            </a:r>
            <a:endParaRPr lang="en-US" dirty="0"/>
          </a:p>
        </p:txBody>
      </p:sp>
    </p:spTree>
    <p:extLst>
      <p:ext uri="{BB962C8B-B14F-4D97-AF65-F5344CB8AC3E}">
        <p14:creationId xmlns:p14="http://schemas.microsoft.com/office/powerpoint/2010/main" val="1866539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25953-85F1-694D-3AED-7F4493DA5B17}"/>
              </a:ext>
            </a:extLst>
          </p:cNvPr>
          <p:cNvSpPr txBox="1"/>
          <p:nvPr/>
        </p:nvSpPr>
        <p:spPr>
          <a:xfrm>
            <a:off x="2257033" y="423448"/>
            <a:ext cx="7745828" cy="584775"/>
          </a:xfrm>
          <a:prstGeom prst="rect">
            <a:avLst/>
          </a:prstGeom>
          <a:noFill/>
        </p:spPr>
        <p:txBody>
          <a:bodyPr wrap="square" rtlCol="0">
            <a:spAutoFit/>
          </a:bodyPr>
          <a:lstStyle/>
          <a:p>
            <a:pPr algn="ctr"/>
            <a:r>
              <a:rPr lang="en-GB" sz="3200" b="1" dirty="0" smtClean="0">
                <a:latin typeface="Arial"/>
                <a:ea typeface="Arial"/>
                <a:cs typeface="Arial"/>
                <a:sym typeface="Arial"/>
              </a:rPr>
              <a:t>How to show IP address?</a:t>
            </a:r>
            <a:endParaRPr lang="en-GB" sz="3200" b="1" dirty="0" smtClean="0">
              <a:latin typeface="Arial"/>
              <a:ea typeface="Arial"/>
              <a:cs typeface="Arial"/>
              <a:sym typeface="Arial"/>
            </a:endParaRPr>
          </a:p>
        </p:txBody>
      </p:sp>
      <p:sp>
        <p:nvSpPr>
          <p:cNvPr id="4" name="TextBox 3">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5"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50495" y="1008223"/>
            <a:ext cx="567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 MIN</a:t>
            </a:r>
            <a:endParaRPr lang="en-US" altLang="en-US" sz="1200" dirty="0">
              <a:solidFill>
                <a:srgbClr val="FF0000"/>
              </a:solidFill>
            </a:endParaRPr>
          </a:p>
        </p:txBody>
      </p:sp>
      <p:pic>
        <p:nvPicPr>
          <p:cNvPr id="7"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3"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1769424" y="1654628"/>
            <a:ext cx="8304812" cy="4152406"/>
          </a:xfrm>
          <a:prstGeom prst="rect">
            <a:avLst/>
          </a:prstGeom>
        </p:spPr>
      </p:pic>
    </p:spTree>
    <p:extLst>
      <p:ext uri="{BB962C8B-B14F-4D97-AF65-F5344CB8AC3E}">
        <p14:creationId xmlns:p14="http://schemas.microsoft.com/office/powerpoint/2010/main" val="791527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25953-85F1-694D-3AED-7F4493DA5B17}"/>
              </a:ext>
            </a:extLst>
          </p:cNvPr>
          <p:cNvSpPr txBox="1"/>
          <p:nvPr/>
        </p:nvSpPr>
        <p:spPr>
          <a:xfrm>
            <a:off x="2257033" y="423448"/>
            <a:ext cx="7745828" cy="584775"/>
          </a:xfrm>
          <a:prstGeom prst="rect">
            <a:avLst/>
          </a:prstGeom>
          <a:noFill/>
        </p:spPr>
        <p:txBody>
          <a:bodyPr wrap="square" rtlCol="0">
            <a:spAutoFit/>
          </a:bodyPr>
          <a:lstStyle/>
          <a:p>
            <a:pPr algn="ctr"/>
            <a:r>
              <a:rPr lang="en-GB" sz="3200" b="1" dirty="0" smtClean="0">
                <a:latin typeface="Arial"/>
                <a:ea typeface="Arial"/>
                <a:cs typeface="Arial"/>
                <a:sym typeface="Arial"/>
              </a:rPr>
              <a:t>Ping Command</a:t>
            </a:r>
            <a:endParaRPr lang="en-GB" sz="3200" b="1" dirty="0" smtClean="0">
              <a:latin typeface="Arial"/>
              <a:ea typeface="Arial"/>
              <a:cs typeface="Arial"/>
              <a:sym typeface="Arial"/>
            </a:endParaRPr>
          </a:p>
        </p:txBody>
      </p:sp>
      <p:sp>
        <p:nvSpPr>
          <p:cNvPr id="4" name="TextBox 3">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5"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50495" y="1008223"/>
            <a:ext cx="567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 MIN</a:t>
            </a:r>
            <a:endParaRPr lang="en-US" altLang="en-US" sz="1200" dirty="0">
              <a:solidFill>
                <a:srgbClr val="FF0000"/>
              </a:solidFill>
            </a:endParaRPr>
          </a:p>
        </p:txBody>
      </p:sp>
      <p:pic>
        <p:nvPicPr>
          <p:cNvPr id="7"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3"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819495" y="1799111"/>
            <a:ext cx="8620903" cy="4351193"/>
          </a:xfrm>
          <a:prstGeom prst="rect">
            <a:avLst/>
          </a:prstGeom>
        </p:spPr>
      </p:pic>
    </p:spTree>
    <p:extLst>
      <p:ext uri="{BB962C8B-B14F-4D97-AF65-F5344CB8AC3E}">
        <p14:creationId xmlns:p14="http://schemas.microsoft.com/office/powerpoint/2010/main" val="3616023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81;p5">
            <a:extLst>
              <a:ext uri="{FF2B5EF4-FFF2-40B4-BE49-F238E27FC236}">
                <a16:creationId xmlns:a16="http://schemas.microsoft.com/office/drawing/2014/main" id="{E72FBEC3-1ACE-3064-EBB0-AF72685D324C}"/>
              </a:ext>
            </a:extLst>
          </p:cNvPr>
          <p:cNvSpPr txBox="1"/>
          <p:nvPr/>
        </p:nvSpPr>
        <p:spPr>
          <a:xfrm>
            <a:off x="1900836" y="1046350"/>
            <a:ext cx="10066312" cy="2893045"/>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6000" b="1" dirty="0" smtClean="0">
                <a:ea typeface="Arial"/>
                <a:cs typeface="Arial" panose="020B0604020202020204" pitchFamily="34" charset="0"/>
                <a:sym typeface="Arial"/>
              </a:rPr>
              <a:t>Tell me what is your IP Address on your computer ?</a:t>
            </a:r>
            <a:endParaRPr lang="en-US" sz="6000" b="1" dirty="0" smtClean="0">
              <a:ea typeface="Arial"/>
              <a:cs typeface="Arial" panose="020B0604020202020204" pitchFamily="34" charset="0"/>
              <a:sym typeface="Arial"/>
            </a:endParaRPr>
          </a:p>
        </p:txBody>
      </p:sp>
      <p:sp>
        <p:nvSpPr>
          <p:cNvPr id="17" name="Google Shape;145;p4"/>
          <p:cNvSpPr txBox="1"/>
          <p:nvPr/>
        </p:nvSpPr>
        <p:spPr>
          <a:xfrm>
            <a:off x="0" y="0"/>
            <a:ext cx="2031937" cy="369332"/>
          </a:xfrm>
          <a:prstGeom prst="rect">
            <a:avLst/>
          </a:prstGeom>
          <a:solidFill>
            <a:srgbClr val="9933FF"/>
          </a:solidFill>
          <a:ln w="12700" cap="flat" cmpd="sng">
            <a:no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ENGAGE</a:t>
            </a:r>
            <a:endParaRPr dirty="0"/>
          </a:p>
        </p:txBody>
      </p:sp>
      <p:pic>
        <p:nvPicPr>
          <p:cNvPr id="18" name="Google Shape;146;p4"/>
          <p:cNvPicPr preferRelativeResize="0"/>
          <p:nvPr/>
        </p:nvPicPr>
        <p:blipFill rotWithShape="1">
          <a:blip r:embed="rId3">
            <a:alphaModFix/>
          </a:blip>
          <a:srcRect/>
          <a:stretch/>
        </p:blipFill>
        <p:spPr>
          <a:xfrm>
            <a:off x="934506" y="521641"/>
            <a:ext cx="186684" cy="371292"/>
          </a:xfrm>
          <a:prstGeom prst="rect">
            <a:avLst/>
          </a:prstGeom>
          <a:noFill/>
          <a:ln>
            <a:noFill/>
          </a:ln>
        </p:spPr>
      </p:pic>
      <p:pic>
        <p:nvPicPr>
          <p:cNvPr id="19" name="Google Shape;147;p4"/>
          <p:cNvPicPr preferRelativeResize="0"/>
          <p:nvPr/>
        </p:nvPicPr>
        <p:blipFill rotWithShape="1">
          <a:blip r:embed="rId3">
            <a:alphaModFix/>
          </a:blip>
          <a:srcRect/>
          <a:stretch/>
        </p:blipFill>
        <p:spPr>
          <a:xfrm>
            <a:off x="1306932" y="508066"/>
            <a:ext cx="186684" cy="371292"/>
          </a:xfrm>
          <a:prstGeom prst="rect">
            <a:avLst/>
          </a:prstGeom>
          <a:noFill/>
          <a:ln>
            <a:noFill/>
          </a:ln>
        </p:spPr>
      </p:pic>
      <p:pic>
        <p:nvPicPr>
          <p:cNvPr id="20" name="Google Shape;148;p4"/>
          <p:cNvPicPr preferRelativeResize="0"/>
          <p:nvPr/>
        </p:nvPicPr>
        <p:blipFill rotWithShape="1">
          <a:blip r:embed="rId3">
            <a:alphaModFix/>
          </a:blip>
          <a:srcRect/>
          <a:stretch/>
        </p:blipFill>
        <p:spPr>
          <a:xfrm>
            <a:off x="1121190" y="512592"/>
            <a:ext cx="186684" cy="371292"/>
          </a:xfrm>
          <a:prstGeom prst="rect">
            <a:avLst/>
          </a:prstGeom>
          <a:noFill/>
          <a:ln>
            <a:noFill/>
          </a:ln>
        </p:spPr>
      </p:pic>
      <p:pic>
        <p:nvPicPr>
          <p:cNvPr id="21"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 y="435729"/>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201818" y="907851"/>
            <a:ext cx="581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a:t>
            </a:r>
            <a:r>
              <a:rPr lang="en-US" altLang="en-US" sz="1200" dirty="0" smtClean="0"/>
              <a:t> </a:t>
            </a:r>
            <a:r>
              <a:rPr lang="en-US" altLang="en-US" sz="1200" dirty="0"/>
              <a:t>MIN</a:t>
            </a:r>
            <a:endParaRPr lang="en-US" altLang="en-US" sz="1200" dirty="0">
              <a:solidFill>
                <a:srgbClr val="FF0000"/>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453" y="3306955"/>
            <a:ext cx="3695423" cy="3695423"/>
          </a:xfrm>
          <a:prstGeom prst="rect">
            <a:avLst/>
          </a:prstGeom>
        </p:spPr>
      </p:pic>
    </p:spTree>
    <p:extLst>
      <p:ext uri="{BB962C8B-B14F-4D97-AF65-F5344CB8AC3E}">
        <p14:creationId xmlns:p14="http://schemas.microsoft.com/office/powerpoint/2010/main" val="2065501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rgbClr val="00B0F0"/>
            </a:gs>
          </a:gsLst>
          <a:lin ang="5400000" scaled="1"/>
          <a:tileRect/>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572" y="1800708"/>
            <a:ext cx="5780224" cy="2073575"/>
          </a:xfrm>
          <a:prstGeom prst="rect">
            <a:avLst/>
          </a:prstGeom>
        </p:spPr>
      </p:pic>
    </p:spTree>
    <p:extLst>
      <p:ext uri="{BB962C8B-B14F-4D97-AF65-F5344CB8AC3E}">
        <p14:creationId xmlns:p14="http://schemas.microsoft.com/office/powerpoint/2010/main" val="222258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81;p5">
            <a:extLst>
              <a:ext uri="{FF2B5EF4-FFF2-40B4-BE49-F238E27FC236}">
                <a16:creationId xmlns:a16="http://schemas.microsoft.com/office/drawing/2014/main" id="{E72FBEC3-1ACE-3064-EBB0-AF72685D324C}"/>
              </a:ext>
            </a:extLst>
          </p:cNvPr>
          <p:cNvSpPr txBox="1"/>
          <p:nvPr/>
        </p:nvSpPr>
        <p:spPr>
          <a:xfrm>
            <a:off x="1306809" y="138969"/>
            <a:ext cx="10066312" cy="861720"/>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3200" b="1" dirty="0" smtClean="0">
                <a:ea typeface="Arial"/>
                <a:cs typeface="Arial" panose="020B0604020202020204" pitchFamily="34" charset="0"/>
                <a:sym typeface="Arial"/>
              </a:rPr>
              <a:t>Look at these IPv4 Addresses </a:t>
            </a:r>
            <a:endParaRPr lang="en-US" sz="5400" b="1" dirty="0" smtClean="0">
              <a:ea typeface="Arial"/>
              <a:cs typeface="Arial" panose="020B0604020202020204" pitchFamily="34" charset="0"/>
              <a:sym typeface="Arial"/>
            </a:endParaRPr>
          </a:p>
        </p:txBody>
      </p:sp>
      <p:sp>
        <p:nvSpPr>
          <p:cNvPr id="17" name="Google Shape;145;p4"/>
          <p:cNvSpPr txBox="1"/>
          <p:nvPr/>
        </p:nvSpPr>
        <p:spPr>
          <a:xfrm>
            <a:off x="0" y="0"/>
            <a:ext cx="2031937" cy="369332"/>
          </a:xfrm>
          <a:prstGeom prst="rect">
            <a:avLst/>
          </a:prstGeom>
          <a:solidFill>
            <a:srgbClr val="9933FF"/>
          </a:solidFill>
          <a:ln w="12700" cap="flat" cmpd="sng">
            <a:no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ENGAGE</a:t>
            </a:r>
            <a:endParaRPr dirty="0"/>
          </a:p>
        </p:txBody>
      </p:sp>
      <p:pic>
        <p:nvPicPr>
          <p:cNvPr id="18" name="Google Shape;146;p4"/>
          <p:cNvPicPr preferRelativeResize="0"/>
          <p:nvPr/>
        </p:nvPicPr>
        <p:blipFill rotWithShape="1">
          <a:blip r:embed="rId3">
            <a:alphaModFix/>
          </a:blip>
          <a:srcRect/>
          <a:stretch/>
        </p:blipFill>
        <p:spPr>
          <a:xfrm>
            <a:off x="934506" y="521641"/>
            <a:ext cx="186684" cy="371292"/>
          </a:xfrm>
          <a:prstGeom prst="rect">
            <a:avLst/>
          </a:prstGeom>
          <a:noFill/>
          <a:ln>
            <a:noFill/>
          </a:ln>
        </p:spPr>
      </p:pic>
      <p:pic>
        <p:nvPicPr>
          <p:cNvPr id="19" name="Google Shape;147;p4"/>
          <p:cNvPicPr preferRelativeResize="0"/>
          <p:nvPr/>
        </p:nvPicPr>
        <p:blipFill rotWithShape="1">
          <a:blip r:embed="rId3">
            <a:alphaModFix/>
          </a:blip>
          <a:srcRect/>
          <a:stretch/>
        </p:blipFill>
        <p:spPr>
          <a:xfrm>
            <a:off x="1306932" y="508066"/>
            <a:ext cx="186684" cy="371292"/>
          </a:xfrm>
          <a:prstGeom prst="rect">
            <a:avLst/>
          </a:prstGeom>
          <a:noFill/>
          <a:ln>
            <a:noFill/>
          </a:ln>
        </p:spPr>
      </p:pic>
      <p:pic>
        <p:nvPicPr>
          <p:cNvPr id="20" name="Google Shape;148;p4"/>
          <p:cNvPicPr preferRelativeResize="0"/>
          <p:nvPr/>
        </p:nvPicPr>
        <p:blipFill rotWithShape="1">
          <a:blip r:embed="rId3">
            <a:alphaModFix/>
          </a:blip>
          <a:srcRect/>
          <a:stretch/>
        </p:blipFill>
        <p:spPr>
          <a:xfrm>
            <a:off x="1121190" y="512592"/>
            <a:ext cx="186684" cy="371292"/>
          </a:xfrm>
          <a:prstGeom prst="rect">
            <a:avLst/>
          </a:prstGeom>
          <a:noFill/>
          <a:ln>
            <a:noFill/>
          </a:ln>
        </p:spPr>
      </p:pic>
      <p:pic>
        <p:nvPicPr>
          <p:cNvPr id="21"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 y="435729"/>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201818" y="907851"/>
            <a:ext cx="581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a:t>
            </a:r>
            <a:r>
              <a:rPr lang="en-US" altLang="en-US" sz="1200" dirty="0" smtClean="0"/>
              <a:t> </a:t>
            </a:r>
            <a:r>
              <a:rPr lang="en-US" altLang="en-US" sz="1200" dirty="0"/>
              <a:t>MIN</a:t>
            </a:r>
            <a:endParaRPr lang="en-US" altLang="en-US" sz="1200" dirty="0">
              <a:solidFill>
                <a:srgbClr val="FF0000"/>
              </a:solidFill>
            </a:endParaRPr>
          </a:p>
        </p:txBody>
      </p:sp>
      <p:sp>
        <p:nvSpPr>
          <p:cNvPr id="12" name="Google Shape;281;p5">
            <a:extLst>
              <a:ext uri="{FF2B5EF4-FFF2-40B4-BE49-F238E27FC236}">
                <a16:creationId xmlns:a16="http://schemas.microsoft.com/office/drawing/2014/main" id="{E72FBEC3-1ACE-3064-EBB0-AF72685D324C}"/>
              </a:ext>
            </a:extLst>
          </p:cNvPr>
          <p:cNvSpPr txBox="1"/>
          <p:nvPr/>
        </p:nvSpPr>
        <p:spPr>
          <a:xfrm>
            <a:off x="642789" y="1390451"/>
            <a:ext cx="3221058" cy="1046386"/>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4000" b="1" dirty="0" smtClean="0">
                <a:solidFill>
                  <a:srgbClr val="0070C0"/>
                </a:solidFill>
                <a:ea typeface="Arial"/>
                <a:cs typeface="Arial" panose="020B0604020202020204" pitchFamily="34" charset="0"/>
                <a:sym typeface="Arial"/>
              </a:rPr>
              <a:t>192.168.0.1</a:t>
            </a:r>
            <a:endParaRPr lang="en-US" sz="6600" b="1" dirty="0" smtClean="0">
              <a:solidFill>
                <a:srgbClr val="0070C0"/>
              </a:solidFill>
              <a:ea typeface="Arial"/>
              <a:cs typeface="Arial" panose="020B0604020202020204" pitchFamily="34" charset="0"/>
              <a:sym typeface="Arial"/>
            </a:endParaRPr>
          </a:p>
        </p:txBody>
      </p:sp>
      <p:sp>
        <p:nvSpPr>
          <p:cNvPr id="13" name="Google Shape;281;p5">
            <a:extLst>
              <a:ext uri="{FF2B5EF4-FFF2-40B4-BE49-F238E27FC236}">
                <a16:creationId xmlns:a16="http://schemas.microsoft.com/office/drawing/2014/main" id="{E72FBEC3-1ACE-3064-EBB0-AF72685D324C}"/>
              </a:ext>
            </a:extLst>
          </p:cNvPr>
          <p:cNvSpPr txBox="1"/>
          <p:nvPr/>
        </p:nvSpPr>
        <p:spPr>
          <a:xfrm>
            <a:off x="1786716" y="2463758"/>
            <a:ext cx="4082853" cy="1046386"/>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4000" b="1" dirty="0" smtClean="0">
                <a:solidFill>
                  <a:srgbClr val="0070C0"/>
                </a:solidFill>
                <a:ea typeface="Arial"/>
                <a:cs typeface="Arial" panose="020B0604020202020204" pitchFamily="34" charset="0"/>
                <a:sym typeface="Arial"/>
              </a:rPr>
              <a:t>172.16.30.100</a:t>
            </a:r>
            <a:endParaRPr lang="en-US" sz="6600" b="1" dirty="0" smtClean="0">
              <a:solidFill>
                <a:srgbClr val="0070C0"/>
              </a:solidFill>
              <a:ea typeface="Arial"/>
              <a:cs typeface="Arial" panose="020B0604020202020204" pitchFamily="34" charset="0"/>
              <a:sym typeface="Arial"/>
            </a:endParaRPr>
          </a:p>
        </p:txBody>
      </p:sp>
      <p:sp>
        <p:nvSpPr>
          <p:cNvPr id="14" name="Google Shape;281;p5">
            <a:extLst>
              <a:ext uri="{FF2B5EF4-FFF2-40B4-BE49-F238E27FC236}">
                <a16:creationId xmlns:a16="http://schemas.microsoft.com/office/drawing/2014/main" id="{E72FBEC3-1ACE-3064-EBB0-AF72685D324C}"/>
              </a:ext>
            </a:extLst>
          </p:cNvPr>
          <p:cNvSpPr txBox="1"/>
          <p:nvPr/>
        </p:nvSpPr>
        <p:spPr>
          <a:xfrm>
            <a:off x="5053408" y="1522910"/>
            <a:ext cx="4082853" cy="1046386"/>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4000" b="1" dirty="0" smtClean="0">
                <a:solidFill>
                  <a:srgbClr val="0070C0"/>
                </a:solidFill>
                <a:ea typeface="Arial"/>
                <a:cs typeface="Arial" panose="020B0604020202020204" pitchFamily="34" charset="0"/>
                <a:sym typeface="Arial"/>
              </a:rPr>
              <a:t>100.95.5.169</a:t>
            </a:r>
            <a:endParaRPr lang="en-US" sz="6600" b="1" dirty="0" smtClean="0">
              <a:solidFill>
                <a:srgbClr val="0070C0"/>
              </a:solidFill>
              <a:ea typeface="Arial"/>
              <a:cs typeface="Arial" panose="020B0604020202020204" pitchFamily="34" charset="0"/>
              <a:sym typeface="Arial"/>
            </a:endParaRPr>
          </a:p>
        </p:txBody>
      </p:sp>
      <p:sp>
        <p:nvSpPr>
          <p:cNvPr id="15" name="Google Shape;281;p5">
            <a:extLst>
              <a:ext uri="{FF2B5EF4-FFF2-40B4-BE49-F238E27FC236}">
                <a16:creationId xmlns:a16="http://schemas.microsoft.com/office/drawing/2014/main" id="{E72FBEC3-1ACE-3064-EBB0-AF72685D324C}"/>
              </a:ext>
            </a:extLst>
          </p:cNvPr>
          <p:cNvSpPr txBox="1"/>
          <p:nvPr/>
        </p:nvSpPr>
        <p:spPr>
          <a:xfrm>
            <a:off x="8380237" y="3158156"/>
            <a:ext cx="4082853" cy="1046386"/>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4000" b="1" dirty="0" smtClean="0">
                <a:solidFill>
                  <a:srgbClr val="0070C0"/>
                </a:solidFill>
                <a:ea typeface="Arial"/>
                <a:cs typeface="Arial" panose="020B0604020202020204" pitchFamily="34" charset="0"/>
                <a:sym typeface="Arial"/>
              </a:rPr>
              <a:t>10.10.250.1</a:t>
            </a:r>
            <a:endParaRPr lang="en-US" sz="6600" b="1" dirty="0" smtClean="0">
              <a:solidFill>
                <a:srgbClr val="0070C0"/>
              </a:solidFill>
              <a:ea typeface="Arial"/>
              <a:cs typeface="Arial" panose="020B0604020202020204" pitchFamily="34" charset="0"/>
              <a:sym typeface="Arial"/>
            </a:endParaRPr>
          </a:p>
        </p:txBody>
      </p:sp>
      <p:sp>
        <p:nvSpPr>
          <p:cNvPr id="16" name="Google Shape;281;p5">
            <a:extLst>
              <a:ext uri="{FF2B5EF4-FFF2-40B4-BE49-F238E27FC236}">
                <a16:creationId xmlns:a16="http://schemas.microsoft.com/office/drawing/2014/main" id="{E72FBEC3-1ACE-3064-EBB0-AF72685D324C}"/>
              </a:ext>
            </a:extLst>
          </p:cNvPr>
          <p:cNvSpPr txBox="1"/>
          <p:nvPr/>
        </p:nvSpPr>
        <p:spPr>
          <a:xfrm>
            <a:off x="211891" y="3481280"/>
            <a:ext cx="4082853" cy="1046386"/>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4000" b="1" dirty="0" smtClean="0">
                <a:solidFill>
                  <a:srgbClr val="0070C0"/>
                </a:solidFill>
                <a:ea typeface="Arial"/>
                <a:cs typeface="Arial" panose="020B0604020202020204" pitchFamily="34" charset="0"/>
                <a:sym typeface="Arial"/>
              </a:rPr>
              <a:t>192.168.100.200</a:t>
            </a:r>
            <a:endParaRPr lang="en-US" sz="6600" b="1" dirty="0" smtClean="0">
              <a:solidFill>
                <a:srgbClr val="0070C0"/>
              </a:solidFill>
              <a:ea typeface="Arial"/>
              <a:cs typeface="Arial" panose="020B0604020202020204" pitchFamily="34" charset="0"/>
              <a:sym typeface="Arial"/>
            </a:endParaRPr>
          </a:p>
        </p:txBody>
      </p:sp>
      <p:sp>
        <p:nvSpPr>
          <p:cNvPr id="23" name="Google Shape;281;p5">
            <a:extLst>
              <a:ext uri="{FF2B5EF4-FFF2-40B4-BE49-F238E27FC236}">
                <a16:creationId xmlns:a16="http://schemas.microsoft.com/office/drawing/2014/main" id="{E72FBEC3-1ACE-3064-EBB0-AF72685D324C}"/>
              </a:ext>
            </a:extLst>
          </p:cNvPr>
          <p:cNvSpPr txBox="1"/>
          <p:nvPr/>
        </p:nvSpPr>
        <p:spPr>
          <a:xfrm>
            <a:off x="4810767" y="3454947"/>
            <a:ext cx="4082853" cy="1046386"/>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4000" b="1" dirty="0" smtClean="0">
                <a:solidFill>
                  <a:srgbClr val="0070C0"/>
                </a:solidFill>
                <a:ea typeface="Arial"/>
                <a:cs typeface="Arial" panose="020B0604020202020204" pitchFamily="34" charset="0"/>
                <a:sym typeface="Arial"/>
              </a:rPr>
              <a:t>10.200.55.30</a:t>
            </a:r>
            <a:endParaRPr lang="en-US" sz="6600" b="1" dirty="0" smtClean="0">
              <a:solidFill>
                <a:srgbClr val="0070C0"/>
              </a:solidFill>
              <a:ea typeface="Arial"/>
              <a:cs typeface="Arial" panose="020B0604020202020204" pitchFamily="34" charset="0"/>
              <a:sym typeface="Arial"/>
            </a:endParaRPr>
          </a:p>
        </p:txBody>
      </p:sp>
      <p:sp>
        <p:nvSpPr>
          <p:cNvPr id="24" name="Google Shape;281;p5">
            <a:extLst>
              <a:ext uri="{FF2B5EF4-FFF2-40B4-BE49-F238E27FC236}">
                <a16:creationId xmlns:a16="http://schemas.microsoft.com/office/drawing/2014/main" id="{E72FBEC3-1ACE-3064-EBB0-AF72685D324C}"/>
              </a:ext>
            </a:extLst>
          </p:cNvPr>
          <p:cNvSpPr txBox="1"/>
          <p:nvPr/>
        </p:nvSpPr>
        <p:spPr>
          <a:xfrm>
            <a:off x="8380237" y="1569855"/>
            <a:ext cx="4082853" cy="1046386"/>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4000" b="1" dirty="0" smtClean="0">
                <a:solidFill>
                  <a:srgbClr val="0070C0"/>
                </a:solidFill>
                <a:ea typeface="Arial"/>
                <a:cs typeface="Arial" panose="020B0604020202020204" pitchFamily="34" charset="0"/>
                <a:sym typeface="Arial"/>
              </a:rPr>
              <a:t>165.1.200.10</a:t>
            </a:r>
            <a:endParaRPr lang="en-US" sz="6600" b="1" dirty="0" smtClean="0">
              <a:solidFill>
                <a:srgbClr val="0070C0"/>
              </a:solidFill>
              <a:ea typeface="Arial"/>
              <a:cs typeface="Arial" panose="020B0604020202020204" pitchFamily="34" charset="0"/>
              <a:sym typeface="Arial"/>
            </a:endParaRPr>
          </a:p>
        </p:txBody>
      </p:sp>
      <p:sp>
        <p:nvSpPr>
          <p:cNvPr id="25" name="Google Shape;281;p5">
            <a:extLst>
              <a:ext uri="{FF2B5EF4-FFF2-40B4-BE49-F238E27FC236}">
                <a16:creationId xmlns:a16="http://schemas.microsoft.com/office/drawing/2014/main" id="{E72FBEC3-1ACE-3064-EBB0-AF72685D324C}"/>
              </a:ext>
            </a:extLst>
          </p:cNvPr>
          <p:cNvSpPr txBox="1"/>
          <p:nvPr/>
        </p:nvSpPr>
        <p:spPr>
          <a:xfrm>
            <a:off x="1786716" y="5043248"/>
            <a:ext cx="7397217" cy="749081"/>
          </a:xfrm>
          <a:prstGeom prst="wedgeRoundRectCallout">
            <a:avLst>
              <a:gd name="adj1" fmla="val 64411"/>
              <a:gd name="adj2" fmla="val 59856"/>
              <a:gd name="adj3" fmla="val 16667"/>
            </a:avLst>
          </a:prstGeom>
          <a:solidFill>
            <a:schemeClr val="accent2">
              <a:lumMod val="40000"/>
              <a:lumOff val="60000"/>
            </a:schemeClr>
          </a:solid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2400" dirty="0" smtClean="0">
                <a:ea typeface="Arial"/>
                <a:cs typeface="Arial" panose="020B0604020202020204" pitchFamily="34" charset="0"/>
                <a:sym typeface="Arial"/>
              </a:rPr>
              <a:t>Find out the common things among these IP Addresses </a:t>
            </a:r>
            <a:endParaRPr lang="en-US" sz="4400" dirty="0" smtClean="0">
              <a:ea typeface="Arial"/>
              <a:cs typeface="Arial" panose="020B0604020202020204" pitchFamily="34" charset="0"/>
              <a:sym typeface="Arial"/>
            </a:endParaRPr>
          </a:p>
        </p:txBody>
      </p:sp>
      <p:pic>
        <p:nvPicPr>
          <p:cNvPr id="1028" name="Picture 4" descr="Request - Free communications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7525" y="4976261"/>
            <a:ext cx="1881739" cy="188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842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alpha val="31000"/>
          </a:srgbClr>
        </a:solidFill>
        <a:effectLst/>
      </p:bgPr>
    </p:bg>
    <p:spTree>
      <p:nvGrpSpPr>
        <p:cNvPr id="1" name=""/>
        <p:cNvGrpSpPr/>
        <p:nvPr/>
      </p:nvGrpSpPr>
      <p:grpSpPr>
        <a:xfrm>
          <a:off x="0" y="0"/>
          <a:ext cx="0" cy="0"/>
          <a:chOff x="0" y="0"/>
          <a:chExt cx="0" cy="0"/>
        </a:xfrm>
      </p:grpSpPr>
      <p:grpSp>
        <p:nvGrpSpPr>
          <p:cNvPr id="3" name="Group 2"/>
          <p:cNvGrpSpPr/>
          <p:nvPr/>
        </p:nvGrpSpPr>
        <p:grpSpPr>
          <a:xfrm>
            <a:off x="2050181" y="1664855"/>
            <a:ext cx="10141821" cy="2627745"/>
            <a:chOff x="5232355" y="4230254"/>
            <a:chExt cx="6959645" cy="2627745"/>
          </a:xfrm>
        </p:grpSpPr>
        <p:sp>
          <p:nvSpPr>
            <p:cNvPr id="6" name="Freeform 5"/>
            <p:cNvSpPr/>
            <p:nvPr/>
          </p:nvSpPr>
          <p:spPr>
            <a:xfrm>
              <a:off x="5714532" y="4230254"/>
              <a:ext cx="6477468" cy="2627745"/>
            </a:xfrm>
            <a:custGeom>
              <a:avLst/>
              <a:gdLst>
                <a:gd name="connsiteX0" fmla="*/ 1187083 w 6129867"/>
                <a:gd name="connsiteY0" fmla="*/ 0 h 2622550"/>
                <a:gd name="connsiteX1" fmla="*/ 6129867 w 6129867"/>
                <a:gd name="connsiteY1" fmla="*/ 0 h 2622550"/>
                <a:gd name="connsiteX2" fmla="*/ 6129867 w 6129867"/>
                <a:gd name="connsiteY2" fmla="*/ 2622550 h 2622550"/>
                <a:gd name="connsiteX3" fmla="*/ 1187083 w 6129867"/>
                <a:gd name="connsiteY3" fmla="*/ 2622550 h 2622550"/>
                <a:gd name="connsiteX4" fmla="*/ 0 w 6129867"/>
                <a:gd name="connsiteY4" fmla="*/ 1311275 h 2622550"/>
                <a:gd name="connsiteX5" fmla="*/ 1187083 w 6129867"/>
                <a:gd name="connsiteY5" fmla="*/ 0 h 262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9867" h="2622550">
                  <a:moveTo>
                    <a:pt x="1187083" y="0"/>
                  </a:moveTo>
                  <a:lnTo>
                    <a:pt x="6129867" y="0"/>
                  </a:lnTo>
                  <a:lnTo>
                    <a:pt x="6129867" y="2622550"/>
                  </a:lnTo>
                  <a:lnTo>
                    <a:pt x="1187083" y="2622550"/>
                  </a:lnTo>
                  <a:cubicBezTo>
                    <a:pt x="531540" y="2622550"/>
                    <a:pt x="0" y="2035512"/>
                    <a:pt x="0" y="1311275"/>
                  </a:cubicBezTo>
                  <a:cubicBezTo>
                    <a:pt x="0" y="587039"/>
                    <a:pt x="531540" y="0"/>
                    <a:pt x="1187083" y="0"/>
                  </a:cubicBezTo>
                  <a:close/>
                </a:path>
              </a:pathLst>
            </a:custGeom>
            <a:solidFill>
              <a:srgbClr val="008EC0"/>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Google Shape;299;p3">
              <a:extLst>
                <a:ext uri="{FF2B5EF4-FFF2-40B4-BE49-F238E27FC236}">
                  <a16:creationId xmlns:a16="http://schemas.microsoft.com/office/drawing/2014/main" id="{8E314446-FD7C-EB27-EE58-78C06287651C}"/>
                </a:ext>
              </a:extLst>
            </p:cNvPr>
            <p:cNvSpPr txBox="1"/>
            <p:nvPr/>
          </p:nvSpPr>
          <p:spPr>
            <a:xfrm>
              <a:off x="5232355" y="4230254"/>
              <a:ext cx="6889925" cy="2332878"/>
            </a:xfrm>
            <a:prstGeom prst="rect">
              <a:avLst/>
            </a:prstGeom>
            <a:noFill/>
            <a:ln>
              <a:no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algn="r">
                <a:buClr>
                  <a:srgbClr val="000000"/>
                </a:buClr>
                <a:buSzPts val="2400"/>
              </a:pPr>
              <a:r>
                <a:rPr lang="en-GB" sz="5200" b="1" dirty="0" smtClean="0">
                  <a:solidFill>
                    <a:schemeClr val="bg1"/>
                  </a:solidFill>
                  <a:latin typeface="Arial" panose="020B0604020202020204" pitchFamily="34" charset="0"/>
                  <a:cs typeface="Arial" panose="020B0604020202020204" pitchFamily="34" charset="0"/>
                  <a:sym typeface="Arial"/>
                </a:rPr>
                <a:t>Introduction to IP Address</a:t>
              </a:r>
              <a:endParaRPr sz="52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8480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5"/>
          <p:cNvSpPr txBox="1">
            <a:spLocks noGrp="1"/>
          </p:cNvSpPr>
          <p:nvPr>
            <p:ph type="body" idx="4294967295"/>
          </p:nvPr>
        </p:nvSpPr>
        <p:spPr>
          <a:xfrm>
            <a:off x="1348137" y="1348041"/>
            <a:ext cx="9025636" cy="664178"/>
          </a:xfrm>
          <a:prstGeom prst="rect">
            <a:avLst/>
          </a:prstGeom>
          <a:noFill/>
          <a:ln>
            <a:noFill/>
          </a:ln>
        </p:spPr>
        <p:txBody>
          <a:bodyPr spcFirstLastPara="1" vert="horz" wrap="square" lIns="121900" tIns="60933" rIns="121900" bIns="60933" rtlCol="0" anchor="t" anchorCtr="0">
            <a:noAutofit/>
          </a:bodyPr>
          <a:lstStyle/>
          <a:p>
            <a:pPr marL="302676" indent="0" algn="ctr">
              <a:buNone/>
            </a:pPr>
            <a:r>
              <a:rPr lang="en-US" sz="2400" dirty="0" smtClean="0">
                <a:solidFill>
                  <a:srgbClr val="FF0000"/>
                </a:solidFill>
                <a:latin typeface="+mn-lt"/>
              </a:rPr>
              <a:t>How do message find the destination once they leave the source? </a:t>
            </a:r>
            <a:endParaRPr sz="2400" dirty="0">
              <a:solidFill>
                <a:srgbClr val="FF0000"/>
              </a:solidFill>
              <a:latin typeface="+mn-lt"/>
            </a:endParaRPr>
          </a:p>
        </p:txBody>
      </p:sp>
      <p:sp>
        <p:nvSpPr>
          <p:cNvPr id="13" name="Google Shape;337;p5"/>
          <p:cNvSpPr txBox="1">
            <a:spLocks noGrp="1"/>
          </p:cNvSpPr>
          <p:nvPr>
            <p:ph type="title" idx="4294967295"/>
          </p:nvPr>
        </p:nvSpPr>
        <p:spPr>
          <a:xfrm>
            <a:off x="2146725" y="286608"/>
            <a:ext cx="7725444" cy="822325"/>
          </a:xfrm>
          <a:prstGeom prst="rect">
            <a:avLst/>
          </a:prstGeom>
          <a:noFill/>
          <a:ln>
            <a:noFill/>
          </a:ln>
        </p:spPr>
        <p:txBody>
          <a:bodyPr spcFirstLastPara="1" vert="horz" wrap="square" lIns="121900" tIns="60933" rIns="121900" bIns="60933" rtlCol="0" anchor="t" anchorCtr="0">
            <a:noAutofit/>
          </a:bodyPr>
          <a:lstStyle/>
          <a:p>
            <a:pPr algn="ctr"/>
            <a:r>
              <a:rPr lang="en-US" sz="3200" b="1" dirty="0" smtClean="0">
                <a:solidFill>
                  <a:schemeClr val="tx1"/>
                </a:solidFill>
                <a:latin typeface="+mn-lt"/>
                <a:cs typeface="Arial" panose="020B0604020202020204" pitchFamily="34" charset="0"/>
              </a:rPr>
              <a:t>What is Internet Protocol (IP)?</a:t>
            </a:r>
            <a:endParaRPr sz="3200" b="1" dirty="0">
              <a:solidFill>
                <a:schemeClr val="tx1"/>
              </a:solidFill>
              <a:latin typeface="+mn-lt"/>
              <a:cs typeface="Arial" panose="020B0604020202020204" pitchFamily="34" charset="0"/>
            </a:endParaRPr>
          </a:p>
        </p:txBody>
      </p:sp>
      <p:sp>
        <p:nvSpPr>
          <p:cNvPr id="7" name="TextBox 6">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8"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65593" y="1009281"/>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smtClean="0"/>
              <a:t>10 </a:t>
            </a:r>
            <a:r>
              <a:rPr lang="en-US" altLang="en-US" sz="1200" dirty="0"/>
              <a:t>MIN</a:t>
            </a:r>
            <a:endParaRPr lang="en-US" altLang="en-US" sz="1200" dirty="0">
              <a:solidFill>
                <a:srgbClr val="FF0000"/>
              </a:solidFill>
            </a:endParaRPr>
          </a:p>
        </p:txBody>
      </p:sp>
      <p:pic>
        <p:nvPicPr>
          <p:cNvPr id="10"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Google Shape;338;p5"/>
          <p:cNvSpPr txBox="1">
            <a:spLocks/>
          </p:cNvSpPr>
          <p:nvPr/>
        </p:nvSpPr>
        <p:spPr>
          <a:xfrm>
            <a:off x="726200" y="2445965"/>
            <a:ext cx="6420254" cy="2377752"/>
          </a:xfrm>
          <a:prstGeom prst="rect">
            <a:avLst/>
          </a:prstGeom>
          <a:noFill/>
          <a:ln>
            <a:noFill/>
          </a:ln>
        </p:spPr>
        <p:txBody>
          <a:bodyPr spcFirstLastPara="1" vert="horz" wrap="square" lIns="121900" tIns="60933" rIns="121900" bIns="60933"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676" indent="0">
              <a:lnSpc>
                <a:spcPct val="150000"/>
              </a:lnSpc>
              <a:buFont typeface="Arial" panose="020B0604020202020204" pitchFamily="34" charset="0"/>
              <a:buNone/>
            </a:pPr>
            <a:r>
              <a:rPr lang="en-US" sz="2400" dirty="0" smtClean="0"/>
              <a:t>The internet is composed of a huge number of computers that send </a:t>
            </a:r>
            <a:r>
              <a:rPr lang="en-US" sz="2400" dirty="0" smtClean="0">
                <a:solidFill>
                  <a:srgbClr val="00B0F0"/>
                </a:solidFill>
              </a:rPr>
              <a:t>packets</a:t>
            </a:r>
            <a:r>
              <a:rPr lang="en-US" sz="2400" dirty="0" smtClean="0"/>
              <a:t> of data to each other. They use </a:t>
            </a:r>
            <a:r>
              <a:rPr lang="en-US" sz="2400" dirty="0" smtClean="0">
                <a:solidFill>
                  <a:srgbClr val="00B0F0"/>
                </a:solidFill>
              </a:rPr>
              <a:t>IP addresses </a:t>
            </a:r>
            <a:r>
              <a:rPr lang="en-US" sz="2400" dirty="0" smtClean="0"/>
              <a:t>to know exactly where to send the data. </a:t>
            </a:r>
            <a:endParaRPr lang="en-US" sz="2400" dirty="0"/>
          </a:p>
        </p:txBody>
      </p:sp>
      <p:pic>
        <p:nvPicPr>
          <p:cNvPr id="12" name="Content Placeholder 11" descr="IP icon">
            <a:extLst>
              <a:ext uri="{C183D7F6-B498-43B3-948B-1728B52AA6E4}">
                <adec:decorative xmlns:adec="http://schemas.microsoft.com/office/drawing/2017/decorative" xmlns="" val="0"/>
              </a:ext>
            </a:extLst>
          </p:cNvPr>
          <p:cNvPicPr>
            <a:picLocks noChangeAspect="1"/>
          </p:cNvPicPr>
          <p:nvPr/>
        </p:nvPicPr>
        <p:blipFill>
          <a:blip r:embed="rId5"/>
          <a:stretch>
            <a:fillRect/>
          </a:stretch>
        </p:blipFill>
        <p:spPr>
          <a:xfrm>
            <a:off x="7221556" y="2437324"/>
            <a:ext cx="4468248" cy="2959467"/>
          </a:xfrm>
          <a:prstGeom prst="rect">
            <a:avLst/>
          </a:prstGeom>
        </p:spPr>
      </p:pic>
    </p:spTree>
    <p:extLst>
      <p:ext uri="{BB962C8B-B14F-4D97-AF65-F5344CB8AC3E}">
        <p14:creationId xmlns:p14="http://schemas.microsoft.com/office/powerpoint/2010/main" val="3360472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13" name="Google Shape;337;p5"/>
          <p:cNvSpPr txBox="1">
            <a:spLocks noGrp="1"/>
          </p:cNvSpPr>
          <p:nvPr>
            <p:ph type="title" idx="4294967295"/>
          </p:nvPr>
        </p:nvSpPr>
        <p:spPr>
          <a:xfrm>
            <a:off x="2146725" y="286608"/>
            <a:ext cx="7725444" cy="822325"/>
          </a:xfrm>
          <a:prstGeom prst="rect">
            <a:avLst/>
          </a:prstGeom>
          <a:noFill/>
          <a:ln>
            <a:noFill/>
          </a:ln>
        </p:spPr>
        <p:txBody>
          <a:bodyPr spcFirstLastPara="1" vert="horz" wrap="square" lIns="121900" tIns="60933" rIns="121900" bIns="60933" rtlCol="0" anchor="t" anchorCtr="0">
            <a:noAutofit/>
          </a:bodyPr>
          <a:lstStyle/>
          <a:p>
            <a:pPr algn="ctr"/>
            <a:r>
              <a:rPr lang="en-US" sz="3200" b="1" dirty="0" smtClean="0">
                <a:solidFill>
                  <a:schemeClr val="tx1"/>
                </a:solidFill>
                <a:latin typeface="+mn-lt"/>
                <a:cs typeface="Arial" panose="020B0604020202020204" pitchFamily="34" charset="0"/>
              </a:rPr>
              <a:t>What is Internet Protocol (IP)?</a:t>
            </a:r>
            <a:endParaRPr sz="3200" b="1" dirty="0">
              <a:solidFill>
                <a:schemeClr val="tx1"/>
              </a:solidFill>
              <a:latin typeface="+mn-lt"/>
              <a:cs typeface="Arial" panose="020B0604020202020204" pitchFamily="34" charset="0"/>
            </a:endParaRPr>
          </a:p>
        </p:txBody>
      </p:sp>
      <p:sp>
        <p:nvSpPr>
          <p:cNvPr id="7" name="TextBox 6">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8"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65593" y="1009281"/>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smtClean="0"/>
              <a:t>10 </a:t>
            </a:r>
            <a:r>
              <a:rPr lang="en-US" altLang="en-US" sz="1200" dirty="0"/>
              <a:t>MIN</a:t>
            </a:r>
            <a:endParaRPr lang="en-US" altLang="en-US" sz="1200" dirty="0">
              <a:solidFill>
                <a:srgbClr val="FF0000"/>
              </a:solidFill>
            </a:endParaRPr>
          </a:p>
        </p:txBody>
      </p:sp>
      <p:pic>
        <p:nvPicPr>
          <p:cNvPr id="10"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Google Shape;338;p5"/>
          <p:cNvSpPr txBox="1">
            <a:spLocks/>
          </p:cNvSpPr>
          <p:nvPr/>
        </p:nvSpPr>
        <p:spPr>
          <a:xfrm>
            <a:off x="488759" y="1821999"/>
            <a:ext cx="11358597" cy="2128526"/>
          </a:xfrm>
          <a:prstGeom prst="rect">
            <a:avLst/>
          </a:prstGeom>
          <a:noFill/>
          <a:ln>
            <a:noFill/>
          </a:ln>
        </p:spPr>
        <p:txBody>
          <a:bodyPr spcFirstLastPara="1" vert="horz" wrap="square" lIns="121900" tIns="60933" rIns="121900" bIns="60933"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676" indent="0">
              <a:buFont typeface="Arial" panose="020B0604020202020204" pitchFamily="34" charset="0"/>
              <a:buNone/>
            </a:pPr>
            <a:r>
              <a:rPr lang="en-US" sz="2400" dirty="0" smtClean="0">
                <a:solidFill>
                  <a:srgbClr val="00B0F0"/>
                </a:solidFill>
              </a:rPr>
              <a:t>IP Address </a:t>
            </a:r>
            <a:r>
              <a:rPr lang="en-US" sz="2400" dirty="0" smtClean="0"/>
              <a:t>is a unique address that </a:t>
            </a:r>
            <a:r>
              <a:rPr lang="en-US" sz="2400" b="1" dirty="0" smtClean="0"/>
              <a:t>identifies a device (computer)</a:t>
            </a:r>
            <a:r>
              <a:rPr lang="en-US" sz="2400" dirty="0" smtClean="0"/>
              <a:t> on the internet or a local network.  IP stands for “Internet Protocol”. </a:t>
            </a:r>
          </a:p>
          <a:p>
            <a:pPr marL="302676" indent="0">
              <a:buFont typeface="Arial" panose="020B0604020202020204" pitchFamily="34" charset="0"/>
              <a:buNone/>
            </a:pPr>
            <a:endParaRPr lang="en-US" sz="1200" dirty="0" smtClean="0"/>
          </a:p>
          <a:p>
            <a:pPr marL="302676" indent="0">
              <a:buNone/>
            </a:pPr>
            <a:r>
              <a:rPr lang="en-US" sz="2400" dirty="0">
                <a:solidFill>
                  <a:srgbClr val="00B0F0"/>
                </a:solidFill>
              </a:rPr>
              <a:t>IP address </a:t>
            </a:r>
            <a:r>
              <a:rPr lang="en-US" sz="2400" dirty="0"/>
              <a:t>is used by routers to </a:t>
            </a:r>
            <a:r>
              <a:rPr lang="en-US" sz="2400" dirty="0" smtClean="0"/>
              <a:t>find the source and destination addresses that then determine how packets are transmitted and routed. </a:t>
            </a:r>
            <a:endParaRPr lang="en-US" sz="2400" dirty="0"/>
          </a:p>
          <a:p>
            <a:pPr marL="302676" indent="0">
              <a:buFont typeface="Arial" panose="020B0604020202020204" pitchFamily="34" charset="0"/>
              <a:buNone/>
            </a:pPr>
            <a:endParaRPr lang="en-US" sz="2400" dirty="0"/>
          </a:p>
        </p:txBody>
      </p:sp>
      <p:pic>
        <p:nvPicPr>
          <p:cNvPr id="3" name="Picture 2"/>
          <p:cNvPicPr>
            <a:picLocks noChangeAspect="1"/>
          </p:cNvPicPr>
          <p:nvPr/>
        </p:nvPicPr>
        <p:blipFill>
          <a:blip r:embed="rId5"/>
          <a:stretch>
            <a:fillRect/>
          </a:stretch>
        </p:blipFill>
        <p:spPr>
          <a:xfrm>
            <a:off x="3372702" y="4740072"/>
            <a:ext cx="6146684" cy="1820316"/>
          </a:xfrm>
          <a:prstGeom prst="rect">
            <a:avLst/>
          </a:prstGeom>
        </p:spPr>
      </p:pic>
      <p:pic>
        <p:nvPicPr>
          <p:cNvPr id="4" name="Picture 3"/>
          <p:cNvPicPr>
            <a:picLocks noChangeAspect="1"/>
          </p:cNvPicPr>
          <p:nvPr/>
        </p:nvPicPr>
        <p:blipFill>
          <a:blip r:embed="rId6"/>
          <a:stretch>
            <a:fillRect/>
          </a:stretch>
        </p:blipFill>
        <p:spPr>
          <a:xfrm>
            <a:off x="3815615" y="4181751"/>
            <a:ext cx="1981200" cy="419100"/>
          </a:xfrm>
          <a:prstGeom prst="rect">
            <a:avLst/>
          </a:prstGeom>
        </p:spPr>
      </p:pic>
    </p:spTree>
    <p:extLst>
      <p:ext uri="{BB962C8B-B14F-4D97-AF65-F5344CB8AC3E}">
        <p14:creationId xmlns:p14="http://schemas.microsoft.com/office/powerpoint/2010/main" val="205286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81;p5">
            <a:extLst>
              <a:ext uri="{FF2B5EF4-FFF2-40B4-BE49-F238E27FC236}">
                <a16:creationId xmlns:a16="http://schemas.microsoft.com/office/drawing/2014/main" id="{E72FBEC3-1ACE-3064-EBB0-AF72685D324C}"/>
              </a:ext>
            </a:extLst>
          </p:cNvPr>
          <p:cNvSpPr txBox="1"/>
          <p:nvPr/>
        </p:nvSpPr>
        <p:spPr>
          <a:xfrm>
            <a:off x="1121190" y="1573133"/>
            <a:ext cx="10066312" cy="2893045"/>
          </a:xfrm>
          <a:prstGeom prst="rect">
            <a:avLst/>
          </a:prstGeom>
          <a:noFill/>
          <a:ln>
            <a:noFill/>
          </a:ln>
        </p:spPr>
        <p:txBody>
          <a:bodyPr spcFirstLastPara="1" wrap="square" lIns="121900" tIns="60933" rIns="121900" bIns="60933" anchor="t" anchorCtr="0">
            <a:spAutoFit/>
          </a:bodyPr>
          <a:lstStyle/>
          <a:p>
            <a:pPr algn="ctr">
              <a:lnSpc>
                <a:spcPct val="150000"/>
              </a:lnSpc>
              <a:buClr>
                <a:srgbClr val="000000"/>
              </a:buClr>
              <a:buSzPts val="2400"/>
            </a:pPr>
            <a:r>
              <a:rPr lang="en-US" sz="6000" b="1" dirty="0" smtClean="0">
                <a:ea typeface="Arial"/>
                <a:cs typeface="Arial" panose="020B0604020202020204" pitchFamily="34" charset="0"/>
                <a:sym typeface="Arial"/>
              </a:rPr>
              <a:t>How IP address important to network communication ?</a:t>
            </a:r>
            <a:endParaRPr lang="en-US" sz="6000" b="1" dirty="0" smtClean="0">
              <a:ea typeface="Arial"/>
              <a:cs typeface="Arial" panose="020B0604020202020204" pitchFamily="34" charset="0"/>
              <a:sym typeface="Arial"/>
            </a:endParaRPr>
          </a:p>
        </p:txBody>
      </p:sp>
      <p:sp>
        <p:nvSpPr>
          <p:cNvPr id="17" name="Google Shape;145;p4"/>
          <p:cNvSpPr txBox="1"/>
          <p:nvPr/>
        </p:nvSpPr>
        <p:spPr>
          <a:xfrm>
            <a:off x="0" y="0"/>
            <a:ext cx="2031937" cy="369332"/>
          </a:xfrm>
          <a:prstGeom prst="rect">
            <a:avLst/>
          </a:prstGeom>
          <a:solidFill>
            <a:srgbClr val="9933FF"/>
          </a:solidFill>
          <a:ln w="12700" cap="flat" cmpd="sng">
            <a:no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ENGAGE</a:t>
            </a:r>
            <a:endParaRPr dirty="0"/>
          </a:p>
        </p:txBody>
      </p:sp>
      <p:pic>
        <p:nvPicPr>
          <p:cNvPr id="18" name="Google Shape;146;p4"/>
          <p:cNvPicPr preferRelativeResize="0"/>
          <p:nvPr/>
        </p:nvPicPr>
        <p:blipFill rotWithShape="1">
          <a:blip r:embed="rId3">
            <a:alphaModFix/>
          </a:blip>
          <a:srcRect/>
          <a:stretch/>
        </p:blipFill>
        <p:spPr>
          <a:xfrm>
            <a:off x="934506" y="521641"/>
            <a:ext cx="186684" cy="371292"/>
          </a:xfrm>
          <a:prstGeom prst="rect">
            <a:avLst/>
          </a:prstGeom>
          <a:noFill/>
          <a:ln>
            <a:noFill/>
          </a:ln>
        </p:spPr>
      </p:pic>
      <p:pic>
        <p:nvPicPr>
          <p:cNvPr id="19" name="Google Shape;147;p4"/>
          <p:cNvPicPr preferRelativeResize="0"/>
          <p:nvPr/>
        </p:nvPicPr>
        <p:blipFill rotWithShape="1">
          <a:blip r:embed="rId3">
            <a:alphaModFix/>
          </a:blip>
          <a:srcRect/>
          <a:stretch/>
        </p:blipFill>
        <p:spPr>
          <a:xfrm>
            <a:off x="1306932" y="508066"/>
            <a:ext cx="186684" cy="371292"/>
          </a:xfrm>
          <a:prstGeom prst="rect">
            <a:avLst/>
          </a:prstGeom>
          <a:noFill/>
          <a:ln>
            <a:noFill/>
          </a:ln>
        </p:spPr>
      </p:pic>
      <p:pic>
        <p:nvPicPr>
          <p:cNvPr id="20" name="Google Shape;148;p4"/>
          <p:cNvPicPr preferRelativeResize="0"/>
          <p:nvPr/>
        </p:nvPicPr>
        <p:blipFill rotWithShape="1">
          <a:blip r:embed="rId3">
            <a:alphaModFix/>
          </a:blip>
          <a:srcRect/>
          <a:stretch/>
        </p:blipFill>
        <p:spPr>
          <a:xfrm>
            <a:off x="1121190" y="512592"/>
            <a:ext cx="186684" cy="371292"/>
          </a:xfrm>
          <a:prstGeom prst="rect">
            <a:avLst/>
          </a:prstGeom>
          <a:noFill/>
          <a:ln>
            <a:noFill/>
          </a:ln>
        </p:spPr>
      </p:pic>
      <p:pic>
        <p:nvPicPr>
          <p:cNvPr id="21"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 y="435729"/>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201818" y="907851"/>
            <a:ext cx="581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t>5</a:t>
            </a:r>
            <a:r>
              <a:rPr lang="en-US" altLang="en-US" sz="1200" dirty="0" smtClean="0"/>
              <a:t> </a:t>
            </a:r>
            <a:r>
              <a:rPr lang="en-US" altLang="en-US" sz="1200" dirty="0"/>
              <a:t>MIN</a:t>
            </a:r>
            <a:endParaRPr lang="en-US" altLang="en-US" sz="1200" dirty="0">
              <a:solidFill>
                <a:srgbClr val="FF0000"/>
              </a:solidFill>
            </a:endParaRPr>
          </a:p>
        </p:txBody>
      </p:sp>
      <p:pic>
        <p:nvPicPr>
          <p:cNvPr id="1028" name="Picture 4" descr="Request - Free communications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7887" y="4318121"/>
            <a:ext cx="2539879" cy="253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110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y is my IP address shown in my Android status different from the goggled  public IP?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499" y="571853"/>
            <a:ext cx="9508192" cy="628614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37;p5"/>
          <p:cNvSpPr txBox="1">
            <a:spLocks/>
          </p:cNvSpPr>
          <p:nvPr/>
        </p:nvSpPr>
        <p:spPr>
          <a:xfrm>
            <a:off x="-173254" y="257733"/>
            <a:ext cx="5014470" cy="822325"/>
          </a:xfrm>
          <a:prstGeom prst="rect">
            <a:avLst/>
          </a:prstGeom>
          <a:noFill/>
          <a:ln>
            <a:noFill/>
          </a:ln>
        </p:spPr>
        <p:txBody>
          <a:bodyPr spcFirstLastPara="1" vert="horz" wrap="square" lIns="121900" tIns="60933" rIns="121900" bIns="60933"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latin typeface="+mn-lt"/>
                <a:cs typeface="Arial" panose="020B0604020202020204" pitchFamily="34" charset="0"/>
              </a:rPr>
              <a:t>Network and IP addresses</a:t>
            </a:r>
            <a:endParaRPr lang="en-US" sz="2800" b="1" dirty="0">
              <a:latin typeface="+mn-lt"/>
              <a:cs typeface="Arial" panose="020B0604020202020204" pitchFamily="34" charset="0"/>
            </a:endParaRPr>
          </a:p>
        </p:txBody>
      </p:sp>
    </p:spTree>
    <p:extLst>
      <p:ext uri="{BB962C8B-B14F-4D97-AF65-F5344CB8AC3E}">
        <p14:creationId xmlns:p14="http://schemas.microsoft.com/office/powerpoint/2010/main" val="2533967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5"/>
          <p:cNvSpPr txBox="1">
            <a:spLocks noGrp="1"/>
          </p:cNvSpPr>
          <p:nvPr>
            <p:ph type="title" idx="4294967295"/>
          </p:nvPr>
        </p:nvSpPr>
        <p:spPr>
          <a:xfrm>
            <a:off x="2368130" y="311636"/>
            <a:ext cx="8387191" cy="822325"/>
          </a:xfrm>
          <a:prstGeom prst="rect">
            <a:avLst/>
          </a:prstGeom>
          <a:noFill/>
          <a:ln>
            <a:noFill/>
          </a:ln>
        </p:spPr>
        <p:txBody>
          <a:bodyPr spcFirstLastPara="1" vert="horz" wrap="square" lIns="121900" tIns="60933" rIns="121900" bIns="60933" rtlCol="0" anchor="t" anchorCtr="0">
            <a:noAutofit/>
          </a:bodyPr>
          <a:lstStyle/>
          <a:p>
            <a:pPr algn="ctr"/>
            <a:r>
              <a:rPr lang="en-US" sz="3200" b="1" dirty="0" smtClean="0">
                <a:solidFill>
                  <a:schemeClr val="tx1"/>
                </a:solidFill>
                <a:latin typeface="+mn-lt"/>
                <a:cs typeface="Arial" panose="020B0604020202020204" pitchFamily="34" charset="0"/>
              </a:rPr>
              <a:t>IP Address Version </a:t>
            </a:r>
            <a:endParaRPr sz="3200" b="1" dirty="0">
              <a:solidFill>
                <a:schemeClr val="tx1"/>
              </a:solidFill>
              <a:latin typeface="+mn-lt"/>
              <a:cs typeface="Arial" panose="020B0604020202020204" pitchFamily="34" charset="0"/>
            </a:endParaRPr>
          </a:p>
        </p:txBody>
      </p:sp>
      <p:sp>
        <p:nvSpPr>
          <p:cNvPr id="340" name="Google Shape;340;p5"/>
          <p:cNvSpPr txBox="1"/>
          <p:nvPr/>
        </p:nvSpPr>
        <p:spPr>
          <a:xfrm>
            <a:off x="586247" y="1327090"/>
            <a:ext cx="9565938" cy="4742842"/>
          </a:xfrm>
          <a:prstGeom prst="rect">
            <a:avLst/>
          </a:prstGeom>
          <a:noFill/>
          <a:ln>
            <a:noFill/>
          </a:ln>
        </p:spPr>
        <p:txBody>
          <a:bodyPr spcFirstLastPara="1" wrap="square" lIns="121900" tIns="60933" rIns="121900" bIns="60933" anchor="t" anchorCtr="0">
            <a:noAutofit/>
          </a:bodyPr>
          <a:lstStyle/>
          <a:p>
            <a:pPr marL="302676" indent="2116">
              <a:lnSpc>
                <a:spcPct val="150000"/>
              </a:lnSpc>
              <a:buClr>
                <a:srgbClr val="000000"/>
              </a:buClr>
              <a:buSzPts val="1400"/>
            </a:pPr>
            <a:r>
              <a:rPr lang="en-US" sz="2200" b="1" dirty="0" smtClean="0">
                <a:solidFill>
                  <a:srgbClr val="000000"/>
                </a:solidFill>
                <a:ea typeface="Verdana"/>
                <a:cs typeface="Verdana"/>
                <a:sym typeface="Verdana"/>
              </a:rPr>
              <a:t>Versions of IP addresses </a:t>
            </a:r>
          </a:p>
          <a:p>
            <a:pPr marL="645576" indent="-342900">
              <a:lnSpc>
                <a:spcPct val="150000"/>
              </a:lnSpc>
              <a:buClr>
                <a:srgbClr val="000000"/>
              </a:buClr>
              <a:buSzPts val="1400"/>
              <a:buFont typeface="Arial" panose="020B0604020202020204" pitchFamily="34" charset="0"/>
              <a:buChar char="•"/>
            </a:pPr>
            <a:r>
              <a:rPr lang="en-US" sz="2200" dirty="0" smtClean="0">
                <a:solidFill>
                  <a:srgbClr val="00B0F0"/>
                </a:solidFill>
                <a:ea typeface="Verdana"/>
                <a:cs typeface="Verdana"/>
                <a:sym typeface="Verdana"/>
              </a:rPr>
              <a:t>IPv4 addresses</a:t>
            </a:r>
          </a:p>
          <a:p>
            <a:pPr marL="1102776" lvl="1" indent="-342900">
              <a:lnSpc>
                <a:spcPct val="150000"/>
              </a:lnSpc>
              <a:buClr>
                <a:srgbClr val="000000"/>
              </a:buClr>
              <a:buSzPts val="1400"/>
              <a:buFont typeface="Arial" panose="020B0604020202020204" pitchFamily="34" charset="0"/>
              <a:buChar char="•"/>
            </a:pPr>
            <a:r>
              <a:rPr lang="en-US" sz="2200" dirty="0" smtClean="0">
                <a:solidFill>
                  <a:srgbClr val="000000"/>
                </a:solidFill>
                <a:ea typeface="Verdana"/>
                <a:cs typeface="Verdana"/>
                <a:sym typeface="Verdana"/>
              </a:rPr>
              <a:t>Can support around 4.3 billion devices to connect </a:t>
            </a:r>
          </a:p>
          <a:p>
            <a:pPr marL="1102776" lvl="1" indent="-342900">
              <a:lnSpc>
                <a:spcPct val="150000"/>
              </a:lnSpc>
              <a:buClr>
                <a:srgbClr val="000000"/>
              </a:buClr>
              <a:buSzPts val="1400"/>
              <a:buFont typeface="Arial" panose="020B0604020202020204" pitchFamily="34" charset="0"/>
              <a:buChar char="•"/>
            </a:pPr>
            <a:r>
              <a:rPr lang="en-US" sz="2200" dirty="0" smtClean="0">
                <a:solidFill>
                  <a:srgbClr val="000000"/>
                </a:solidFill>
                <a:ea typeface="Verdana"/>
                <a:cs typeface="Verdana"/>
                <a:sym typeface="Verdana"/>
              </a:rPr>
              <a:t> Most commonly used today</a:t>
            </a:r>
          </a:p>
          <a:p>
            <a:pPr marL="759876" lvl="1">
              <a:lnSpc>
                <a:spcPct val="150000"/>
              </a:lnSpc>
              <a:buClr>
                <a:srgbClr val="000000"/>
              </a:buClr>
              <a:buSzPts val="1400"/>
            </a:pPr>
            <a:endParaRPr lang="en-US" sz="2200" dirty="0" smtClean="0">
              <a:solidFill>
                <a:srgbClr val="000000"/>
              </a:solidFill>
              <a:ea typeface="Verdana"/>
              <a:cs typeface="Verdana"/>
              <a:sym typeface="Verdana"/>
            </a:endParaRPr>
          </a:p>
          <a:p>
            <a:pPr marL="645576" indent="-342900">
              <a:lnSpc>
                <a:spcPct val="150000"/>
              </a:lnSpc>
              <a:buClr>
                <a:srgbClr val="000000"/>
              </a:buClr>
              <a:buSzPts val="1400"/>
              <a:buFont typeface="Arial" panose="020B0604020202020204" pitchFamily="34" charset="0"/>
              <a:buChar char="•"/>
            </a:pPr>
            <a:r>
              <a:rPr lang="en-US" sz="2200" dirty="0" smtClean="0">
                <a:solidFill>
                  <a:srgbClr val="00B0F0"/>
                </a:solidFill>
                <a:ea typeface="Verdana"/>
                <a:cs typeface="Verdana"/>
                <a:sym typeface="Verdana"/>
              </a:rPr>
              <a:t>IPv6 addresses </a:t>
            </a:r>
          </a:p>
          <a:p>
            <a:pPr marL="1102776" lvl="1" indent="-342900">
              <a:lnSpc>
                <a:spcPct val="150000"/>
              </a:lnSpc>
              <a:buClr>
                <a:srgbClr val="000000"/>
              </a:buClr>
              <a:buSzPts val="1400"/>
              <a:buFont typeface="Arial" panose="020B0604020202020204" pitchFamily="34" charset="0"/>
              <a:buChar char="•"/>
            </a:pPr>
            <a:r>
              <a:rPr lang="en-US" sz="2200" dirty="0" smtClean="0">
                <a:solidFill>
                  <a:srgbClr val="000000"/>
                </a:solidFill>
                <a:ea typeface="Verdana"/>
                <a:cs typeface="Verdana"/>
                <a:sym typeface="Verdana"/>
              </a:rPr>
              <a:t>Can support more than 340 undecillion devices to connect</a:t>
            </a:r>
          </a:p>
          <a:p>
            <a:pPr marL="1102776" lvl="1" indent="-342900">
              <a:lnSpc>
                <a:spcPct val="150000"/>
              </a:lnSpc>
              <a:buClr>
                <a:srgbClr val="000000"/>
              </a:buClr>
              <a:buSzPts val="1400"/>
              <a:buFont typeface="Arial" panose="020B0604020202020204" pitchFamily="34" charset="0"/>
              <a:buChar char="•"/>
            </a:pPr>
            <a:r>
              <a:rPr lang="en-US" sz="2200" dirty="0" smtClean="0">
                <a:solidFill>
                  <a:srgbClr val="000000"/>
                </a:solidFill>
                <a:ea typeface="Verdana"/>
                <a:cs typeface="Verdana"/>
                <a:sym typeface="Verdana"/>
              </a:rPr>
              <a:t>Not widely used  </a:t>
            </a:r>
            <a:endParaRPr sz="2200" dirty="0">
              <a:solidFill>
                <a:srgbClr val="000000"/>
              </a:solidFill>
              <a:ea typeface="Verdana"/>
              <a:cs typeface="Verdana"/>
              <a:sym typeface="Verdana"/>
            </a:endParaRPr>
          </a:p>
        </p:txBody>
      </p:sp>
      <p:sp>
        <p:nvSpPr>
          <p:cNvPr id="7" name="TextBox 6">
            <a:extLst>
              <a:ext uri="{FF2B5EF4-FFF2-40B4-BE49-F238E27FC236}">
                <a16:creationId xmlns:a16="http://schemas.microsoft.com/office/drawing/2014/main" id="{8DB19E0E-B3A2-5D42-E525-DBC8F2A3BE4F}"/>
              </a:ext>
            </a:extLst>
          </p:cNvPr>
          <p:cNvSpPr txBox="1"/>
          <p:nvPr/>
        </p:nvSpPr>
        <p:spPr>
          <a:xfrm>
            <a:off x="0" y="0"/>
            <a:ext cx="1995488" cy="3693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US" dirty="0"/>
              <a:t>EXPLAIN</a:t>
            </a:r>
          </a:p>
        </p:txBody>
      </p:sp>
      <p:pic>
        <p:nvPicPr>
          <p:cNvPr id="8" name="Picture 8">
            <a:extLst>
              <a:ext uri="{FF2B5EF4-FFF2-40B4-BE49-F238E27FC236}">
                <a16:creationId xmlns:a16="http://schemas.microsoft.com/office/drawing/2014/main" id="{AB96CA45-A10D-6894-B467-7333E598E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3" y="562461"/>
            <a:ext cx="46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9FD02077-0916-1CA6-F5AE-A3028D175A12}"/>
              </a:ext>
            </a:extLst>
          </p:cNvPr>
          <p:cNvSpPr txBox="1">
            <a:spLocks noChangeArrowheads="1"/>
          </p:cNvSpPr>
          <p:nvPr/>
        </p:nvSpPr>
        <p:spPr bwMode="auto">
          <a:xfrm>
            <a:off x="165593" y="1009281"/>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smtClean="0"/>
              <a:t>10 </a:t>
            </a:r>
            <a:r>
              <a:rPr lang="en-US" altLang="en-US" sz="1200" dirty="0"/>
              <a:t>MIN</a:t>
            </a:r>
            <a:endParaRPr lang="en-US" altLang="en-US" sz="1200" dirty="0">
              <a:solidFill>
                <a:srgbClr val="FF0000"/>
              </a:solidFill>
            </a:endParaRPr>
          </a:p>
        </p:txBody>
      </p:sp>
      <p:pic>
        <p:nvPicPr>
          <p:cNvPr id="10" name="Picture 10">
            <a:extLst>
              <a:ext uri="{FF2B5EF4-FFF2-40B4-BE49-F238E27FC236}">
                <a16:creationId xmlns:a16="http://schemas.microsoft.com/office/drawing/2014/main" id="{D435E340-FFED-E0A7-7095-597177C19351}"/>
              </a:ext>
            </a:extLst>
          </p:cNvPr>
          <p:cNvPicPr>
            <a:picLocks noChangeAspect="1" noChangeArrowheads="1"/>
          </p:cNvPicPr>
          <p:nvPr/>
        </p:nvPicPr>
        <p:blipFill>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811925" y="473561"/>
            <a:ext cx="608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rotWithShape="1">
          <a:blip r:embed="rId5"/>
          <a:srcRect l="26102" t="43602" b="18987"/>
          <a:stretch/>
        </p:blipFill>
        <p:spPr>
          <a:xfrm>
            <a:off x="7397262" y="2984911"/>
            <a:ext cx="2485293" cy="660560"/>
          </a:xfrm>
          <a:prstGeom prst="rect">
            <a:avLst/>
          </a:prstGeom>
          <a:ln>
            <a:solidFill>
              <a:schemeClr val="accent3">
                <a:lumMod val="75000"/>
              </a:schemeClr>
            </a:solidFill>
          </a:ln>
        </p:spPr>
      </p:pic>
      <p:pic>
        <p:nvPicPr>
          <p:cNvPr id="8194" name="Picture 2" descr="What is an IP address? - IPXO"/>
          <p:cNvPicPr>
            <a:picLocks noChangeAspect="1" noChangeArrowheads="1"/>
          </p:cNvPicPr>
          <p:nvPr/>
        </p:nvPicPr>
        <p:blipFill rotWithShape="1">
          <a:blip r:embed="rId6">
            <a:extLst>
              <a:ext uri="{28A0092B-C50C-407E-A947-70E740481C1C}">
                <a14:useLocalDpi xmlns:a14="http://schemas.microsoft.com/office/drawing/2010/main" val="0"/>
              </a:ext>
            </a:extLst>
          </a:blip>
          <a:srcRect b="47826"/>
          <a:stretch/>
        </p:blipFill>
        <p:spPr bwMode="auto">
          <a:xfrm>
            <a:off x="6427007" y="5303292"/>
            <a:ext cx="3455548" cy="666772"/>
          </a:xfrm>
          <a:prstGeom prst="rect">
            <a:avLst/>
          </a:prstGeom>
          <a:noFill/>
          <a:ln>
            <a:solidFill>
              <a:schemeClr val="accent3">
                <a:lumMod val="75000"/>
              </a:schemeClr>
            </a:solid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10109726" y="3879242"/>
            <a:ext cx="1291189" cy="1291189"/>
          </a:xfrm>
          <a:prstGeom prst="rect">
            <a:avLst/>
          </a:prstGeom>
        </p:spPr>
      </p:pic>
    </p:spTree>
    <p:extLst>
      <p:ext uri="{BB962C8B-B14F-4D97-AF65-F5344CB8AC3E}">
        <p14:creationId xmlns:p14="http://schemas.microsoft.com/office/powerpoint/2010/main" val="1169823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9073</TotalTime>
  <Words>897</Words>
  <Application>Microsoft Office PowerPoint</Application>
  <PresentationFormat>Widescreen</PresentationFormat>
  <Paragraphs>193</Paragraphs>
  <Slides>26</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ＭＳ Ｐゴシック</vt:lpstr>
      <vt:lpstr>Amazon Ember</vt:lpstr>
      <vt:lpstr>Amazon Ember Light</vt: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What is Internet Protocol (IP)?</vt:lpstr>
      <vt:lpstr>What is Internet Protocol (IP)?</vt:lpstr>
      <vt:lpstr>PowerPoint Presentation</vt:lpstr>
      <vt:lpstr>PowerPoint Presentation</vt:lpstr>
      <vt:lpstr>IP Address Version </vt:lpstr>
      <vt:lpstr>IPv4 Address Formatting </vt:lpstr>
      <vt:lpstr>IPv4 Address Classes </vt:lpstr>
      <vt:lpstr>Private vs Public IP Addresses</vt:lpstr>
      <vt:lpstr>Private vs Public IP Addresses</vt:lpstr>
      <vt:lpstr>PowerPoint Presentation</vt:lpstr>
      <vt:lpstr>Static vs Dynamic IP Addresses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Mengheang Pho</dc:creator>
  <cp:lastModifiedBy>Savoeurn Chorch</cp:lastModifiedBy>
  <cp:revision>699</cp:revision>
  <dcterms:created xsi:type="dcterms:W3CDTF">2023-01-25T07:23:06Z</dcterms:created>
  <dcterms:modified xsi:type="dcterms:W3CDTF">2023-11-06T08:35:43Z</dcterms:modified>
</cp:coreProperties>
</file>