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0" r:id="rId3"/>
    <p:sldId id="491" r:id="rId4"/>
    <p:sldId id="494" r:id="rId5"/>
    <p:sldId id="521" r:id="rId6"/>
    <p:sldId id="556" r:id="rId7"/>
    <p:sldId id="551" r:id="rId8"/>
    <p:sldId id="552" r:id="rId9"/>
    <p:sldId id="553" r:id="rId10"/>
    <p:sldId id="554" r:id="rId11"/>
    <p:sldId id="558" r:id="rId12"/>
    <p:sldId id="490" r:id="rId13"/>
    <p:sldId id="534" r:id="rId14"/>
    <p:sldId id="513" r:id="rId15"/>
    <p:sldId id="562" r:id="rId16"/>
    <p:sldId id="559" r:id="rId17"/>
    <p:sldId id="561" r:id="rId18"/>
    <p:sldId id="563" r:id="rId19"/>
    <p:sldId id="560" r:id="rId20"/>
    <p:sldId id="5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KOETSCHET" initials="MK" lastIdx="4" clrIdx="0">
    <p:extLst>
      <p:ext uri="{19B8F6BF-5375-455C-9EA6-DF929625EA0E}">
        <p15:presenceInfo xmlns:p15="http://schemas.microsoft.com/office/powerpoint/2012/main" userId="S-1-5-21-870802064-3471738178-3633100515-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FF"/>
    <a:srgbClr val="9933FF"/>
    <a:srgbClr val="1A4164"/>
    <a:srgbClr val="FFF7F7"/>
    <a:srgbClr val="FFE7E7"/>
    <a:srgbClr val="F5FAF0"/>
    <a:srgbClr val="FDFEFC"/>
    <a:srgbClr val="FFCDCD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505" autoAdjust="0"/>
  </p:normalViewPr>
  <p:slideViewPr>
    <p:cSldViewPr snapToGrid="0">
      <p:cViewPr varScale="1"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7:03:12.754" idx="4">
    <p:pos x="10" y="10"/>
    <p:text>A lot of "Explain" in this session. Since it is the 1st one, maybe more hands-on activities wouls set the tones and interest the students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6:59:56.992" idx="1">
    <p:pos x="10" y="10"/>
    <p:text>Can be done on https://learningapps.org/createApp.php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A9A1-49DC-4DC5-B6ED-0FBCB8F7ED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9E2-BB67-4712-8955-5CA3021E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421-D40C-4788-AB2F-F41C97B0F7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DBD3-9814-4FCA-9122-327D4D5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1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This</a:t>
            </a:r>
            <a:r>
              <a:rPr lang="en-US" baseline="0" dirty="0" smtClean="0"/>
              <a:t> is the rules for simple communication.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https://whatismyipaddress.com/isp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https://www.geeksforgeeks.org/isp-full-form/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https://kinsta.com/knowledgebase/what-is-isp/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https://www.youtube.com/watch?v=93-3zmVvCGU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https://whatismyipaddress.com/isp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https://www.geeksforgeeks.org/isp-full-form/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https://kinsta.com/knowledgebase/what-is-isp/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https://www.youtube.com/watch?v=93-3zmVvCGU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Answer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End Devices (computer, phone, tablet…)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Internet connection (you need to be online)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Network devices (AP, router, modem, switch, RJ45 cable…)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This</a:t>
            </a:r>
            <a:r>
              <a:rPr lang="en-US" baseline="0" dirty="0" smtClean="0"/>
              <a:t> is the rules for simple communication.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</a:t>
            </a:r>
            <a:r>
              <a:rPr lang="en-US" baseline="0" dirty="0" smtClean="0"/>
              <a:t>s for engagement: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video call is works?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can we send a picture from a phone to another phone through massager?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live streaming works?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7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This</a:t>
            </a:r>
            <a:r>
              <a:rPr lang="en-US" baseline="0" dirty="0" smtClean="0"/>
              <a:t> is the rules for simple communication.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Ask</a:t>
            </a:r>
            <a:r>
              <a:rPr lang="en-US" baseline="0" dirty="0" smtClean="0"/>
              <a:t> student to work in group to do the role play of network communication. The communication about sending Mail.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Roles: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Sender: create message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POST office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Delivery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POST Office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Receiver: Open message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6" name="Google Shape;189;p18"/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99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8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3">
            <a:extLst>
              <a:ext uri="{FF2B5EF4-FFF2-40B4-BE49-F238E27FC236}">
                <a16:creationId xmlns:a16="http://schemas.microsoft.com/office/drawing/2014/main" id="{680C9F9A-43DA-523B-11EF-1C846378E97F}"/>
              </a:ext>
            </a:extLst>
          </p:cNvPr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2733765" y="1749287"/>
            <a:ext cx="7096999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4800" b="1" dirty="0" smtClean="0">
                <a:cs typeface="Arial"/>
                <a:sym typeface="Arial"/>
              </a:rPr>
              <a:t>NETWORK</a:t>
            </a:r>
          </a:p>
          <a:p>
            <a:pPr algn="ctr">
              <a:buClr>
                <a:srgbClr val="000000"/>
              </a:buClr>
              <a:buSzPts val="2400"/>
            </a:pPr>
            <a:r>
              <a:rPr lang="en-GB" sz="6600" b="1" dirty="0" smtClean="0">
                <a:cs typeface="Arial"/>
                <a:sym typeface="Arial"/>
              </a:rPr>
              <a:t>COMMUNICATION</a:t>
            </a:r>
            <a:endParaRPr lang="en-GB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4413486" y="606503"/>
            <a:ext cx="3098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</a:p>
        </p:txBody>
      </p:sp>
    </p:spTree>
    <p:extLst>
      <p:ext uri="{BB962C8B-B14F-4D97-AF65-F5344CB8AC3E}">
        <p14:creationId xmlns:p14="http://schemas.microsoft.com/office/powerpoint/2010/main" val="1429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0663" y="523446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Network Protocol Requirement 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11925" y="1847111"/>
            <a:ext cx="11072668" cy="3600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Network protocols </a:t>
            </a:r>
            <a:r>
              <a:rPr lang="en-US" dirty="0" smtClean="0"/>
              <a:t>must be in agreement and include the following requirements: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Message encoding/decoding 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Message formatting and encapsulation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Message size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Message timing 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Message delivery option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8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0663" y="523446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Network Protocol Requirement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3" y="2408383"/>
            <a:ext cx="5804396" cy="3170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92" y="2408383"/>
            <a:ext cx="5597543" cy="3170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8;p6" descr="Image result for arduino logo">
            <a:extLst>
              <a:ext uri="{FF2B5EF4-FFF2-40B4-BE49-F238E27FC236}">
                <a16:creationId xmlns:a16="http://schemas.microsoft.com/office/drawing/2014/main" id="{9271958F-9EC3-BE47-09A0-A2EEC83F3BA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2;p6">
            <a:extLst>
              <a:ext uri="{FF2B5EF4-FFF2-40B4-BE49-F238E27FC236}">
                <a16:creationId xmlns:a16="http://schemas.microsoft.com/office/drawing/2014/main" id="{A97D51D5-6548-4B46-4015-C8EA377CF99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2" name="Google Shape;330;p8">
            <a:extLst>
              <a:ext uri="{FF2B5EF4-FFF2-40B4-BE49-F238E27FC236}">
                <a16:creationId xmlns:a16="http://schemas.microsoft.com/office/drawing/2014/main" id="{8789CADA-C354-F549-FAED-55F863A819E3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60B73-8F07-57AF-821F-60B89DC9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4" name="Google Shape;329;p8">
            <a:extLst>
              <a:ext uri="{FF2B5EF4-FFF2-40B4-BE49-F238E27FC236}">
                <a16:creationId xmlns:a16="http://schemas.microsoft.com/office/drawing/2014/main" id="{399ACA03-C9F1-32A4-5F96-FABF7016B079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86E213-7948-68C1-6B57-A2A706A7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0C94D-6846-1EE1-74BC-21EF0F66D511}"/>
              </a:ext>
            </a:extLst>
          </p:cNvPr>
          <p:cNvSpPr txBox="1"/>
          <p:nvPr/>
        </p:nvSpPr>
        <p:spPr>
          <a:xfrm>
            <a:off x="2665515" y="313314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ACTIVITY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739677" y="1340097"/>
            <a:ext cx="749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"/>
                <a:ea typeface="Arial"/>
                <a:cs typeface="Arial"/>
                <a:sym typeface="Arial"/>
              </a:rPr>
              <a:t>Role play : network communication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4" y="3244257"/>
            <a:ext cx="3777431" cy="3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159590" y="1937084"/>
            <a:ext cx="8039178" cy="2627745"/>
          </a:xfrm>
          <a:prstGeom prst="roundRect">
            <a:avLst>
              <a:gd name="adj" fmla="val 23950"/>
            </a:avLst>
          </a:prstGeom>
          <a:solidFill>
            <a:schemeClr val="tx1">
              <a:alpha val="66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3111151" y="2084517"/>
            <a:ext cx="6498070" cy="2332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Suites</a:t>
            </a:r>
            <a:endParaRPr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937" y="766311"/>
            <a:ext cx="8900333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computer do the difference communication at a time?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52" y="2621009"/>
            <a:ext cx="893078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use only one protocol to complete the communication?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88" y="3761829"/>
            <a:ext cx="8237275" cy="119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protocols?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63" y="3208420"/>
            <a:ext cx="3601793" cy="36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0662" y="523446"/>
            <a:ext cx="830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Types of Protocol in Computer Network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11925" y="1847111"/>
            <a:ext cx="11072668" cy="3600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 smtClean="0"/>
          </a:p>
          <a:p>
            <a:r>
              <a:rPr lang="en-US" dirty="0" smtClean="0"/>
              <a:t> There are main three types of protocols in computer network: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Communication Protocols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Management Protocols 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Security Protocols </a:t>
            </a:r>
          </a:p>
          <a:p>
            <a:pPr marL="457200" lvl="1" indent="0">
              <a:buSzPct val="90000"/>
              <a:buNone/>
            </a:pPr>
            <a:endParaRPr lang="en-US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5803677" y="2781696"/>
            <a:ext cx="584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 TCP UDP HTTP DNS IMAP 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875485" y="3539317"/>
            <a:ext cx="584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SNMP SMTP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138636" y="4259476"/>
            <a:ext cx="584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SSL SSH VPN </a:t>
            </a:r>
          </a:p>
        </p:txBody>
      </p:sp>
    </p:spTree>
    <p:extLst>
      <p:ext uri="{BB962C8B-B14F-4D97-AF65-F5344CB8AC3E}">
        <p14:creationId xmlns:p14="http://schemas.microsoft.com/office/powerpoint/2010/main" val="17739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0;p6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Network Protocol Suites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bject2"/>
          <p:cNvSpPr txBox="1">
            <a:spLocks/>
          </p:cNvSpPr>
          <p:nvPr/>
        </p:nvSpPr>
        <p:spPr>
          <a:xfrm>
            <a:off x="601202" y="1625189"/>
            <a:ext cx="10177233" cy="2531799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Protocol must be able to work with other protocols. Successful communication between hosts requires interaction between a number of protocols.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5F044D-1FC3-4F75-8040-ADE8DE72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608" y="3049162"/>
            <a:ext cx="5250567" cy="3302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bject4"/>
          <p:cNvSpPr/>
          <p:nvPr/>
        </p:nvSpPr>
        <p:spPr>
          <a:xfrm>
            <a:off x="683644" y="3010234"/>
            <a:ext cx="5396754" cy="3341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effectLst/>
              </a:rPr>
              <a:t>The protocols in the figure are described as follows: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en-US" b="1" dirty="0" smtClean="0"/>
              <a:t>  </a:t>
            </a:r>
            <a:r>
              <a:rPr lang="en-US" dirty="0"/>
              <a:t>– </a:t>
            </a:r>
            <a:r>
              <a:rPr lang="en-US" dirty="0" smtClean="0"/>
              <a:t>This protocol manage </a:t>
            </a:r>
            <a:r>
              <a:rPr lang="en-US" dirty="0"/>
              <a:t>the way a web server and a web client interact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TCP </a:t>
            </a:r>
            <a:r>
              <a:rPr lang="en-US" dirty="0">
                <a:effectLst/>
              </a:rPr>
              <a:t>– This protocol </a:t>
            </a:r>
            <a:r>
              <a:rPr lang="en-US" dirty="0" smtClean="0"/>
              <a:t>is </a:t>
            </a:r>
            <a:r>
              <a:rPr lang="en-US" dirty="0" smtClean="0">
                <a:effectLst/>
              </a:rPr>
              <a:t>guaranteeing </a:t>
            </a:r>
            <a:r>
              <a:rPr lang="en-US" dirty="0">
                <a:effectLst/>
              </a:rPr>
              <a:t>the reliable delivery of the information </a:t>
            </a:r>
            <a:r>
              <a:rPr lang="en-US" dirty="0" smtClean="0">
                <a:effectLst/>
              </a:rPr>
              <a:t>between </a:t>
            </a:r>
            <a:r>
              <a:rPr lang="en-US" dirty="0">
                <a:effectLst/>
              </a:rPr>
              <a:t>the end devices</a:t>
            </a:r>
            <a:r>
              <a:rPr lang="en-US" dirty="0" smtClean="0">
                <a:effectLst/>
              </a:rPr>
              <a:t>.</a:t>
            </a:r>
          </a:p>
          <a:p>
            <a:endParaRPr lang="en-US" sz="1050" dirty="0">
              <a:effectLst/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b="1" dirty="0" smtClean="0"/>
              <a:t> </a:t>
            </a:r>
            <a:r>
              <a:rPr lang="en-US" dirty="0"/>
              <a:t>– This protocol is responsible for delivering messages from the sender to the receiver.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b="1" dirty="0" smtClean="0">
                <a:solidFill>
                  <a:srgbClr val="0033CC"/>
                </a:solidFill>
                <a:effectLst/>
              </a:rPr>
              <a:t>Ethernet</a:t>
            </a: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>– This protocol is responsible for the delivery of messages from one NIC to another </a:t>
            </a:r>
            <a:r>
              <a:rPr lang="en-US" dirty="0" smtClean="0">
                <a:effectLst/>
              </a:rPr>
              <a:t>NIC.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8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;p6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Network Protocol Suites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3045" y="1653521"/>
            <a:ext cx="10460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Protocol suite: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group of inter-related protocols necessary to perform a communication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of rules that work together to help solve a </a:t>
            </a:r>
            <a:r>
              <a:rPr lang="en-US" dirty="0" smtClean="0"/>
              <a:t>problem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6200" y="2817504"/>
            <a:ext cx="5224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TCP/IP Protocol Suit </a:t>
            </a:r>
            <a:r>
              <a:rPr lang="en-US" dirty="0" smtClean="0">
                <a:solidFill>
                  <a:srgbClr val="0070C0"/>
                </a:solidFill>
              </a:rPr>
              <a:t>Example</a:t>
            </a:r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US" dirty="0" smtClean="0"/>
              <a:t>TCP/IP </a:t>
            </a:r>
            <a:r>
              <a:rPr lang="en-US" dirty="0"/>
              <a:t>protocols operate at the application, transport, and internet layers.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3171903"/>
            <a:ext cx="5771819" cy="34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3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;p6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TCP/IP Protocol Suite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8229" y="2088114"/>
            <a:ext cx="3359855" cy="394217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TCP/IP is the protocol suite used by the internet and includes many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TCP/IP is:</a:t>
            </a:r>
          </a:p>
          <a:p>
            <a:pPr lvl="1"/>
            <a:r>
              <a:rPr lang="en-US" sz="1800" dirty="0"/>
              <a:t>An open standard protocol suite that is freely available to the public and can be used by any vendor</a:t>
            </a:r>
          </a:p>
          <a:p>
            <a:pPr lvl="1"/>
            <a:r>
              <a:rPr lang="en-US" sz="1800" dirty="0"/>
              <a:t>A standards-based protocol suite that is endorsed by the networking industry and approved by a standards organization to ensure interoperability </a:t>
            </a:r>
          </a:p>
          <a:p>
            <a:pPr lvl="1"/>
            <a:endParaRPr lang="en-CA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088114"/>
            <a:ext cx="7103354" cy="44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3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0;p6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OSI Model Layer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bject2"/>
          <p:cNvSpPr txBox="1">
            <a:spLocks/>
          </p:cNvSpPr>
          <p:nvPr/>
        </p:nvSpPr>
        <p:spPr>
          <a:xfrm>
            <a:off x="261063" y="2534948"/>
            <a:ext cx="4151911" cy="2531799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 </a:t>
            </a:r>
            <a:r>
              <a:rPr lang="en-US" sz="2000" b="1" dirty="0">
                <a:solidFill>
                  <a:srgbClr val="0070C0"/>
                </a:solidFill>
              </a:rPr>
              <a:t>Open Systems Interconnection (OSI) </a:t>
            </a:r>
            <a:r>
              <a:rPr lang="en-US" sz="2000" dirty="0"/>
              <a:t>model describes seven layers that computer systems use to communicate over a network.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40" y="1568293"/>
            <a:ext cx="7147407" cy="4951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453575" y="2173250"/>
            <a:ext cx="9563678" cy="20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Explain the role of protocols in network communication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the rules of network communication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9" y="756189"/>
            <a:ext cx="1015847" cy="101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63" y="813187"/>
            <a:ext cx="1015847" cy="101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72" y="1800708"/>
            <a:ext cx="5780224" cy="20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679358" y="545567"/>
            <a:ext cx="10066312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What elements that we need to communicate through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86" y="2290973"/>
            <a:ext cx="4546600" cy="454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7048456" y="1195010"/>
            <a:ext cx="4795220" cy="150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6000" b="1" dirty="0" smtClean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Internet ?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145;p4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9933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18" name="Google Shape;14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506" y="52164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932" y="50806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190" y="51259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" y="435729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18" y="907851"/>
            <a:ext cx="581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923" y="2988880"/>
            <a:ext cx="3611747" cy="36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6" name="Freeform 5"/>
            <p:cNvSpPr/>
            <p:nvPr/>
          </p:nvSpPr>
          <p:spPr>
            <a:xfrm>
              <a:off x="6514701" y="4230254"/>
              <a:ext cx="5677299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Communication Rules</a:t>
              </a:r>
              <a:endParaRPr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26111" y="424506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Communication Fundamentals </a:t>
            </a:r>
          </a:p>
        </p:txBody>
      </p:sp>
      <p:sp>
        <p:nvSpPr>
          <p:cNvPr id="10" name="Google Shape;185;p6"/>
          <p:cNvSpPr txBox="1"/>
          <p:nvPr/>
        </p:nvSpPr>
        <p:spPr>
          <a:xfrm>
            <a:off x="79869" y="2308617"/>
            <a:ext cx="5979399" cy="32623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Components of Data Communication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:</a:t>
            </a:r>
            <a:endParaRPr lang="en-US" sz="1600" dirty="0">
              <a:cs typeface="Arial" panose="020B0604020202020204" pitchFamily="34" charset="0"/>
              <a:sym typeface="Calibri"/>
            </a:endParaRPr>
          </a:p>
          <a:p>
            <a:pPr marL="9144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Message (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Arial" panose="020B0604020202020204" pitchFamily="34" charset="0"/>
                <a:sym typeface="Calibri"/>
              </a:rPr>
              <a:t>data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marL="9144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Source (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Arial" panose="020B0604020202020204" pitchFamily="34" charset="0"/>
                <a:sym typeface="Calibri"/>
              </a:rPr>
              <a:t>sender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marL="9144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estination (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ea typeface="Calibri"/>
                <a:cs typeface="Arial" panose="020B0604020202020204" pitchFamily="34" charset="0"/>
                <a:sym typeface="Calibri"/>
              </a:rPr>
              <a:t>receiver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marL="9144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Channel (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Arial" panose="020B0604020202020204" pitchFamily="34" charset="0"/>
                <a:sym typeface="Calibri"/>
              </a:rPr>
              <a:t>transmission medium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) that provide for a </a:t>
            </a:r>
            <a:r>
              <a:rPr lang="en-US" sz="2400" i="1" dirty="0" smtClean="0">
                <a:solidFill>
                  <a:srgbClr val="00B0F0"/>
                </a:solidFill>
                <a:ea typeface="Calibri"/>
                <a:cs typeface="Arial" panose="020B0604020202020204" pitchFamily="34" charset="0"/>
                <a:sym typeface="Calibri"/>
              </a:rPr>
              <a:t>path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 of communications to happen. </a:t>
            </a:r>
          </a:p>
          <a:p>
            <a:pPr marL="9144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Protocol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Arial" panose="020B0604020202020204" pitchFamily="34" charset="0"/>
                <a:sym typeface="Calibri"/>
              </a:rPr>
              <a:t>rule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marL="457200" marR="0" lvl="0" rtl="0">
              <a:spcBef>
                <a:spcPts val="0"/>
              </a:spcBef>
              <a:spcAft>
                <a:spcPts val="0"/>
              </a:spcAft>
            </a:pPr>
            <a:endParaRPr lang="en-US" sz="700" i="0" u="none" strike="noStrike" cap="none" dirty="0" smtClean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658" t="5875" r="1892" b="3611"/>
          <a:stretch/>
        </p:blipFill>
        <p:spPr>
          <a:xfrm>
            <a:off x="6188486" y="2308618"/>
            <a:ext cx="5919585" cy="32623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24" y="406422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Protocols</a:t>
            </a:r>
            <a:endParaRPr lang="en-US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59" y="2027279"/>
            <a:ext cx="89529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method of communication should we use?</a:t>
            </a: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65" y="3534443"/>
            <a:ext cx="3418435" cy="341843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59" y="2864029"/>
            <a:ext cx="89529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langue should we use?</a:t>
            </a: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59" y="3700779"/>
            <a:ext cx="89529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Do we need to confirm that our message are received?</a:t>
            </a: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What are Protocols?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2844097" y="1804844"/>
            <a:ext cx="8686260" cy="200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All communications are </a:t>
            </a:r>
            <a:r>
              <a:rPr lang="en-US" sz="2400" dirty="0" smtClean="0">
                <a:solidFill>
                  <a:srgbClr val="FF0000"/>
                </a:solidFill>
              </a:rPr>
              <a:t>governed </a:t>
            </a:r>
            <a:r>
              <a:rPr lang="en-US" sz="2400" dirty="0" smtClean="0"/>
              <a:t>by protocols.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Protocols are the rules </a:t>
            </a:r>
            <a:r>
              <a:rPr lang="en-US" sz="2400" dirty="0" smtClean="0"/>
              <a:t>that communications will follow.</a:t>
            </a:r>
          </a:p>
          <a:p>
            <a:r>
              <a:rPr lang="en-US" sz="2400" dirty="0" smtClean="0"/>
              <a:t> These rules will vary depending on the protocol.</a:t>
            </a:r>
            <a:endParaRPr lang="en-US" sz="2400" dirty="0"/>
          </a:p>
        </p:txBody>
      </p:sp>
      <p:pic>
        <p:nvPicPr>
          <p:cNvPr id="1026" name="Picture 2" descr="Network - Free networking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11" y="4044990"/>
            <a:ext cx="2429855" cy="24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et Protocol - Mr.Vallej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07" y="3583453"/>
            <a:ext cx="3661050" cy="296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02110" y="369332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Rule Establishment Requirements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64934" y="1767597"/>
            <a:ext cx="11072668" cy="4134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Individuals must use established rules or agreements to govern the conversation.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 These rules or protocols, must be followed for the message to be successfully delivered and understood:</a:t>
            </a:r>
          </a:p>
          <a:p>
            <a:pPr marL="0" indent="0">
              <a:buNone/>
            </a:pPr>
            <a:endParaRPr lang="en-US" sz="500" dirty="0" smtClean="0"/>
          </a:p>
          <a:p>
            <a:pPr lvl="1"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An identified sender and receiver 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 Common language and grammar 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 Speed and timing of delivery 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 Confirmation or acknowledgment requirement 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70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861851" y="1416040"/>
            <a:ext cx="8725361" cy="3170044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6000" b="1" dirty="0" smtClean="0">
                <a:solidFill>
                  <a:schemeClr val="bg1"/>
                </a:solidFill>
                <a:ea typeface="Arial"/>
                <a:cs typeface="Arial" panose="020B0604020202020204" pitchFamily="34" charset="0"/>
                <a:sym typeface="Arial"/>
              </a:rPr>
              <a:t>Network Protocol Requirements</a:t>
            </a:r>
          </a:p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endParaRPr lang="en-US" sz="1200" b="1" dirty="0" smtClean="0">
              <a:solidFill>
                <a:schemeClr val="bg1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1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8509</TotalTime>
  <Words>748</Words>
  <Application>Microsoft Office PowerPoint</Application>
  <PresentationFormat>Widescreen</PresentationFormat>
  <Paragraphs>145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Savoeurn Chorch</cp:lastModifiedBy>
  <cp:revision>595</cp:revision>
  <dcterms:created xsi:type="dcterms:W3CDTF">2023-01-25T07:23:06Z</dcterms:created>
  <dcterms:modified xsi:type="dcterms:W3CDTF">2023-11-02T03:37:28Z</dcterms:modified>
</cp:coreProperties>
</file>