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0" r:id="rId3"/>
    <p:sldId id="491" r:id="rId4"/>
    <p:sldId id="494" r:id="rId5"/>
    <p:sldId id="565" r:id="rId6"/>
    <p:sldId id="566" r:id="rId7"/>
    <p:sldId id="567" r:id="rId8"/>
    <p:sldId id="564" r:id="rId9"/>
    <p:sldId id="568" r:id="rId10"/>
    <p:sldId id="569" r:id="rId11"/>
    <p:sldId id="556" r:id="rId12"/>
    <p:sldId id="551" r:id="rId13"/>
    <p:sldId id="570" r:id="rId14"/>
    <p:sldId id="571" r:id="rId15"/>
    <p:sldId id="5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d KOETSCHET" initials="MK" lastIdx="4" clrIdx="0">
    <p:extLst>
      <p:ext uri="{19B8F6BF-5375-455C-9EA6-DF929625EA0E}">
        <p15:presenceInfo xmlns:p15="http://schemas.microsoft.com/office/powerpoint/2012/main" userId="S-1-5-21-870802064-3471738178-3633100515-7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33CC"/>
    <a:srgbClr val="9933FF"/>
    <a:srgbClr val="1A4164"/>
    <a:srgbClr val="FFF7F7"/>
    <a:srgbClr val="FFE7E7"/>
    <a:srgbClr val="F5FAF0"/>
    <a:srgbClr val="FDFEFC"/>
    <a:srgbClr val="FFCDCD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>
      <p:cViewPr varScale="1">
        <p:scale>
          <a:sx n="66" d="100"/>
          <a:sy n="66" d="100"/>
        </p:scale>
        <p:origin x="576" y="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7:03:12.754" idx="4">
    <p:pos x="10" y="10"/>
    <p:text>A lot of "Explain" in this session. Since it is the 1st one, maybe more hands-on activities wouls set the tones and interest the students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A9A1-49DC-4DC5-B6ED-0FBCB8F7ED8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99E2-BB67-4712-8955-5CA3021EE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39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4421-D40C-4788-AB2F-F41C97B0F7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DBD3-9814-4FCA-9122-327D4D5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81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Answer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End Devices (computer, phone, tablet…)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Internet connection (you need to be online)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Network devices (AP, router, modem, switch, RJ45 cable…)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77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Client-server network: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Centralize management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Better protected on a single server 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Adding new feature without interrupt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Backup and recover more easily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55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Peer-to-peer network: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File sharing become easy.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Not</a:t>
            </a:r>
            <a:r>
              <a:rPr lang="en-US" baseline="0" dirty="0" smtClean="0"/>
              <a:t> require expert</a:t>
            </a:r>
          </a:p>
          <a:p>
            <a:pPr marL="6286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New client added easily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10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008-553F-0FA2-175B-2F36831E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49EA-CE67-4224-6026-7B6EDB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DE6-08FE-1D3E-67E8-EB649C5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CE48-4462-29AA-8DF9-4997C5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EF0-0ABD-F7D3-7456-3CE751D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659-AB12-3B8E-6602-FAE2626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7A2-5030-2A24-517F-1FC0697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B36-5D62-8E7B-788B-745809C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D63C-B1E8-81F0-D57B-17477FC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75CC-4818-D7E2-0607-41C344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CB8D-4D11-A2A7-36D1-DDC0D23D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C54F-D201-0BA2-27D5-86D8D580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721-B68A-4C4F-F3D0-137E1E6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466-E87F-0A8B-7F7D-0C86E1C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FBC9-2F0B-048E-6080-76B3BF1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2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6" name="Google Shape;189;p18"/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99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85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Google Shape;20;p27"/>
          <p:cNvSpPr/>
          <p:nvPr/>
        </p:nvSpPr>
        <p:spPr>
          <a:xfrm>
            <a:off x="0" y="6769052"/>
            <a:ext cx="12192000" cy="1128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1"/>
          </p:nvPr>
        </p:nvSpPr>
        <p:spPr>
          <a:xfrm>
            <a:off x="2480474" y="1845209"/>
            <a:ext cx="7231052" cy="426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6185"/>
            <a:ext cx="10515600" cy="82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7"/>
          <p:cNvSpPr/>
          <p:nvPr/>
        </p:nvSpPr>
        <p:spPr>
          <a:xfrm>
            <a:off x="0" y="0"/>
            <a:ext cx="12192000" cy="69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68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755-BE15-52EF-FD6C-C555659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312-B873-91CF-0C31-56850EE7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B21-D20B-E51A-925E-FDB924B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59-403C-BE1A-6F93-F68BAD95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A1EC-E8D4-4FAE-DB5D-1F8CBF6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A6-1724-85AC-84F8-367B0DB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32AF-F3F0-484C-4FC8-BC14497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F153-6FA3-7B12-8100-00B2656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F9CC-306B-9C32-40C9-D48DA09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AF8B-E32C-B9B0-0CD4-7B5F05B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E3-FBF1-5B51-20D5-B11AE6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41C8-A60B-C903-5C16-F871B464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36C9-CB3E-2058-40BA-AAF860D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4596-5498-46F6-779E-423590E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ADEE-4E8E-0A32-653D-9381691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F3CB-5837-9415-287F-C38665E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237-0604-31E2-75A1-A2882FA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9DFB-5403-83DD-CD6D-DC880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C84E-C52C-87F9-FEF2-338786D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8EDD2-B35D-DA74-8C1B-A774A6A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28B2-AB0D-6414-7E83-0961DB78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2DAC-D361-24BB-28D3-DA1963C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522C-12E9-96F0-13B1-5804655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1E72-28B7-C4E9-2E7F-85A71C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07E-965A-F3B8-C308-17DEED6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53948-9BD8-7404-F790-6F9C7E0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8096-E73D-7CA9-0C55-94BAF8B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A502-0D04-78D9-04DF-BE523AE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96EA-2A27-B4F3-64E6-EEB027C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FA63-8E04-5F98-79D8-AC0D932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2607-FE2E-D105-9413-5827F34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E9F-64EC-058E-7AFE-9DBED50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C2F0-7B14-7C30-2914-9487A320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7D66-5423-57F8-AACD-C4D75981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791C-0FD3-FC44-D4AA-77EC41B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F23F-D6E0-3BE3-AAF4-8A0D881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A475-A0F0-3023-3DB6-6236D30D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04E0-BE67-DDDE-784F-558E3BE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FD80-0829-4EEB-3067-D8F8BBC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43-7805-BF0C-149F-2498E88B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68B-E3BF-73DF-0B95-EE2993E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5F3E-DEEB-39E4-C0E7-B095919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7D1D-0462-AA62-50FE-7BCA1F2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DBEEC-A2EA-4A5D-D5E0-8125C88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B44-F06A-3062-DE4D-03370C3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979D-CF29-BBB5-F82F-7B1BE0A8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D1B4-96C3-3630-77ED-8262DE35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186A-FA80-E0F5-D80A-62FB3EA0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6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s://www.computerhope.com/jargon/s/server.htm" TargetMode="External"/><Relationship Id="rId4" Type="http://schemas.openxmlformats.org/officeDocument/2006/relationships/hyperlink" Target="https://www.computerhope.com/jargon/c/computer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3">
            <a:extLst>
              <a:ext uri="{FF2B5EF4-FFF2-40B4-BE49-F238E27FC236}">
                <a16:creationId xmlns:a16="http://schemas.microsoft.com/office/drawing/2014/main" id="{680C9F9A-43DA-523B-11EF-1C846378E97F}"/>
              </a:ext>
            </a:extLst>
          </p:cNvPr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rgbClr val="0070C0">
              <a:alpha val="43000"/>
            </a:srgb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9;p3">
            <a:extLst>
              <a:ext uri="{FF2B5EF4-FFF2-40B4-BE49-F238E27FC236}">
                <a16:creationId xmlns:a16="http://schemas.microsoft.com/office/drawing/2014/main" id="{8E314446-FD7C-EB27-EE58-78C06287651C}"/>
              </a:ext>
            </a:extLst>
          </p:cNvPr>
          <p:cNvSpPr txBox="1"/>
          <p:nvPr/>
        </p:nvSpPr>
        <p:spPr>
          <a:xfrm>
            <a:off x="2733765" y="1749287"/>
            <a:ext cx="7096999" cy="369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4800" b="1" dirty="0" smtClean="0">
                <a:cs typeface="Arial"/>
                <a:sym typeface="Arial"/>
              </a:rPr>
              <a:t>Protocols and Ports</a:t>
            </a:r>
            <a:endParaRPr lang="en-GB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4413486" y="606503"/>
            <a:ext cx="3098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NETWORKING</a:t>
            </a:r>
          </a:p>
        </p:txBody>
      </p:sp>
    </p:spTree>
    <p:extLst>
      <p:ext uri="{BB962C8B-B14F-4D97-AF65-F5344CB8AC3E}">
        <p14:creationId xmlns:p14="http://schemas.microsoft.com/office/powerpoint/2010/main" val="14294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1292" y="1664855"/>
            <a:ext cx="10600709" cy="2627745"/>
            <a:chOff x="4917451" y="4230254"/>
            <a:chExt cx="7274549" cy="2627745"/>
          </a:xfrm>
        </p:grpSpPr>
        <p:sp>
          <p:nvSpPr>
            <p:cNvPr id="6" name="Freeform 5"/>
            <p:cNvSpPr/>
            <p:nvPr/>
          </p:nvSpPr>
          <p:spPr>
            <a:xfrm>
              <a:off x="6514701" y="4230254"/>
              <a:ext cx="5677299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4917451" y="4230254"/>
              <a:ext cx="720482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5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Protocols and Ports</a:t>
              </a:r>
              <a:endParaRPr sz="5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0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59" y="1767388"/>
            <a:ext cx="895295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port in networking?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EXPLORE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12" y="3113902"/>
            <a:ext cx="3784606" cy="378460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59" y="2864029"/>
            <a:ext cx="895295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port and protocols related?</a:t>
            </a:r>
            <a:endParaRPr lang="en-US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What is a port?</a:t>
            </a:r>
            <a:endParaRPr lang="en-GB" sz="3200" b="1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1316601" y="1794959"/>
            <a:ext cx="8686260" cy="226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</a:t>
            </a:r>
            <a:r>
              <a:rPr lang="en-US" sz="2400" dirty="0" smtClean="0"/>
              <a:t>A port in computer networking is a logical access channel for communication between two devices. </a:t>
            </a:r>
            <a:endParaRPr lang="en-US" sz="2000" dirty="0" smtClean="0"/>
          </a:p>
          <a:p>
            <a:r>
              <a:rPr lang="en-US" sz="2400" dirty="0" smtClean="0"/>
              <a:t>Each port assigned a number. Most port are reserved for certain protocol. </a:t>
            </a:r>
          </a:p>
          <a:p>
            <a:r>
              <a:rPr lang="en-US" sz="2400" dirty="0" smtClean="0"/>
              <a:t>Ex. </a:t>
            </a:r>
            <a:r>
              <a:rPr lang="en-US" sz="2400" dirty="0" smtClean="0">
                <a:solidFill>
                  <a:srgbClr val="00B0F0"/>
                </a:solidFill>
              </a:rPr>
              <a:t>HTTP </a:t>
            </a:r>
            <a:r>
              <a:rPr lang="en-US" sz="2400" dirty="0" smtClean="0"/>
              <a:t>messages go to port </a:t>
            </a:r>
            <a:r>
              <a:rPr lang="en-US" sz="2400" dirty="0" smtClean="0">
                <a:solidFill>
                  <a:srgbClr val="00B0F0"/>
                </a:solidFill>
              </a:rPr>
              <a:t>80</a:t>
            </a:r>
            <a:r>
              <a:rPr lang="en-US" sz="2400" dirty="0" smtClean="0"/>
              <a:t>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731" y="4235897"/>
            <a:ext cx="5845125" cy="20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What is a port?</a:t>
            </a:r>
            <a:endParaRPr lang="en-GB" sz="3200" b="1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57594" y="1687072"/>
            <a:ext cx="9916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22222"/>
                </a:solidFill>
              </a:rPr>
              <a:t>Vastly different types of data flow to and from a computer over the same network connection. The use of ports helps computers understand what to do with the data they receive</a:t>
            </a:r>
            <a:r>
              <a:rPr lang="en-US" sz="2000" dirty="0" smtClean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</a:rPr>
              <a:t>Each port is associated with a specific process or service (protocol). 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410" b="20608"/>
          <a:stretch/>
        </p:blipFill>
        <p:spPr>
          <a:xfrm>
            <a:off x="2390442" y="3482117"/>
            <a:ext cx="7667960" cy="32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3" y="2239371"/>
            <a:ext cx="3683909" cy="2918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The different of port number</a:t>
            </a:r>
            <a:endParaRPr lang="en-GB" sz="3200" b="1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What is Port Number in networking – BytesofGigaby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01" y="2338225"/>
            <a:ext cx="7306793" cy="28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72" y="1800708"/>
            <a:ext cx="5780224" cy="20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453575" y="2173250"/>
            <a:ext cx="9563678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the network architecture </a:t>
            </a:r>
            <a:endParaRPr lang="en-US" sz="2800" dirty="0" smtClean="0">
              <a:ea typeface="Arial"/>
              <a:cs typeface="Arial" panose="020B0604020202020204" pitchFamily="34" charset="0"/>
              <a:sym typeface="Arial"/>
            </a:endParaRP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the difference type of protocols and ports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Be able to identify how network communication works </a:t>
            </a:r>
            <a:endParaRPr lang="en-US" sz="2800" dirty="0" smtClean="0">
              <a:ea typeface="Arial"/>
              <a:cs typeface="Arial" panose="020B0604020202020204" pitchFamily="34" charset="0"/>
              <a:sym typeface="Arial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9" y="756189"/>
            <a:ext cx="1015847" cy="1015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63" y="813187"/>
            <a:ext cx="1015847" cy="101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510631" y="605304"/>
            <a:ext cx="10066312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40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What is </a:t>
            </a:r>
            <a:endParaRPr lang="en-US" sz="66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250" y="2515380"/>
            <a:ext cx="4409278" cy="440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7607122" y="314734"/>
            <a:ext cx="4795220" cy="150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6000" b="1" dirty="0" smtClean="0">
                <a:solidFill>
                  <a:srgbClr val="CC00FF"/>
                </a:solidFill>
                <a:ea typeface="Arial"/>
                <a:cs typeface="Arial" panose="020B0604020202020204" pitchFamily="34" charset="0"/>
                <a:sym typeface="Arial"/>
              </a:rPr>
              <a:t>Server ?</a:t>
            </a:r>
            <a:endParaRPr lang="en-US" sz="66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145;p4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9933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18" name="Google Shape;14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506" y="52164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4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932" y="50806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190" y="51259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" y="435729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18" y="907851"/>
            <a:ext cx="581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986209" y="1651690"/>
            <a:ext cx="10066312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40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Does </a:t>
            </a:r>
            <a:r>
              <a:rPr lang="en-US" sz="4000" b="1" dirty="0">
                <a:solidFill>
                  <a:srgbClr val="CC00FF"/>
                </a:solidFill>
                <a:ea typeface="Arial"/>
                <a:cs typeface="Arial" panose="020B0604020202020204" pitchFamily="34" charset="0"/>
                <a:sym typeface="Arial"/>
              </a:rPr>
              <a:t>s</a:t>
            </a:r>
            <a:r>
              <a:rPr lang="en-US" sz="4000" b="1" dirty="0" smtClean="0">
                <a:solidFill>
                  <a:srgbClr val="CC00FF"/>
                </a:solidFill>
                <a:ea typeface="Arial"/>
                <a:cs typeface="Arial" panose="020B0604020202020204" pitchFamily="34" charset="0"/>
                <a:sym typeface="Arial"/>
              </a:rPr>
              <a:t>erver</a:t>
            </a:r>
            <a:r>
              <a:rPr lang="en-US" sz="40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en-US" sz="4000" b="1" dirty="0">
                <a:solidFill>
                  <a:srgbClr val="CC00FF"/>
                </a:solidFill>
                <a:ea typeface="Arial"/>
                <a:cs typeface="Arial" panose="020B0604020202020204" pitchFamily="34" charset="0"/>
                <a:sym typeface="Arial"/>
              </a:rPr>
              <a:t>c</a:t>
            </a:r>
            <a:r>
              <a:rPr lang="en-US" sz="4000" b="1" dirty="0" smtClean="0">
                <a:solidFill>
                  <a:srgbClr val="CC00FF"/>
                </a:solidFill>
                <a:ea typeface="Arial"/>
                <a:cs typeface="Arial" panose="020B0604020202020204" pitchFamily="34" charset="0"/>
                <a:sym typeface="Arial"/>
              </a:rPr>
              <a:t>omputer</a:t>
            </a:r>
            <a:r>
              <a:rPr lang="en-US" sz="40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 are the same? </a:t>
            </a:r>
            <a:endParaRPr lang="en-US" sz="66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712583" y="3038573"/>
            <a:ext cx="10066312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40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Why are computers called servers?</a:t>
            </a:r>
            <a:endParaRPr lang="en-US" sz="66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91292" y="1664855"/>
            <a:ext cx="10600709" cy="2627745"/>
            <a:chOff x="4917451" y="4230254"/>
            <a:chExt cx="7274549" cy="2627745"/>
          </a:xfrm>
        </p:grpSpPr>
        <p:sp>
          <p:nvSpPr>
            <p:cNvPr id="6" name="Freeform 5"/>
            <p:cNvSpPr/>
            <p:nvPr/>
          </p:nvSpPr>
          <p:spPr>
            <a:xfrm>
              <a:off x="6514701" y="4230254"/>
              <a:ext cx="5677299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4917451" y="4230254"/>
              <a:ext cx="720482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5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Network Architecture </a:t>
              </a:r>
              <a:endParaRPr sz="5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65" y="2999269"/>
            <a:ext cx="6516364" cy="3665455"/>
          </a:xfrm>
          <a:prstGeom prst="rect">
            <a:avLst/>
          </a:prstGeom>
        </p:spPr>
      </p:pic>
      <p:sp>
        <p:nvSpPr>
          <p:cNvPr id="338" name="Google Shape;338;p5"/>
          <p:cNvSpPr txBox="1">
            <a:spLocks noGrp="1"/>
          </p:cNvSpPr>
          <p:nvPr>
            <p:ph type="body" idx="4294967295"/>
          </p:nvPr>
        </p:nvSpPr>
        <p:spPr>
          <a:xfrm>
            <a:off x="657379" y="1491881"/>
            <a:ext cx="11247438" cy="1949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2676" indent="0">
              <a:buNone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computing terminology, both “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client</a:t>
            </a:r>
            <a:r>
              <a:rPr lang="en-US" sz="2000" dirty="0">
                <a:latin typeface="+mn-lt"/>
              </a:rPr>
              <a:t>” and “</a:t>
            </a:r>
            <a:r>
              <a:rPr lang="en-US" sz="2000" dirty="0">
                <a:solidFill>
                  <a:srgbClr val="00B0F0"/>
                </a:solidFill>
                <a:latin typeface="+mn-lt"/>
              </a:rPr>
              <a:t>server</a:t>
            </a:r>
            <a:r>
              <a:rPr lang="en-US" sz="2000" dirty="0">
                <a:latin typeface="+mn-lt"/>
              </a:rPr>
              <a:t>” refer to computers that are used for different purposes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  <a:p>
            <a:pPr marL="302676" indent="0">
              <a:buNone/>
            </a:pPr>
            <a:r>
              <a:rPr lang="en-US" sz="2000" dirty="0" smtClean="0">
                <a:latin typeface="+mn-lt"/>
              </a:rPr>
              <a:t>In a client-server network, there are a </a:t>
            </a:r>
            <a:r>
              <a:rPr lang="en-US" sz="2000" dirty="0" smtClean="0">
                <a:solidFill>
                  <a:srgbClr val="00B0F0"/>
                </a:solidFill>
                <a:latin typeface="+mn-lt"/>
              </a:rPr>
              <a:t>dedicated central server </a:t>
            </a:r>
            <a:r>
              <a:rPr lang="en-US" sz="2000" dirty="0" smtClean="0">
                <a:latin typeface="+mn-lt"/>
              </a:rPr>
              <a:t>that control the network and a number of clients. </a:t>
            </a:r>
            <a:endParaRPr sz="2000" dirty="0">
              <a:latin typeface="+mn-lt"/>
            </a:endParaRPr>
          </a:p>
        </p:txBody>
      </p:sp>
      <p:sp>
        <p:nvSpPr>
          <p:cNvPr id="13" name="Google Shape;337;p5"/>
          <p:cNvSpPr txBox="1">
            <a:spLocks noGrp="1"/>
          </p:cNvSpPr>
          <p:nvPr>
            <p:ph type="title" idx="4294967295"/>
          </p:nvPr>
        </p:nvSpPr>
        <p:spPr>
          <a:xfrm>
            <a:off x="3133674" y="392598"/>
            <a:ext cx="7725444" cy="822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Client Server Architecture </a:t>
            </a:r>
            <a:endParaRPr sz="3200" b="1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/>
              <a:t>10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4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 txBox="1">
            <a:spLocks noGrp="1"/>
          </p:cNvSpPr>
          <p:nvPr>
            <p:ph type="title" idx="4294967295"/>
          </p:nvPr>
        </p:nvSpPr>
        <p:spPr>
          <a:xfrm>
            <a:off x="2368130" y="311636"/>
            <a:ext cx="8387191" cy="822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Client Server Architecture </a:t>
            </a:r>
            <a:endParaRPr sz="3200" b="1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035" y="2082298"/>
            <a:ext cx="5142180" cy="359948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"/>
          <p:cNvSpPr txBox="1"/>
          <p:nvPr/>
        </p:nvSpPr>
        <p:spPr>
          <a:xfrm>
            <a:off x="5803016" y="1786453"/>
            <a:ext cx="6218864" cy="428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02676" indent="2116">
              <a:lnSpc>
                <a:spcPct val="178571"/>
              </a:lnSpc>
              <a:buClr>
                <a:srgbClr val="000000"/>
              </a:buClr>
              <a:buSzPts val="1400"/>
            </a:pP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A </a:t>
            </a:r>
            <a:r>
              <a:rPr lang="en-US" sz="2000" b="1" dirty="0">
                <a:solidFill>
                  <a:srgbClr val="CC00FF"/>
                </a:solidFill>
                <a:ea typeface="Verdana"/>
                <a:cs typeface="Verdana"/>
                <a:sym typeface="Verdana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is a </a:t>
            </a:r>
            <a:r>
              <a:rPr lang="en-US" sz="2000" u="sng" dirty="0">
                <a:solidFill>
                  <a:srgbClr val="000000"/>
                </a:solidFill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computer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that connects to and uses the </a:t>
            </a:r>
            <a:r>
              <a:rPr lang="en-US" sz="2000" dirty="0">
                <a:solidFill>
                  <a:srgbClr val="EF8600"/>
                </a:solidFill>
                <a:ea typeface="Verdana"/>
                <a:cs typeface="Verdana"/>
                <a:sym typeface="Verdana"/>
              </a:rPr>
              <a:t>resources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of a remote computer, or </a:t>
            </a:r>
            <a:r>
              <a:rPr lang="en-US" sz="2000" u="sng" dirty="0">
                <a:solidFill>
                  <a:srgbClr val="000000"/>
                </a:solidFill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server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through the network.</a:t>
            </a:r>
            <a:endParaRPr sz="2800" dirty="0"/>
          </a:p>
          <a:p>
            <a:pPr marL="302676" indent="2116">
              <a:lnSpc>
                <a:spcPct val="178571"/>
              </a:lnSpc>
              <a:buClr>
                <a:srgbClr val="000000"/>
              </a:buClr>
              <a:buSzPts val="1400"/>
            </a:pPr>
            <a:endParaRPr sz="20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302676" indent="2116">
              <a:lnSpc>
                <a:spcPct val="178571"/>
              </a:lnSpc>
              <a:buClr>
                <a:srgbClr val="000000"/>
              </a:buClr>
              <a:buSzPts val="1400"/>
            </a:pP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A </a:t>
            </a:r>
            <a:r>
              <a:rPr lang="en-US" sz="2000" b="1" dirty="0">
                <a:solidFill>
                  <a:srgbClr val="CC00FF"/>
                </a:solidFill>
                <a:ea typeface="Verdana"/>
                <a:cs typeface="Verdana"/>
                <a:sym typeface="Verdana"/>
              </a:rPr>
              <a:t>server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is the </a:t>
            </a:r>
            <a:r>
              <a:rPr lang="en-US" sz="2000" u="sng" dirty="0">
                <a:solidFill>
                  <a:schemeClr val="accent5"/>
                </a:solidFill>
                <a:ea typeface="Verdana"/>
                <a:cs typeface="Verdana"/>
                <a:sym typeface="Verdana"/>
              </a:rPr>
              <a:t>receiving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and </a:t>
            </a:r>
            <a:r>
              <a:rPr lang="en-US" sz="2000" u="sng" dirty="0">
                <a:solidFill>
                  <a:schemeClr val="accent5"/>
                </a:solidFill>
                <a:ea typeface="Verdana"/>
                <a:cs typeface="Verdana"/>
                <a:sym typeface="Verdana"/>
              </a:rPr>
              <a:t>responding</a:t>
            </a:r>
            <a:r>
              <a:rPr lang="en-US" sz="2000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program that processes the requests of the client program and enables the client to execute its actions.</a:t>
            </a:r>
            <a:endParaRPr sz="2800" dirty="0"/>
          </a:p>
          <a:p>
            <a:pPr marL="302676" indent="2116">
              <a:lnSpc>
                <a:spcPct val="166666"/>
              </a:lnSpc>
              <a:buClr>
                <a:srgbClr val="000000"/>
              </a:buClr>
              <a:buSzPts val="1400"/>
            </a:pPr>
            <a:endParaRPr sz="24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/>
              <a:t>10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279" b="4432"/>
          <a:stretch/>
        </p:blipFill>
        <p:spPr>
          <a:xfrm>
            <a:off x="1939418" y="1393842"/>
            <a:ext cx="8528380" cy="5135468"/>
          </a:xfrm>
          <a:prstGeom prst="rect">
            <a:avLst/>
          </a:prstGeom>
        </p:spPr>
      </p:pic>
      <p:sp>
        <p:nvSpPr>
          <p:cNvPr id="6" name="Google Shape;337;p5"/>
          <p:cNvSpPr txBox="1">
            <a:spLocks noGrp="1"/>
          </p:cNvSpPr>
          <p:nvPr>
            <p:ph type="title" idx="4294967295"/>
          </p:nvPr>
        </p:nvSpPr>
        <p:spPr>
          <a:xfrm>
            <a:off x="2348918" y="302098"/>
            <a:ext cx="7086600" cy="8207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+mn-lt"/>
              </a:rPr>
              <a:t>Example of Client Server Architecture </a:t>
            </a:r>
            <a:endParaRPr sz="28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028" name="Picture 4" descr="Example - Free communications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999" y="188035"/>
            <a:ext cx="1368915" cy="13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012" r="8908"/>
          <a:stretch/>
        </p:blipFill>
        <p:spPr>
          <a:xfrm>
            <a:off x="617415" y="1669681"/>
            <a:ext cx="5052646" cy="4181165"/>
          </a:xfrm>
          <a:prstGeom prst="rect">
            <a:avLst/>
          </a:prstGeom>
        </p:spPr>
      </p:pic>
      <p:sp>
        <p:nvSpPr>
          <p:cNvPr id="337" name="Google Shape;337;p5"/>
          <p:cNvSpPr txBox="1">
            <a:spLocks noGrp="1"/>
          </p:cNvSpPr>
          <p:nvPr>
            <p:ph type="title" idx="4294967295"/>
          </p:nvPr>
        </p:nvSpPr>
        <p:spPr>
          <a:xfrm>
            <a:off x="3247630" y="369332"/>
            <a:ext cx="6146800" cy="822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Peer-to-peer (P2P) Architecture </a:t>
            </a:r>
            <a:endParaRPr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 smtClean="0"/>
              <a:t>10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340;p5"/>
          <p:cNvSpPr txBox="1"/>
          <p:nvPr/>
        </p:nvSpPr>
        <p:spPr>
          <a:xfrm>
            <a:off x="5973136" y="1594975"/>
            <a:ext cx="6218864" cy="47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45576" indent="-34290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ea typeface="Verdana"/>
                <a:cs typeface="Verdana"/>
                <a:sym typeface="Verdana"/>
              </a:rPr>
              <a:t>Peer-to-peer</a:t>
            </a:r>
            <a:r>
              <a:rPr lang="en-US" sz="2000" dirty="0" smtClean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network, there is </a:t>
            </a:r>
            <a:r>
              <a:rPr lang="en-US" sz="2000" dirty="0" smtClean="0">
                <a:solidFill>
                  <a:srgbClr val="00B0F0"/>
                </a:solidFill>
                <a:ea typeface="Verdana"/>
                <a:cs typeface="Verdana"/>
                <a:sym typeface="Verdana"/>
              </a:rPr>
              <a:t>no central server </a:t>
            </a:r>
            <a:r>
              <a:rPr lang="en-US" sz="2000" dirty="0" smtClean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controlling the network. </a:t>
            </a:r>
          </a:p>
          <a:p>
            <a:pPr marL="302676">
              <a:lnSpc>
                <a:spcPct val="150000"/>
              </a:lnSpc>
              <a:buClr>
                <a:srgbClr val="000000"/>
              </a:buClr>
              <a:buSzPts val="1400"/>
            </a:pPr>
            <a:endParaRPr lang="en-US" sz="2000" dirty="0" smtClean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645576" indent="-34290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Verdana"/>
                <a:sym typeface="Verdana"/>
              </a:rPr>
              <a:t>Instead, all computers are connected to one another and share resources such as files, applications, and programs. </a:t>
            </a:r>
          </a:p>
          <a:p>
            <a:pPr marL="302676">
              <a:lnSpc>
                <a:spcPct val="150000"/>
              </a:lnSpc>
              <a:buClr>
                <a:srgbClr val="000000"/>
              </a:buClr>
              <a:buSzPts val="1400"/>
            </a:pPr>
            <a:endParaRPr lang="en-US" sz="2000" dirty="0" smtClean="0">
              <a:solidFill>
                <a:srgbClr val="000000"/>
              </a:solidFill>
              <a:ea typeface="Verdana"/>
              <a:sym typeface="Verdana"/>
            </a:endParaRPr>
          </a:p>
          <a:p>
            <a:pPr marL="645576" indent="-342900">
              <a:lnSpc>
                <a:spcPct val="150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Verdana"/>
                <a:sym typeface="Verdana"/>
              </a:rPr>
              <a:t>Each computer can either be a </a:t>
            </a:r>
            <a:r>
              <a:rPr lang="en-US" sz="2000" dirty="0" smtClean="0">
                <a:solidFill>
                  <a:srgbClr val="00B0F0"/>
                </a:solidFill>
                <a:ea typeface="Verdana"/>
                <a:sym typeface="Verdana"/>
              </a:rPr>
              <a:t>client or a server</a:t>
            </a:r>
            <a:r>
              <a:rPr lang="en-US" sz="2000" dirty="0" smtClean="0">
                <a:solidFill>
                  <a:srgbClr val="000000"/>
                </a:solidFill>
                <a:ea typeface="Verdana"/>
                <a:sym typeface="Verdana"/>
              </a:rPr>
              <a:t>. </a:t>
            </a:r>
            <a:endParaRPr sz="2800" dirty="0"/>
          </a:p>
          <a:p>
            <a:pPr marL="302676" indent="2116">
              <a:lnSpc>
                <a:spcPct val="150000"/>
              </a:lnSpc>
              <a:buClr>
                <a:srgbClr val="000000"/>
              </a:buClr>
              <a:buSzPts val="1400"/>
            </a:pPr>
            <a:endParaRPr sz="20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  <a:p>
            <a:pPr marL="302676" indent="2116">
              <a:lnSpc>
                <a:spcPct val="150000"/>
              </a:lnSpc>
              <a:buClr>
                <a:srgbClr val="000000"/>
              </a:buClr>
              <a:buSzPts val="1400"/>
            </a:pPr>
            <a:endParaRPr sz="2400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09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twork Architect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2481" y="953942"/>
            <a:ext cx="10103220" cy="5683061"/>
          </a:xfrm>
          <a:prstGeom prst="rect">
            <a:avLst/>
          </a:prstGeom>
        </p:spPr>
      </p:pic>
      <p:sp>
        <p:nvSpPr>
          <p:cNvPr id="5" name="Google Shape;337;p5"/>
          <p:cNvSpPr txBox="1">
            <a:spLocks noGrp="1"/>
          </p:cNvSpPr>
          <p:nvPr>
            <p:ph type="title" idx="4294967295"/>
          </p:nvPr>
        </p:nvSpPr>
        <p:spPr>
          <a:xfrm>
            <a:off x="2723429" y="259499"/>
            <a:ext cx="7507965" cy="8207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+mn-lt"/>
              </a:rPr>
              <a:t>Sharing Files between 2 Architectures</a:t>
            </a:r>
            <a:endParaRPr sz="28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84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8667</TotalTime>
  <Words>423</Words>
  <Application>Microsoft Office PowerPoint</Application>
  <PresentationFormat>Widescreen</PresentationFormat>
  <Paragraphs>70</Paragraphs>
  <Slides>15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Client Server Architecture </vt:lpstr>
      <vt:lpstr>Client Server Architecture </vt:lpstr>
      <vt:lpstr>Example of Client Server Architecture </vt:lpstr>
      <vt:lpstr>Peer-to-peer (P2P) Architecture </vt:lpstr>
      <vt:lpstr>Sharing Files between 2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Savoeurn Chorch</cp:lastModifiedBy>
  <cp:revision>630</cp:revision>
  <dcterms:created xsi:type="dcterms:W3CDTF">2023-01-25T07:23:06Z</dcterms:created>
  <dcterms:modified xsi:type="dcterms:W3CDTF">2023-11-02T04:26:20Z</dcterms:modified>
</cp:coreProperties>
</file>