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9Hu832MIKsmQBBURIB4AzVTk2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00A0AC-F0A6-49F8-9FE6-D279ED9C9020}">
  <a:tblStyle styleId="{DD00A0AC-F0A6-49F8-9FE6-D279ED9C902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sz="1200">
                <a:latin typeface="Calibri"/>
                <a:ea typeface="Calibri"/>
                <a:cs typeface="Calibri"/>
                <a:sym typeface="Calibri"/>
              </a:rPr>
              <a:t>They open the activity 2 and complete the word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ANSWERS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Q1 : elements are organized as containers (div contain p and buttons…)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Q2 : the identifiers can be the class (some items have the same class example : title) or the id (an id is unique)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They are used in CSS for the style, but they can also be used by javascript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Q3 : if you delete a container, everything that is contained by it is deleted too.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Show the html code in the dev tools, and ask what are all the class for.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they are used as reference so that css may use it, but also js !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build a parallel between css and js : placement in the Document, but also reference to objects.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end by describing the content of the page in order of DOM hierarchy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•Document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•header/body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 each header/body have their div, paragraphs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 each div contains paragraph or Images…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8" name="Google Shape;218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u="sng"/>
              <a:t>List of events 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https://www.w3schools.com/jsref/dom_obj_event.asp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sz="1200">
                <a:latin typeface="Calibri"/>
                <a:ea typeface="Calibri"/>
                <a:cs typeface="Calibri"/>
                <a:sym typeface="Calibri"/>
              </a:rPr>
              <a:t>They open the activity 2 and complete the word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ANSWERS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Q1 : elements are organized as containers (div contain p and buttons…)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Q2 : the identifiers can be the class (some items have the same class example : title) or the id (an id is unique)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They are used in CSS for the style, but they can also be used by javascript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Q3 : if you delete a container, everything that is contained by it is deleted too.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Show the html code in the dev tools, and ask what are all the class for.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they are used as reference so that css may use it, but also js !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build a parallel between css and js : placement in the Document, but also reference to objects.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end by describing the content of the page in order of DOM hierarchy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•Document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•header/body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 each header/body have their div, paragraphs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 each div contains paragraph or Images…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6" name="Google Shape;11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Make a clear DEMO with any code, the one from the exercise is enough. Explain step by step each element.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TAKE YOUR TIME THIS STEP IS IMPORTANT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sz="1200">
                <a:latin typeface="Calibri"/>
                <a:ea typeface="Calibri"/>
                <a:cs typeface="Calibri"/>
                <a:sym typeface="Calibri"/>
              </a:rPr>
              <a:t>They open the activity 2 and complete the word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ANSWERS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Q1 : elements are organized as containers (div contain p and buttons…)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Q2 : the identifiers can be the class (some items have the same class example : title) or the id (an id is unique)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They are used in CSS for the style, but they can also be used by javascript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Q3 : if you delete a container, everything that is contained by it is deleted too.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Show the html code in the dev tools, and ask what are all the class for.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they are used as reference so that css may use it, but also js !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build a parallel between css and js : placement in the Document, but also reference to objects.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end by describing the content of the page in order of DOM hierarchy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•Document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•header/body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 each header/body have their div, paragraphs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 each div contains paragraph or Images…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4" name="Google Shape;134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Make a clear DEMO with any code, the one from the exercise is enough. Explain step by step each element.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TAKE YOUR TIME THIS STEP IS IMPORTANT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sz="1200">
                <a:latin typeface="Calibri"/>
                <a:ea typeface="Calibri"/>
                <a:cs typeface="Calibri"/>
                <a:sym typeface="Calibri"/>
              </a:rPr>
              <a:t>They open the activity 2 and complete the word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ANSWERS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Q1 : elements are organized as containers (div contain p and buttons…)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Q2 : the identifiers can be the class (some items have the same class example : title) or the id (an id is unique)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They are used in CSS for the style, but they can also be used by javascript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Q3 : if you delete a container, everything that is contained by it is deleted too.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Show the html code in the dev tools, and ask what are all the class for.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they are used as reference so that css may use it, but also js !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build a parallel between css and js : placement in the Document, but also reference to objects.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end by describing the content of the page in order of DOM hierarchy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•Document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•header/body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 each header/body have their div, paragraphs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 each div contains paragraph or Images…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4" name="Google Shape;194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4186756" y="1451371"/>
            <a:ext cx="3843104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fr-FR" sz="9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FIELDS &amp;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fr-FR" sz="9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  <a:endParaRPr sz="9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035712" y="1479715"/>
            <a:ext cx="8145193" cy="4495931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5114744" y="825624"/>
            <a:ext cx="165045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/>
        </p:nvSpPr>
        <p:spPr>
          <a:xfrm>
            <a:off x="560231" y="707778"/>
            <a:ext cx="1098345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radio  event type : </a:t>
            </a: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change</a:t>
            </a:r>
            <a:endParaRPr sz="1800" b="0" i="0" u="sng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2439" y="2073999"/>
            <a:ext cx="603200" cy="6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3"/>
          <p:cNvSpPr txBox="1"/>
          <p:nvPr/>
        </p:nvSpPr>
        <p:spPr>
          <a:xfrm>
            <a:off x="2665639" y="2144766"/>
            <a:ext cx="150631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5150" y="2073999"/>
            <a:ext cx="603200" cy="6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3"/>
          <p:cNvSpPr txBox="1"/>
          <p:nvPr/>
        </p:nvSpPr>
        <p:spPr>
          <a:xfrm>
            <a:off x="5378350" y="2144766"/>
            <a:ext cx="150631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7861" y="2073999"/>
            <a:ext cx="603200" cy="6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3"/>
          <p:cNvSpPr txBox="1"/>
          <p:nvPr/>
        </p:nvSpPr>
        <p:spPr>
          <a:xfrm>
            <a:off x="8091061" y="2144766"/>
            <a:ext cx="150631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MANGO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1588931" y="4095750"/>
            <a:ext cx="1012969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radio.addEventListener("</a:t>
            </a:r>
            <a:r>
              <a:rPr lang="fr-FR" sz="30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r>
              <a:rPr lang="fr-FR" sz="3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 yourFunction);</a:t>
            </a:r>
            <a:endParaRPr sz="3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7244" y="25830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4"/>
          <p:cNvSpPr txBox="1"/>
          <p:nvPr/>
        </p:nvSpPr>
        <p:spPr>
          <a:xfrm>
            <a:off x="7773453" y="2535754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20MIN</a:t>
            </a: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fr-FR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711076" y="3018807"/>
            <a:ext cx="1098345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 questions on the HTML script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"/>
          <p:cNvSpPr txBox="1"/>
          <p:nvPr/>
        </p:nvSpPr>
        <p:spPr>
          <a:xfrm>
            <a:off x="743665" y="1917728"/>
            <a:ext cx="11143535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Access to input </a:t>
            </a:r>
            <a:r>
              <a:rPr lang="fr-F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ID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Access to forms and inputs using the </a:t>
            </a:r>
            <a:r>
              <a:rPr lang="fr-F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of the document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 Get the </a:t>
            </a:r>
            <a:r>
              <a:rPr lang="fr-F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inputs text fields, text area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 Get </a:t>
            </a:r>
            <a:r>
              <a:rPr lang="fr-F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radio </a:t>
            </a: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checkbox is </a:t>
            </a:r>
            <a:r>
              <a:rPr lang="fr-F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– Listen to </a:t>
            </a:r>
            <a:r>
              <a:rPr lang="fr-F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radio changes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4"/>
          <p:cNvSpPr txBox="1"/>
          <p:nvPr/>
        </p:nvSpPr>
        <p:spPr>
          <a:xfrm>
            <a:off x="2185115" y="84972"/>
            <a:ext cx="64823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-FR" sz="4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Now you should know this:</a:t>
            </a:r>
            <a:endParaRPr sz="40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915" y="84972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/>
        </p:nvSpPr>
        <p:spPr>
          <a:xfrm>
            <a:off x="6297733" y="3518864"/>
            <a:ext cx="19922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box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17539" y="5438810"/>
            <a:ext cx="24783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field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560231" y="707778"/>
            <a:ext cx="1098345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lot of field types use the </a:t>
            </a: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&lt;input&gt; </a:t>
            </a:r>
            <a:r>
              <a:rPr lang="fr-F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231" y="4612703"/>
            <a:ext cx="1222844" cy="774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 descr="Verified checkbox symbol - Free interface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02412" y="2787574"/>
            <a:ext cx="1392934" cy="731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29739" y="4664799"/>
            <a:ext cx="603200" cy="6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/>
        </p:nvSpPr>
        <p:spPr>
          <a:xfrm>
            <a:off x="6516641" y="5387333"/>
            <a:ext cx="19922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Radio button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8340412" y="4830409"/>
            <a:ext cx="38706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&lt;input type=</a:t>
            </a:r>
            <a:r>
              <a:rPr lang="fr-F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fr-FR" sz="20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radio</a:t>
            </a:r>
            <a:r>
              <a:rPr lang="fr-FR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 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7" name="Google Shape;107;p3"/>
          <p:cNvCxnSpPr/>
          <p:nvPr/>
        </p:nvCxnSpPr>
        <p:spPr>
          <a:xfrm>
            <a:off x="6133977" y="2584339"/>
            <a:ext cx="36649" cy="375444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3"/>
          <p:cNvSpPr txBox="1"/>
          <p:nvPr/>
        </p:nvSpPr>
        <p:spPr>
          <a:xfrm>
            <a:off x="8349559" y="2889139"/>
            <a:ext cx="38706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&lt;input type="</a:t>
            </a:r>
            <a:r>
              <a:rPr lang="fr-FR" sz="20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fr-FR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 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4746" y="2735379"/>
            <a:ext cx="1368330" cy="81266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-67505" y="3473975"/>
            <a:ext cx="24783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field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2075557" y="4988522"/>
            <a:ext cx="38706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&lt;input type="</a:t>
            </a:r>
            <a:r>
              <a:rPr lang="fr-FR" sz="20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lang="fr-FR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 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1783075" y="2970942"/>
            <a:ext cx="38706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&lt;input type=</a:t>
            </a:r>
            <a:r>
              <a:rPr lang="fr-F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fr-FR" sz="20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fr-FR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 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7244" y="25830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 txBox="1"/>
          <p:nvPr/>
        </p:nvSpPr>
        <p:spPr>
          <a:xfrm>
            <a:off x="7773453" y="2535754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fr-FR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711076" y="3018807"/>
            <a:ext cx="1098345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Calibri"/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 questions on the HTML script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Google Shape;128;p27"/>
          <p:cNvGraphicFramePr/>
          <p:nvPr/>
        </p:nvGraphicFramePr>
        <p:xfrm>
          <a:off x="1348473" y="2285998"/>
          <a:ext cx="10153650" cy="1333500"/>
        </p:xfrm>
        <a:graphic>
          <a:graphicData uri="http://schemas.openxmlformats.org/drawingml/2006/table">
            <a:tbl>
              <a:tblPr firstRow="1" firstCol="1" bandRow="1">
                <a:noFill/>
                <a:tableStyleId>{DD00A0AC-F0A6-49F8-9FE6-D279ED9C9020}</a:tableStyleId>
              </a:tblPr>
              <a:tblGrid>
                <a:gridCol w="491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3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endParaRPr sz="2500" u="none" strike="noStrike" cap="none"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fr-FR" sz="250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yourInput</a:t>
                      </a:r>
                      <a:r>
                        <a:rPr lang="fr-FR" sz="25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.value</a:t>
                      </a:r>
                      <a:endParaRPr sz="25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endParaRPr sz="25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fr-FR" sz="25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The value entered</a:t>
                      </a:r>
                      <a:endParaRPr sz="2500" u="none" strike="noStrike" cap="none">
                        <a:solidFill>
                          <a:schemeClr val="accent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9" name="Google Shape;129;p27"/>
          <p:cNvSpPr txBox="1"/>
          <p:nvPr/>
        </p:nvSpPr>
        <p:spPr>
          <a:xfrm>
            <a:off x="1596123" y="854886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inputs have the </a:t>
            </a:r>
            <a:r>
              <a:rPr lang="fr-FR" sz="4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property</a:t>
            </a:r>
            <a:endParaRPr sz="40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7244" y="25830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8"/>
          <p:cNvSpPr txBox="1"/>
          <p:nvPr/>
        </p:nvSpPr>
        <p:spPr>
          <a:xfrm>
            <a:off x="7773453" y="2535754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30MIN</a:t>
            </a: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8"/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fr-FR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8"/>
          <p:cNvSpPr txBox="1"/>
          <p:nvPr/>
        </p:nvSpPr>
        <p:spPr>
          <a:xfrm>
            <a:off x="711076" y="3018807"/>
            <a:ext cx="1098345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 questions on the HTML script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Google Shape;146;p29"/>
          <p:cNvGraphicFramePr/>
          <p:nvPr/>
        </p:nvGraphicFramePr>
        <p:xfrm>
          <a:off x="190500" y="2171698"/>
          <a:ext cx="12001500" cy="1520050"/>
        </p:xfrm>
        <a:graphic>
          <a:graphicData uri="http://schemas.openxmlformats.org/drawingml/2006/table">
            <a:tbl>
              <a:tblPr firstRow="1" firstCol="1" bandRow="1">
                <a:noFill/>
                <a:tableStyleId>{DD00A0AC-F0A6-49F8-9FE6-D279ED9C9020}</a:tableStyleId>
              </a:tblPr>
              <a:tblGrid>
                <a:gridCol w="419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fr-FR" sz="250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myRadio</a:t>
                      </a:r>
                      <a:r>
                        <a:rPr lang="fr-FR" sz="25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.checked</a:t>
                      </a:r>
                      <a:endParaRPr sz="25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Char char="•"/>
                      </a:pPr>
                      <a:r>
                        <a:rPr lang="fr-FR" sz="25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 if radio is checked (i.e. selected)</a:t>
                      </a:r>
                      <a:endParaRPr sz="25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Char char="•"/>
                      </a:pPr>
                      <a:r>
                        <a:rPr lang="fr-FR" sz="25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 if not checked</a:t>
                      </a:r>
                      <a:endParaRPr sz="2500" u="none" strike="noStrike" cap="none">
                        <a:solidFill>
                          <a:schemeClr val="accent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" name="Google Shape;147;p29"/>
          <p:cNvSpPr txBox="1"/>
          <p:nvPr/>
        </p:nvSpPr>
        <p:spPr>
          <a:xfrm>
            <a:off x="1120462" y="657919"/>
            <a:ext cx="10443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Radio &amp; checkbox have </a:t>
            </a:r>
            <a:r>
              <a:rPr lang="fr-FR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4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checked</a:t>
            </a: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property</a:t>
            </a:r>
            <a:endParaRPr sz="40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9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825" y="3854876"/>
            <a:ext cx="4411300" cy="27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9"/>
          <p:cNvSpPr txBox="1"/>
          <p:nvPr/>
        </p:nvSpPr>
        <p:spPr>
          <a:xfrm>
            <a:off x="6983750" y="5021663"/>
            <a:ext cx="4411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← Why is it called a “radio” button?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/>
        </p:nvSpPr>
        <p:spPr>
          <a:xfrm>
            <a:off x="560231" y="707778"/>
            <a:ext cx="1098345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put </a:t>
            </a: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r>
              <a:rPr lang="fr-F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inside </a:t>
            </a:r>
            <a:r>
              <a:rPr lang="fr-FR" sz="5000" b="1" i="0" u="sng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  <a:endParaRPr sz="1800" b="0" i="0" u="sng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0"/>
          <p:cNvSpPr txBox="1"/>
          <p:nvPr/>
        </p:nvSpPr>
        <p:spPr>
          <a:xfrm>
            <a:off x="4720245" y="2931421"/>
            <a:ext cx="78372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&lt;form name = "</a:t>
            </a:r>
            <a:r>
              <a:rPr lang="fr-FR" sz="20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myForm</a:t>
            </a:r>
            <a:r>
              <a:rPr lang="fr-FR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&lt;input name = "</a:t>
            </a:r>
            <a:r>
              <a:rPr lang="fr-FR" sz="20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my</a:t>
            </a:r>
            <a:r>
              <a:rPr lang="fr-FR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fr-FR" sz="20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ext</a:t>
            </a:r>
            <a:r>
              <a:rPr lang="fr-FR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type="text"&gt;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&lt;input name = "</a:t>
            </a:r>
            <a:r>
              <a:rPr lang="fr-FR" sz="20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my</a:t>
            </a:r>
            <a:r>
              <a:rPr lang="fr-FR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fr-FR" sz="20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assword</a:t>
            </a:r>
            <a:r>
              <a:rPr lang="fr-FR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type="password"&gt;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8" name="Google Shape;158;p30"/>
          <p:cNvCxnSpPr/>
          <p:nvPr/>
        </p:nvCxnSpPr>
        <p:spPr>
          <a:xfrm>
            <a:off x="4406777" y="2500708"/>
            <a:ext cx="36649" cy="375444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p30"/>
          <p:cNvSpPr/>
          <p:nvPr/>
        </p:nvSpPr>
        <p:spPr>
          <a:xfrm>
            <a:off x="1139925" y="3372011"/>
            <a:ext cx="1813238" cy="4708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0"/>
          <p:cNvSpPr/>
          <p:nvPr/>
        </p:nvSpPr>
        <p:spPr>
          <a:xfrm>
            <a:off x="1139925" y="4033270"/>
            <a:ext cx="1813238" cy="4708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0"/>
          <p:cNvSpPr txBox="1"/>
          <p:nvPr/>
        </p:nvSpPr>
        <p:spPr>
          <a:xfrm>
            <a:off x="1238663" y="4095911"/>
            <a:ext cx="10599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*******</a:t>
            </a:r>
            <a:endParaRPr sz="2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0"/>
          <p:cNvSpPr/>
          <p:nvPr/>
        </p:nvSpPr>
        <p:spPr>
          <a:xfrm>
            <a:off x="1012818" y="3245524"/>
            <a:ext cx="2448346" cy="170128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0"/>
          <p:cNvSpPr/>
          <p:nvPr/>
        </p:nvSpPr>
        <p:spPr>
          <a:xfrm>
            <a:off x="1139925" y="2908350"/>
            <a:ext cx="163429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2119876" y="2663125"/>
            <a:ext cx="900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2486125" y="3051024"/>
            <a:ext cx="163429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0"/>
          <p:cNvSpPr txBox="1"/>
          <p:nvPr/>
        </p:nvSpPr>
        <p:spPr>
          <a:xfrm>
            <a:off x="719777" y="2383441"/>
            <a:ext cx="84029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1742575" y="5009453"/>
            <a:ext cx="12105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myPassword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0"/>
          <p:cNvSpPr/>
          <p:nvPr/>
        </p:nvSpPr>
        <p:spPr>
          <a:xfrm rot="10800000" flipH="1">
            <a:off x="2262247" y="4508483"/>
            <a:ext cx="163429" cy="33910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 rot="-1842825">
            <a:off x="9359900" y="5163341"/>
            <a:ext cx="1120462" cy="36933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 rot="-1842825">
            <a:off x="9033568" y="5579297"/>
            <a:ext cx="2332833" cy="36933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ACCESS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/>
          <p:nvPr/>
        </p:nvSpPr>
        <p:spPr>
          <a:xfrm>
            <a:off x="863600" y="419100"/>
            <a:ext cx="10736436" cy="2686050"/>
          </a:xfrm>
          <a:prstGeom prst="rect">
            <a:avLst/>
          </a:prstGeom>
          <a:noFill/>
          <a:ln w="571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1517258" y="996950"/>
            <a:ext cx="9322192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✔"/>
            </a:pPr>
            <a:r>
              <a:rPr lang="fr-F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document has a property with the </a:t>
            </a:r>
            <a:r>
              <a:rPr lang="fr-FR" sz="3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form name</a:t>
            </a:r>
            <a:endParaRPr/>
          </a:p>
          <a:p>
            <a:pPr marL="342900" marR="0" lvl="2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None/>
            </a:pP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✔"/>
            </a:pPr>
            <a:r>
              <a:rPr lang="fr-F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 has a property with the </a:t>
            </a:r>
            <a:r>
              <a:rPr lang="fr-FR" sz="3000" b="1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input name</a:t>
            </a:r>
            <a:endParaRPr sz="3000" b="0" i="0" u="none" strike="noStrike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254630" y="719971"/>
            <a:ext cx="10983456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fr-FR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inside </a:t>
            </a:r>
            <a:r>
              <a:rPr lang="fr-FR" sz="3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  <a:endParaRPr sz="3000" b="0" i="0" u="sng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3653445" y="4291827"/>
            <a:ext cx="1046260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document.</a:t>
            </a:r>
            <a:r>
              <a:rPr lang="fr-FR" sz="35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myForm</a:t>
            </a:r>
            <a:r>
              <a:rPr lang="fr-FR" sz="3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-FR" sz="3500" b="0" i="0" u="none" strike="noStrike" cap="non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my</a:t>
            </a:r>
            <a:r>
              <a:rPr lang="fr-FR" sz="35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fr-FR" sz="3500" b="0" i="0" u="none" strike="noStrike" cap="non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ext</a:t>
            </a:r>
            <a:r>
              <a:rPr lang="fr-FR" sz="3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.value</a:t>
            </a:r>
            <a:endParaRPr sz="35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31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1"/>
          <p:cNvSpPr/>
          <p:nvPr/>
        </p:nvSpPr>
        <p:spPr>
          <a:xfrm>
            <a:off x="1139927" y="4445096"/>
            <a:ext cx="1813200" cy="467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1"/>
          <p:cNvSpPr/>
          <p:nvPr/>
        </p:nvSpPr>
        <p:spPr>
          <a:xfrm>
            <a:off x="1139927" y="5100704"/>
            <a:ext cx="1813200" cy="467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1238666" y="5162809"/>
            <a:ext cx="1059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*******</a:t>
            </a:r>
            <a:endParaRPr sz="2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1"/>
          <p:cNvSpPr/>
          <p:nvPr/>
        </p:nvSpPr>
        <p:spPr>
          <a:xfrm>
            <a:off x="1012819" y="4319690"/>
            <a:ext cx="2448300" cy="16866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139927" y="3985398"/>
            <a:ext cx="163500" cy="302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2119887" y="3742269"/>
            <a:ext cx="900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1"/>
          <p:cNvSpPr/>
          <p:nvPr/>
        </p:nvSpPr>
        <p:spPr>
          <a:xfrm>
            <a:off x="2486139" y="4126853"/>
            <a:ext cx="163500" cy="302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719775" y="3464975"/>
            <a:ext cx="840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1742582" y="6068543"/>
            <a:ext cx="121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myPassword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1"/>
          <p:cNvSpPr/>
          <p:nvPr/>
        </p:nvSpPr>
        <p:spPr>
          <a:xfrm rot="10800000" flipH="1">
            <a:off x="2262259" y="5571758"/>
            <a:ext cx="163500" cy="336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7244" y="25830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2"/>
          <p:cNvSpPr txBox="1"/>
          <p:nvPr/>
        </p:nvSpPr>
        <p:spPr>
          <a:xfrm>
            <a:off x="7773453" y="2535754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20MIN</a:t>
            </a: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fr-FR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711076" y="3018807"/>
            <a:ext cx="1098345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 questions on the HTML script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1106</Words>
  <Application>Microsoft Office PowerPoint</Application>
  <PresentationFormat>Widescreen</PresentationFormat>
  <Paragraphs>177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Noto Sans Symbols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VINOT</dc:creator>
  <cp:lastModifiedBy>Mengheang Pho</cp:lastModifiedBy>
  <cp:revision>1</cp:revision>
  <dcterms:created xsi:type="dcterms:W3CDTF">2021-02-09T07:01:05Z</dcterms:created>
  <dcterms:modified xsi:type="dcterms:W3CDTF">2023-11-14T01:05:23Z</dcterms:modified>
</cp:coreProperties>
</file>