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4" r:id="rId2"/>
    <p:sldId id="402" r:id="rId3"/>
    <p:sldId id="430" r:id="rId4"/>
    <p:sldId id="414" r:id="rId5"/>
    <p:sldId id="431" r:id="rId6"/>
    <p:sldId id="406" r:id="rId7"/>
    <p:sldId id="419" r:id="rId8"/>
    <p:sldId id="432" r:id="rId9"/>
    <p:sldId id="416" r:id="rId10"/>
    <p:sldId id="417" r:id="rId11"/>
    <p:sldId id="429" r:id="rId12"/>
    <p:sldId id="418" r:id="rId13"/>
    <p:sldId id="423" r:id="rId14"/>
    <p:sldId id="424" r:id="rId15"/>
    <p:sldId id="427" r:id="rId16"/>
    <p:sldId id="42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5FAC"/>
    <a:srgbClr val="F40000"/>
    <a:srgbClr val="FF09AD"/>
    <a:srgbClr val="F15522"/>
    <a:srgbClr val="FC0C67"/>
    <a:srgbClr val="EA2227"/>
    <a:srgbClr val="7BB142"/>
    <a:srgbClr val="1EBAEA"/>
    <a:srgbClr val="0308DB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40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37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3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09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13808" y="3282662"/>
            <a:ext cx="2773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SYNCHRONOUS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6936" y="4021415"/>
            <a:ext cx="2847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sp>
        <p:nvSpPr>
          <p:cNvPr id="188" name="Google Shape;188;p9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3003691" y="2793745"/>
            <a:ext cx="5966138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Calibri"/>
                <a:ea typeface="Calibri"/>
                <a:cs typeface="Calibri"/>
                <a:sym typeface="Calibri"/>
              </a:rPr>
              <a:t>Convert activity 1 function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Calibri"/>
                <a:cs typeface="Calibri"/>
                <a:sym typeface="Calibri"/>
              </a:rPr>
              <a:t>To </a:t>
            </a:r>
            <a:r>
              <a:rPr lang="en-US" sz="5000" b="1" dirty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arrow</a:t>
            </a:r>
            <a:r>
              <a:rPr lang="en-US" sz="5000" b="1" dirty="0">
                <a:latin typeface="Calibri"/>
                <a:cs typeface="Calibri"/>
                <a:sym typeface="Calibri"/>
              </a:rPr>
              <a:t> functions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88" y="597976"/>
            <a:ext cx="309674" cy="615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387" y="1203731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453" y="120373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8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4396" y="2187569"/>
            <a:ext cx="6851262" cy="24006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function doSomething() {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code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3000" dirty="0">
                <a:latin typeface="Consolas" panose="020B0609020204030204" pitchFamily="49" charset="0"/>
              </a:rPr>
              <a:t/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</a:rPr>
              <a:t>setTimeout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doSomething</a:t>
            </a:r>
            <a:r>
              <a:rPr lang="en-US" sz="3000" dirty="0">
                <a:latin typeface="Consolas" panose="020B0609020204030204" pitchFamily="49" charset="0"/>
              </a:rPr>
              <a:t>, 500);</a:t>
            </a:r>
          </a:p>
        </p:txBody>
      </p:sp>
      <p:sp>
        <p:nvSpPr>
          <p:cNvPr id="10" name="Google Shape;204;p11"/>
          <p:cNvSpPr txBox="1"/>
          <p:nvPr/>
        </p:nvSpPr>
        <p:spPr>
          <a:xfrm>
            <a:off x="4497814" y="843711"/>
            <a:ext cx="32644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b="1" dirty="0">
                <a:ea typeface="Calibri"/>
                <a:cs typeface="Calibri"/>
                <a:sym typeface="Calibri"/>
              </a:rPr>
              <a:t>SetTimeOut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own Arrow 1"/>
          <p:cNvSpPr/>
          <p:nvPr/>
        </p:nvSpPr>
        <p:spPr>
          <a:xfrm flipV="1">
            <a:off x="5377298" y="4505863"/>
            <a:ext cx="302285" cy="1119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03;p11"/>
          <p:cNvSpPr txBox="1"/>
          <p:nvPr/>
        </p:nvSpPr>
        <p:spPr>
          <a:xfrm>
            <a:off x="4564808" y="5625349"/>
            <a:ext cx="36553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Call this function…</a:t>
            </a:r>
          </a:p>
        </p:txBody>
      </p:sp>
      <p:sp>
        <p:nvSpPr>
          <p:cNvPr id="41" name="Google Shape;203;p11"/>
          <p:cNvSpPr txBox="1"/>
          <p:nvPr/>
        </p:nvSpPr>
        <p:spPr>
          <a:xfrm>
            <a:off x="7467736" y="5625349"/>
            <a:ext cx="27065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…After 500ms</a:t>
            </a:r>
          </a:p>
        </p:txBody>
      </p:sp>
      <p:sp>
        <p:nvSpPr>
          <p:cNvPr id="8" name="Google Shape;188;p9"/>
          <p:cNvSpPr txBox="1"/>
          <p:nvPr/>
        </p:nvSpPr>
        <p:spPr>
          <a:xfrm rot="20129718">
            <a:off x="385642" y="625432"/>
            <a:ext cx="1914883" cy="5539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Down Arrow 8"/>
          <p:cNvSpPr/>
          <p:nvPr/>
        </p:nvSpPr>
        <p:spPr>
          <a:xfrm flipV="1">
            <a:off x="8050200" y="4505862"/>
            <a:ext cx="302285" cy="1119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9;p9"/>
          <p:cNvSpPr txBox="1"/>
          <p:nvPr/>
        </p:nvSpPr>
        <p:spPr>
          <a:xfrm>
            <a:off x="3685862" y="2590545"/>
            <a:ext cx="454224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code</a:t>
            </a:r>
            <a:endParaRPr dirty="0"/>
          </a:p>
        </p:txBody>
      </p:sp>
      <p:sp>
        <p:nvSpPr>
          <p:cNvPr id="8" name="Google Shape;189;p9"/>
          <p:cNvSpPr txBox="1"/>
          <p:nvPr/>
        </p:nvSpPr>
        <p:spPr>
          <a:xfrm>
            <a:off x="421215" y="3680963"/>
            <a:ext cx="1107153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C0C67"/>
                </a:solidFill>
                <a:latin typeface="Calibri"/>
                <a:ea typeface="Calibri"/>
                <a:cs typeface="Calibri"/>
                <a:sym typeface="Calibri"/>
              </a:rPr>
              <a:t>Explain what you see on console</a:t>
            </a:r>
            <a:endParaRPr dirty="0">
              <a:solidFill>
                <a:srgbClr val="FC0C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B22D1-77C5-47BF-B3CE-C9C17D63B5AB}"/>
              </a:ext>
            </a:extLst>
          </p:cNvPr>
          <p:cNvSpPr/>
          <p:nvPr/>
        </p:nvSpPr>
        <p:spPr>
          <a:xfrm>
            <a:off x="1979149" y="2538876"/>
            <a:ext cx="10915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setTimeout( () =&gt; 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console.log("BANANA"); </a:t>
            </a:r>
            <a:r>
              <a:rPr lang="en-US" sz="2000" dirty="0">
                <a:latin typeface="Consolas" panose="020B0609020204030204" pitchFamily="49" charset="0"/>
              </a:rPr>
              <a:t>}, 3000);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console.log("MANGO");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setTimeout( () =&gt; 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console.log("APPLE"); </a:t>
            </a:r>
            <a:r>
              <a:rPr lang="en-US" sz="2000" dirty="0">
                <a:latin typeface="Consolas" panose="020B0609020204030204" pitchFamily="49" charset="0"/>
              </a:rPr>
              <a:t>}, 2000);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console.log("JACKFRUIT");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setTimeout( () =&gt; 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console.log("ORANGE"); </a:t>
            </a:r>
            <a:r>
              <a:rPr lang="en-US" sz="2000" dirty="0">
                <a:latin typeface="Consolas" panose="020B0609020204030204" pitchFamily="49" charset="0"/>
              </a:rPr>
              <a:t>}, 1000);</a:t>
            </a:r>
          </a:p>
        </p:txBody>
      </p:sp>
    </p:spTree>
    <p:extLst>
      <p:ext uri="{BB962C8B-B14F-4D97-AF65-F5344CB8AC3E}">
        <p14:creationId xmlns:p14="http://schemas.microsoft.com/office/powerpoint/2010/main" val="429048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632" y="1766143"/>
            <a:ext cx="5323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setTimeout( () =&gt;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console.log("BANANA"); </a:t>
            </a:r>
            <a:r>
              <a:rPr lang="en-US" sz="2000" dirty="0">
                <a:latin typeface="Consolas" panose="020B0609020204030204" pitchFamily="49" charset="0"/>
              </a:rPr>
              <a:t>}, 3000);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console.log("MANGO");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setTimeout( () =&gt;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console.log("APPLE"); </a:t>
            </a:r>
            <a:r>
              <a:rPr lang="en-US" sz="2000" dirty="0">
                <a:latin typeface="Consolas" panose="020B0609020204030204" pitchFamily="49" charset="0"/>
              </a:rPr>
              <a:t>}, 2000);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console.log("JACKFRUIT");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setTimeout( () =&gt;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console.log("ORANGE"); </a:t>
            </a:r>
            <a:r>
              <a:rPr lang="en-US" sz="2000" dirty="0">
                <a:latin typeface="Consolas" panose="020B0609020204030204" pitchFamily="49" charset="0"/>
              </a:rPr>
              <a:t>}, 1000);</a:t>
            </a:r>
          </a:p>
        </p:txBody>
      </p:sp>
      <p:sp>
        <p:nvSpPr>
          <p:cNvPr id="6" name="Google Shape;188;p9"/>
          <p:cNvSpPr txBox="1"/>
          <p:nvPr/>
        </p:nvSpPr>
        <p:spPr>
          <a:xfrm>
            <a:off x="1587059" y="450795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88;p9"/>
          <p:cNvSpPr txBox="1"/>
          <p:nvPr/>
        </p:nvSpPr>
        <p:spPr>
          <a:xfrm>
            <a:off x="7911999" y="469587"/>
            <a:ext cx="330096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47834" y="1549886"/>
            <a:ext cx="0" cy="5060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1331" y="1971401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console.log("MANGO");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177581" y="1758612"/>
            <a:ext cx="20525" cy="4047588"/>
          </a:xfrm>
          <a:prstGeom prst="straightConnector1">
            <a:avLst/>
          </a:prstGeom>
          <a:ln w="5715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06773" y="1758612"/>
            <a:ext cx="2054315" cy="89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46064" y="356058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secs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31331" y="291102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console.log("JACKFRUIT");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03248" y="2541592"/>
            <a:ext cx="1524440" cy="70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446759" y="2548650"/>
            <a:ext cx="8054" cy="2495550"/>
          </a:xfrm>
          <a:prstGeom prst="straightConnector1">
            <a:avLst/>
          </a:prstGeom>
          <a:ln w="5715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607991" y="3472021"/>
            <a:ext cx="9529" cy="1009650"/>
          </a:xfrm>
          <a:prstGeom prst="straightConnector1">
            <a:avLst/>
          </a:prstGeom>
          <a:ln w="5715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46759" y="356058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secs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90792" y="356058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secs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3248" y="3560588"/>
            <a:ext cx="79520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647834" y="4426809"/>
            <a:ext cx="94295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31331" y="454877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console.log(“ORANGE");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31331" y="516099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console.log(“APPLE ");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31331" y="57869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9AD"/>
                </a:solidFill>
                <a:latin typeface="Consolas" panose="020B0609020204030204" pitchFamily="49" charset="0"/>
              </a:rPr>
              <a:t>console.log(“BANANA ");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8647834" y="5044200"/>
            <a:ext cx="1684213" cy="72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782050" y="5638800"/>
            <a:ext cx="2580471" cy="228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711" y="1026815"/>
            <a:ext cx="9683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/>
              <a:t>callback</a:t>
            </a:r>
            <a:r>
              <a:rPr lang="en-US" sz="4000" dirty="0"/>
              <a:t> is a function that is </a:t>
            </a:r>
            <a:r>
              <a:rPr lang="en-US" sz="4000" dirty="0">
                <a:solidFill>
                  <a:srgbClr val="00B050"/>
                </a:solidFill>
              </a:rPr>
              <a:t>passed as a parameter </a:t>
            </a:r>
            <a:r>
              <a:rPr lang="en-US" sz="4000" dirty="0"/>
              <a:t>to another function;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3711" y="361466"/>
            <a:ext cx="9869482" cy="25618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25189-0C5C-4785-9C5B-377FDE98A479}"/>
              </a:ext>
            </a:extLst>
          </p:cNvPr>
          <p:cNvSpPr txBox="1"/>
          <p:nvPr/>
        </p:nvSpPr>
        <p:spPr>
          <a:xfrm>
            <a:off x="126202" y="4059627"/>
            <a:ext cx="6178754" cy="15542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 clicked on button !'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0765D-98E9-4FAF-B365-49B2523544C8}"/>
              </a:ext>
            </a:extLst>
          </p:cNvPr>
          <p:cNvSpPr txBox="1"/>
          <p:nvPr/>
        </p:nvSpPr>
        <p:spPr>
          <a:xfrm>
            <a:off x="6718853" y="4012060"/>
            <a:ext cx="5155096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timeOver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 is over !'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timeOver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C5801-A00F-4440-8CFB-9CCF630AC5B9}"/>
              </a:ext>
            </a:extLst>
          </p:cNvPr>
          <p:cNvSpPr txBox="1"/>
          <p:nvPr/>
        </p:nvSpPr>
        <p:spPr>
          <a:xfrm>
            <a:off x="1254187" y="3304174"/>
            <a:ext cx="968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70926-532F-4DC2-AD65-F0E8E3524B3D}"/>
              </a:ext>
            </a:extLst>
          </p:cNvPr>
          <p:cNvSpPr txBox="1"/>
          <p:nvPr/>
        </p:nvSpPr>
        <p:spPr>
          <a:xfrm>
            <a:off x="4053780" y="6067252"/>
            <a:ext cx="14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callback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204543-801E-48FE-B555-42D42A20E96D}"/>
              </a:ext>
            </a:extLst>
          </p:cNvPr>
          <p:cNvSpPr txBox="1"/>
          <p:nvPr/>
        </p:nvSpPr>
        <p:spPr>
          <a:xfrm>
            <a:off x="9439666" y="6022309"/>
            <a:ext cx="14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callback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14CEAC-99C5-4F29-B1C4-F1EE961937E7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9076028" y="5662895"/>
            <a:ext cx="363639" cy="621025"/>
          </a:xfrm>
          <a:prstGeom prst="curvedConnector2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B1D6908-E0B0-445A-9B50-D8BB2E94DA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75802" y="5628065"/>
            <a:ext cx="573457" cy="545124"/>
          </a:xfrm>
          <a:prstGeom prst="curvedConnector3">
            <a:avLst>
              <a:gd name="adj1" fmla="val 50000"/>
            </a:avLst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5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276350" y="3141822"/>
            <a:ext cx="96393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Instructions are in the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5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039509" y="1998609"/>
            <a:ext cx="92715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</a:t>
            </a:r>
            <a:r>
              <a:rPr lang="en-US" sz="35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?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3;p11"/>
          <p:cNvSpPr txBox="1"/>
          <p:nvPr/>
        </p:nvSpPr>
        <p:spPr>
          <a:xfrm>
            <a:off x="1039509" y="3725238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</a:p>
        </p:txBody>
      </p:sp>
      <p:sp>
        <p:nvSpPr>
          <p:cNvPr id="7" name="Google Shape;203;p11"/>
          <p:cNvSpPr txBox="1"/>
          <p:nvPr/>
        </p:nvSpPr>
        <p:spPr>
          <a:xfrm>
            <a:off x="1039509" y="491325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call a function after some time</a:t>
            </a:r>
          </a:p>
        </p:txBody>
      </p:sp>
    </p:spTree>
    <p:extLst>
      <p:ext uri="{BB962C8B-B14F-4D97-AF65-F5344CB8AC3E}">
        <p14:creationId xmlns:p14="http://schemas.microsoft.com/office/powerpoint/2010/main" val="31419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20" y="2704563"/>
            <a:ext cx="2158808" cy="204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29" y="2923503"/>
            <a:ext cx="2238988" cy="228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299" y="3206395"/>
            <a:ext cx="1764598" cy="205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482" y="2871988"/>
            <a:ext cx="1277273" cy="2387946"/>
          </a:xfrm>
          <a:prstGeom prst="rect">
            <a:avLst/>
          </a:prstGeom>
        </p:spPr>
      </p:pic>
      <p:sp>
        <p:nvSpPr>
          <p:cNvPr id="9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88" y="543306"/>
            <a:ext cx="309674" cy="615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754" y="120373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136" y="543306"/>
            <a:ext cx="309674" cy="6159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0788" y="1194688"/>
            <a:ext cx="867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TEAM of 8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801" y="758414"/>
            <a:ext cx="36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…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2975019"/>
            <a:ext cx="2238988" cy="2284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97" y="3163995"/>
            <a:ext cx="1764598" cy="20535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7658" y="972898"/>
            <a:ext cx="489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9AD"/>
                </a:solidFill>
              </a:rPr>
              <a:t>The Restaurant</a:t>
            </a:r>
          </a:p>
        </p:txBody>
      </p:sp>
    </p:spTree>
    <p:extLst>
      <p:ext uri="{BB962C8B-B14F-4D97-AF65-F5344CB8AC3E}">
        <p14:creationId xmlns:p14="http://schemas.microsoft.com/office/powerpoint/2010/main" val="351987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3010" y="1623024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/>
              <a:t>You </a:t>
            </a:r>
            <a:r>
              <a:rPr lang="en-US" sz="4000" b="1" dirty="0">
                <a:solidFill>
                  <a:srgbClr val="00B050"/>
                </a:solidFill>
              </a:rPr>
              <a:t>wait</a:t>
            </a:r>
            <a:r>
              <a:rPr lang="en-US" sz="4000" b="1" dirty="0"/>
              <a:t> until function returns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7171" y="1375369"/>
            <a:ext cx="7933387" cy="120319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472F8C-1177-4AEF-9A5A-ED06051B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77516" y="3389488"/>
            <a:ext cx="5374055" cy="34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Synchronous</a:t>
            </a:r>
            <a:r>
              <a:rPr lang="en-US" sz="4000" b="1" dirty="0"/>
              <a:t> calls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154" y="162273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order1</a:t>
            </a:r>
            <a:r>
              <a:rPr lang="en-US" sz="2800" dirty="0">
                <a:latin typeface="Consolas" panose="020B0609020204030204" pitchFamily="49" charset="0"/>
              </a:rPr>
              <a:t> = takeOrder(table1);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154" y="2280673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dish1 </a:t>
            </a:r>
            <a:r>
              <a:rPr lang="en-US" sz="2800" dirty="0">
                <a:latin typeface="Consolas" panose="020B0609020204030204" pitchFamily="49" charset="0"/>
              </a:rPr>
              <a:t>= cook.makeMeal(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order1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1154" y="2938608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serveTable(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dish1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Synchronous</a:t>
            </a:r>
            <a:r>
              <a:rPr lang="en-US" sz="4000" b="1" dirty="0"/>
              <a:t> calls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91673" y="1630804"/>
            <a:ext cx="83712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37064" y="3820627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order2</a:t>
            </a:r>
            <a:r>
              <a:rPr lang="en-US" sz="2800" dirty="0">
                <a:latin typeface="Consolas" panose="020B0609020204030204" pitchFamily="49" charset="0"/>
              </a:rPr>
              <a:t> = takeOrder(table2);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7064" y="4478561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dish2 </a:t>
            </a:r>
            <a:r>
              <a:rPr lang="en-US" sz="2800" dirty="0">
                <a:latin typeface="Consolas" panose="020B0609020204030204" pitchFamily="49" charset="0"/>
              </a:rPr>
              <a:t>= cook.makeMeal(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order2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7064" y="513649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serveTable(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dish2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6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>
            <a:extLst>
              <a:ext uri="{FF2B5EF4-FFF2-40B4-BE49-F238E27FC236}">
                <a16:creationId xmlns:a16="http://schemas.microsoft.com/office/drawing/2014/main" id="{B8E6EDBA-C48F-4EA7-8730-BC1C00EB0D97}"/>
              </a:ext>
            </a:extLst>
          </p:cNvPr>
          <p:cNvSpPr/>
          <p:nvPr/>
        </p:nvSpPr>
        <p:spPr>
          <a:xfrm rot="14508020">
            <a:off x="6630801" y="2359863"/>
            <a:ext cx="3877611" cy="3145477"/>
          </a:xfrm>
          <a:prstGeom prst="arc">
            <a:avLst>
              <a:gd name="adj1" fmla="val 13495896"/>
              <a:gd name="adj2" fmla="val 1001734"/>
            </a:avLst>
          </a:prstGeom>
          <a:ln w="28575">
            <a:solidFill>
              <a:srgbClr val="1A5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sp>
        <p:nvSpPr>
          <p:cNvPr id="188" name="Google Shape;188;p9"/>
          <p:cNvSpPr txBox="1"/>
          <p:nvPr/>
        </p:nvSpPr>
        <p:spPr>
          <a:xfrm>
            <a:off x="4699651" y="77567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421215" y="2890937"/>
            <a:ext cx="23219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Run code</a:t>
            </a:r>
            <a:endParaRPr sz="1000" dirty="0"/>
          </a:p>
        </p:txBody>
      </p:sp>
      <p:sp>
        <p:nvSpPr>
          <p:cNvPr id="7" name="Google Shape;189;p9"/>
          <p:cNvSpPr txBox="1"/>
          <p:nvPr/>
        </p:nvSpPr>
        <p:spPr>
          <a:xfrm>
            <a:off x="421216" y="3680963"/>
            <a:ext cx="57864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Explain what you see on console</a:t>
            </a:r>
            <a:endParaRPr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88" y="597976"/>
            <a:ext cx="309674" cy="615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387" y="1203731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453" y="120373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AA69EE-1DAF-4084-81CB-A92E87EB2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550" y="1793158"/>
            <a:ext cx="3603244" cy="4636844"/>
          </a:xfrm>
          <a:prstGeom prst="rect">
            <a:avLst/>
          </a:pr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B8E6EDBA-C48F-4EA7-8730-BC1C00EB0D97}"/>
              </a:ext>
            </a:extLst>
          </p:cNvPr>
          <p:cNvSpPr/>
          <p:nvPr/>
        </p:nvSpPr>
        <p:spPr>
          <a:xfrm rot="14899859">
            <a:off x="7427511" y="2867351"/>
            <a:ext cx="3116011" cy="3265251"/>
          </a:xfrm>
          <a:prstGeom prst="arc">
            <a:avLst>
              <a:gd name="adj1" fmla="val 14018321"/>
              <a:gd name="adj2" fmla="val 2091787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2D26775-D8F9-4FE1-AB14-C0A0061CB9BE}"/>
              </a:ext>
            </a:extLst>
          </p:cNvPr>
          <p:cNvSpPr/>
          <p:nvPr/>
        </p:nvSpPr>
        <p:spPr>
          <a:xfrm rot="15764957">
            <a:off x="8026937" y="3580238"/>
            <a:ext cx="2348904" cy="3324429"/>
          </a:xfrm>
          <a:prstGeom prst="arc">
            <a:avLst>
              <a:gd name="adj1" fmla="val 14171481"/>
              <a:gd name="adj2" fmla="val 188248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BE81CD-94C5-43FA-803A-6495152AD3AC}"/>
              </a:ext>
            </a:extLst>
          </p:cNvPr>
          <p:cNvSpPr/>
          <p:nvPr/>
        </p:nvSpPr>
        <p:spPr>
          <a:xfrm>
            <a:off x="7255307" y="2049741"/>
            <a:ext cx="328473" cy="332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D3EFD5-3BBB-48A4-9D60-A700BD5E2176}"/>
              </a:ext>
            </a:extLst>
          </p:cNvPr>
          <p:cNvSpPr/>
          <p:nvPr/>
        </p:nvSpPr>
        <p:spPr>
          <a:xfrm>
            <a:off x="7599413" y="2985006"/>
            <a:ext cx="328473" cy="3329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2001BD-4C71-45C3-86A5-93C2861B8217}"/>
              </a:ext>
            </a:extLst>
          </p:cNvPr>
          <p:cNvSpPr/>
          <p:nvPr/>
        </p:nvSpPr>
        <p:spPr>
          <a:xfrm>
            <a:off x="7649429" y="4167068"/>
            <a:ext cx="328473" cy="3329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010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3AA2CA-E739-45B9-B2B5-A2C0CC6A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6710" y="3775595"/>
            <a:ext cx="9394203" cy="23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5769" y="1577315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 Don’t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wait</a:t>
            </a:r>
            <a:r>
              <a:rPr lang="en-US" sz="4000" b="1" dirty="0"/>
              <a:t> for function to return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7171" y="1375369"/>
            <a:ext cx="7933387" cy="120319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Asynchronous</a:t>
            </a:r>
            <a:r>
              <a:rPr lang="en-US" sz="4000" b="1" dirty="0"/>
              <a:t> calls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5091" y="294443"/>
            <a:ext cx="781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Asynchronous</a:t>
            </a:r>
            <a:r>
              <a:rPr lang="en-US" sz="4000" b="1" dirty="0"/>
              <a:t> calls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3023" y="1948744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order1</a:t>
            </a:r>
            <a:r>
              <a:rPr lang="en-US" sz="2800" dirty="0">
                <a:latin typeface="Consolas" panose="020B0609020204030204" pitchFamily="49" charset="0"/>
              </a:rPr>
              <a:t> = takeOrder(table1);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598" y="2561994"/>
            <a:ext cx="1096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 cook.makeMeal(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order1</a:t>
            </a:r>
            <a:r>
              <a:rPr lang="en-US" sz="2800" dirty="0">
                <a:latin typeface="Consolas" panose="020B0609020204030204" pitchFamily="49" charset="0"/>
              </a:rPr>
              <a:t>, 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</a:t>
            </a:r>
            <a:r>
              <a:rPr lang="en-US" sz="2800" dirty="0">
                <a:latin typeface="Consolas" panose="020B0609020204030204" pitchFamily="49" charset="0"/>
              </a:rPr>
              <a:t>) =&gt; </a:t>
            </a:r>
            <a:r>
              <a:rPr lang="en-US" sz="2800" dirty="0" err="1">
                <a:latin typeface="Consolas" panose="020B0609020204030204" pitchFamily="49" charset="0"/>
              </a:rPr>
              <a:t>serveTable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</a:t>
            </a:r>
            <a:r>
              <a:rPr lang="en-US" sz="2800" dirty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02770" y="1948744"/>
            <a:ext cx="83712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3404" y="3398997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order2</a:t>
            </a:r>
            <a:r>
              <a:rPr lang="en-US" sz="2800" dirty="0">
                <a:latin typeface="Consolas" panose="020B0609020204030204" pitchFamily="49" charset="0"/>
              </a:rPr>
              <a:t> = takeOrder(table2);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5598" y="3974390"/>
            <a:ext cx="1096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 cook.makeMeal(</a:t>
            </a:r>
            <a:r>
              <a:rPr lang="en-US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order2</a:t>
            </a:r>
            <a:r>
              <a:rPr lang="en-US" sz="2800" dirty="0">
                <a:latin typeface="Consolas" panose="020B0609020204030204" pitchFamily="49" charset="0"/>
              </a:rPr>
              <a:t>, 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</a:t>
            </a:r>
            <a:r>
              <a:rPr lang="en-US" sz="2800" dirty="0">
                <a:latin typeface="Consolas" panose="020B0609020204030204" pitchFamily="49" charset="0"/>
              </a:rPr>
              <a:t>) =&gt; </a:t>
            </a:r>
            <a:r>
              <a:rPr lang="en-US" sz="2800" dirty="0" err="1">
                <a:latin typeface="Consolas" panose="020B0609020204030204" pitchFamily="49" charset="0"/>
              </a:rPr>
              <a:t>serveTable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dish</a:t>
            </a:r>
            <a:r>
              <a:rPr lang="en-US" sz="28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9751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4;p11"/>
          <p:cNvSpPr txBox="1"/>
          <p:nvPr/>
        </p:nvSpPr>
        <p:spPr>
          <a:xfrm>
            <a:off x="1735411" y="2493036"/>
            <a:ext cx="38130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FF09AD"/>
                </a:solidFill>
                <a:ea typeface="Calibri"/>
                <a:cs typeface="Calibri"/>
                <a:sym typeface="Calibri"/>
              </a:rPr>
              <a:t>Normal</a:t>
            </a:r>
            <a:r>
              <a:rPr lang="en-US" sz="3200" b="1" dirty="0">
                <a:ea typeface="Calibri"/>
                <a:cs typeface="Calibri"/>
                <a:sym typeface="Calibri"/>
              </a:rPr>
              <a:t> style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184" y="3382032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9AD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latin typeface="Consolas" panose="020B0609020204030204" pitchFamily="49" charset="0"/>
              </a:rPr>
              <a:t>findMin</a:t>
            </a:r>
            <a:r>
              <a:rPr lang="en-US" sz="2000" dirty="0">
                <a:latin typeface="Consolas" panose="020B0609020204030204" pitchFamily="49" charset="0"/>
              </a:rPr>
              <a:t>(number1, number2)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if (number1&lt;number2)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return number1;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else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return number2;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Google Shape;204;p11"/>
          <p:cNvSpPr txBox="1"/>
          <p:nvPr/>
        </p:nvSpPr>
        <p:spPr>
          <a:xfrm>
            <a:off x="7543269" y="2423321"/>
            <a:ext cx="35316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F40000"/>
                </a:solidFill>
                <a:ea typeface="Calibri"/>
                <a:cs typeface="Calibri"/>
                <a:sym typeface="Calibri"/>
              </a:rPr>
              <a:t>Arrow</a:t>
            </a:r>
            <a:r>
              <a:rPr lang="en-US" sz="3200" b="1" dirty="0">
                <a:ea typeface="Calibri"/>
                <a:cs typeface="Calibri"/>
                <a:sym typeface="Calibri"/>
              </a:rPr>
              <a:t> style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76799" y="2286176"/>
            <a:ext cx="75100" cy="39581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2732" y="3382032"/>
            <a:ext cx="54040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findMin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(number1, number2)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if (number1&lt;number2)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number1;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else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number2;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Google Shape;188;p9"/>
          <p:cNvSpPr txBox="1"/>
          <p:nvPr/>
        </p:nvSpPr>
        <p:spPr>
          <a:xfrm rot="20129718">
            <a:off x="385642" y="625432"/>
            <a:ext cx="1914883" cy="5539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11"/>
          <p:cNvSpPr txBox="1"/>
          <p:nvPr/>
        </p:nvSpPr>
        <p:spPr>
          <a:xfrm>
            <a:off x="4496181" y="548487"/>
            <a:ext cx="388796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b="1" dirty="0">
                <a:ea typeface="Calibri"/>
                <a:cs typeface="Calibri"/>
                <a:sym typeface="Calibri"/>
              </a:rPr>
              <a:t>Arrow functions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76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455</Words>
  <Application>Microsoft Office PowerPoint</Application>
  <PresentationFormat>Widescreen</PresentationFormat>
  <Paragraphs>131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Rady.Y</cp:lastModifiedBy>
  <cp:revision>276</cp:revision>
  <dcterms:created xsi:type="dcterms:W3CDTF">2020-01-30T10:34:45Z</dcterms:created>
  <dcterms:modified xsi:type="dcterms:W3CDTF">2024-01-29T01:08:11Z</dcterms:modified>
</cp:coreProperties>
</file>