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304" r:id="rId13"/>
    <p:sldId id="305" r:id="rId14"/>
    <p:sldId id="306"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gqLT8j9IAZ1LyhnFPTxXYOXZi5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104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183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Invented in 1995, JavaScript was designed as a small scripting language for simple web pages in browsers. It wasn’t until 1999 that JavaScript was capable of supporting the kinds of dynamic web pages we see today, and using JavaScript that way wasn’t common practice until 2005.</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To serve its original use-case, JavaScript was designed to be very flexible and easy to use for small applications. These features make JavaScript a great first language to learn, but they also make it less-than-ideal for building larger-scale applications with hundreds or even thousands of files. Stricter programming languages will inform the developer when they change one area of code in a way that will break other areas. JavaScript will not, which often leads to unexpected behavior at runtime.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To address these shortcomings, Microsoft developed TypeScript and released publicly in 2012 to blend the flexibility of JavaScript with the advantages of a stricter language.</a:t>
            </a:r>
            <a:endParaRPr/>
          </a:p>
          <a:p>
            <a:pPr marL="0" lvl="0" indent="0" algn="l" rtl="0">
              <a:spcBef>
                <a:spcPts val="0"/>
              </a:spcBef>
              <a:spcAft>
                <a:spcPts val="0"/>
              </a:spcAft>
              <a:buNone/>
            </a:pPr>
            <a:endParaRPr/>
          </a:p>
        </p:txBody>
      </p:sp>
      <p:sp>
        <p:nvSpPr>
          <p:cNvPr id="218" name="Google Shape;21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1"/>
          <p:cNvSpPr>
            <a:spLocks noGrp="1"/>
          </p:cNvSpPr>
          <p:nvPr>
            <p:ph type="pic" idx="2"/>
          </p:nvPr>
        </p:nvSpPr>
        <p:spPr>
          <a:xfrm>
            <a:off x="5183188" y="987425"/>
            <a:ext cx="6172200" cy="4873625"/>
          </a:xfrm>
          <a:prstGeom prst="rect">
            <a:avLst/>
          </a:prstGeom>
          <a:noFill/>
          <a:ln>
            <a:noFill/>
          </a:ln>
        </p:spPr>
      </p:sp>
      <p:sp>
        <p:nvSpPr>
          <p:cNvPr id="68" name="Google Shape;68;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hyperlink" Target="https://www.typescriptlang.org/docs/handbook/2/basic-type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3570515" y="-339813"/>
            <a:ext cx="5458546"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i="0" u="none" strike="noStrike" cap="none">
                <a:solidFill>
                  <a:srgbClr val="FF09AD"/>
                </a:solidFill>
                <a:latin typeface="Calibri"/>
                <a:ea typeface="Calibri"/>
                <a:cs typeface="Calibri"/>
                <a:sym typeface="Calibri"/>
              </a:rPr>
              <a:t>WHY</a:t>
            </a:r>
            <a:endParaRPr/>
          </a:p>
        </p:txBody>
      </p:sp>
      <p:sp>
        <p:nvSpPr>
          <p:cNvPr id="89" name="Google Shape;89;p1"/>
          <p:cNvSpPr txBox="1"/>
          <p:nvPr/>
        </p:nvSpPr>
        <p:spPr>
          <a:xfrm>
            <a:off x="3815774" y="1857829"/>
            <a:ext cx="4968027"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Calibri"/>
                <a:ea typeface="Calibri"/>
                <a:cs typeface="Calibri"/>
                <a:sym typeface="Calibri"/>
              </a:rPr>
              <a:t>THIS</a:t>
            </a:r>
            <a:endParaRPr/>
          </a:p>
        </p:txBody>
      </p:sp>
      <p:sp>
        <p:nvSpPr>
          <p:cNvPr id="90" name="Google Shape;90;p1"/>
          <p:cNvSpPr txBox="1"/>
          <p:nvPr/>
        </p:nvSpPr>
        <p:spPr>
          <a:xfrm>
            <a:off x="2555035" y="4055471"/>
            <a:ext cx="8374408"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rgbClr val="FF09AD"/>
                </a:solidFill>
                <a:latin typeface="Calibri"/>
                <a:ea typeface="Calibri"/>
                <a:cs typeface="Calibri"/>
                <a:sym typeface="Calibri"/>
              </a:rPr>
              <a:t>CLASS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161"/>
        <p:cNvGrpSpPr/>
        <p:nvPr/>
      </p:nvGrpSpPr>
      <p:grpSpPr>
        <a:xfrm>
          <a:off x="0" y="0"/>
          <a:ext cx="0" cy="0"/>
          <a:chOff x="0" y="0"/>
          <a:chExt cx="0" cy="0"/>
        </a:xfrm>
      </p:grpSpPr>
      <p:pic>
        <p:nvPicPr>
          <p:cNvPr id="162" name="Google Shape;162;p10" descr="Code Spaghetti”, prepping for a convoluted legacy code base in React.js |  by John Speck | Medium"/>
          <p:cNvPicPr preferRelativeResize="0"/>
          <p:nvPr/>
        </p:nvPicPr>
        <p:blipFill rotWithShape="1">
          <a:blip r:embed="rId3">
            <a:alphaModFix/>
          </a:blip>
          <a:srcRect/>
          <a:stretch/>
        </p:blipFill>
        <p:spPr>
          <a:xfrm>
            <a:off x="893759" y="1550873"/>
            <a:ext cx="10122584" cy="5307127"/>
          </a:xfrm>
          <a:prstGeom prst="rect">
            <a:avLst/>
          </a:prstGeom>
          <a:noFill/>
          <a:ln>
            <a:noFill/>
          </a:ln>
        </p:spPr>
      </p:pic>
      <p:sp>
        <p:nvSpPr>
          <p:cNvPr id="163" name="Google Shape;163;p10"/>
          <p:cNvSpPr txBox="1"/>
          <p:nvPr/>
        </p:nvSpPr>
        <p:spPr>
          <a:xfrm>
            <a:off x="2221894" y="355463"/>
            <a:ext cx="778892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a:solidFill>
                  <a:schemeClr val="lt1"/>
                </a:solidFill>
                <a:latin typeface="Calibri"/>
                <a:ea typeface="Calibri"/>
                <a:cs typeface="Calibri"/>
                <a:sym typeface="Calibri"/>
              </a:rPr>
              <a:t>How to avoid </a:t>
            </a:r>
            <a:r>
              <a:rPr lang="en-US" sz="4800" b="1">
                <a:solidFill>
                  <a:schemeClr val="lt1"/>
                </a:solidFill>
                <a:latin typeface="Calibri"/>
                <a:ea typeface="Calibri"/>
                <a:cs typeface="Calibri"/>
                <a:sym typeface="Calibri"/>
              </a:rPr>
              <a:t>spaghetti code </a:t>
            </a:r>
            <a:r>
              <a:rPr lang="en-US" sz="4800">
                <a:solidFill>
                  <a:schemeClr val="lt1"/>
                </a:solidFill>
                <a:latin typeface="Calibri"/>
                <a:ea typeface="Calibri"/>
                <a:cs typeface="Calibri"/>
                <a:sym typeface="Calibri"/>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p:nvPr/>
        </p:nvSpPr>
        <p:spPr>
          <a:xfrm>
            <a:off x="1248943" y="2272393"/>
            <a:ext cx="9911636" cy="3649436"/>
          </a:xfrm>
          <a:prstGeom prst="rect">
            <a:avLst/>
          </a:prstGeom>
          <a:solidFill>
            <a:schemeClr val="lt1"/>
          </a:solidFill>
          <a:ln w="762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11"/>
          <p:cNvSpPr txBox="1"/>
          <p:nvPr/>
        </p:nvSpPr>
        <p:spPr>
          <a:xfrm>
            <a:off x="1421737" y="2650656"/>
            <a:ext cx="8991752"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dk1"/>
                </a:solidFill>
                <a:latin typeface="Calibri"/>
                <a:ea typeface="Calibri"/>
                <a:cs typeface="Calibri"/>
                <a:sym typeface="Calibri"/>
              </a:rPr>
              <a:t>We </a:t>
            </a:r>
            <a:r>
              <a:rPr lang="en-US" sz="4000" u="sng">
                <a:solidFill>
                  <a:schemeClr val="dk1"/>
                </a:solidFill>
                <a:latin typeface="Calibri"/>
                <a:ea typeface="Calibri"/>
                <a:cs typeface="Calibri"/>
                <a:sym typeface="Calibri"/>
              </a:rPr>
              <a:t>group</a:t>
            </a:r>
            <a:r>
              <a:rPr lang="en-US" sz="4000">
                <a:solidFill>
                  <a:schemeClr val="dk1"/>
                </a:solidFill>
                <a:latin typeface="Calibri"/>
                <a:ea typeface="Calibri"/>
                <a:cs typeface="Calibri"/>
                <a:sym typeface="Calibri"/>
              </a:rPr>
              <a:t> things in logical </a:t>
            </a:r>
            <a:r>
              <a:rPr lang="en-US" sz="4000" b="1" u="sng">
                <a:solidFill>
                  <a:schemeClr val="dk1"/>
                </a:solidFill>
                <a:latin typeface="Calibri"/>
                <a:ea typeface="Calibri"/>
                <a:cs typeface="Calibri"/>
                <a:sym typeface="Calibri"/>
              </a:rPr>
              <a:t>units</a:t>
            </a:r>
            <a:r>
              <a:rPr lang="en-US" sz="4000">
                <a:solidFill>
                  <a:schemeClr val="dk1"/>
                </a:solidFill>
                <a:latin typeface="Calibri"/>
                <a:ea typeface="Calibri"/>
                <a:cs typeface="Calibri"/>
                <a:sym typeface="Calibri"/>
              </a:rPr>
              <a:t> (objects) </a:t>
            </a:r>
            <a:endParaRPr sz="4000" i="1">
              <a:solidFill>
                <a:schemeClr val="dk1"/>
              </a:solidFill>
              <a:latin typeface="Calibri"/>
              <a:ea typeface="Calibri"/>
              <a:cs typeface="Calibri"/>
              <a:sym typeface="Calibri"/>
            </a:endParaRPr>
          </a:p>
        </p:txBody>
      </p:sp>
      <p:sp>
        <p:nvSpPr>
          <p:cNvPr id="170" name="Google Shape;170;p11"/>
          <p:cNvSpPr txBox="1"/>
          <p:nvPr/>
        </p:nvSpPr>
        <p:spPr>
          <a:xfrm>
            <a:off x="640077" y="689003"/>
            <a:ext cx="10680873"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a:solidFill>
                  <a:schemeClr val="dk1"/>
                </a:solidFill>
                <a:latin typeface="Calibri"/>
                <a:ea typeface="Calibri"/>
                <a:cs typeface="Calibri"/>
                <a:sym typeface="Calibri"/>
              </a:rPr>
              <a:t>In </a:t>
            </a:r>
            <a:r>
              <a:rPr lang="en-US" sz="6000" b="1">
                <a:solidFill>
                  <a:srgbClr val="FF09AD"/>
                </a:solidFill>
                <a:latin typeface="Calibri"/>
                <a:ea typeface="Calibri"/>
                <a:cs typeface="Calibri"/>
                <a:sym typeface="Calibri"/>
              </a:rPr>
              <a:t>O</a:t>
            </a:r>
            <a:r>
              <a:rPr lang="en-US" sz="6000">
                <a:solidFill>
                  <a:schemeClr val="dk1"/>
                </a:solidFill>
                <a:latin typeface="Calibri"/>
                <a:ea typeface="Calibri"/>
                <a:cs typeface="Calibri"/>
                <a:sym typeface="Calibri"/>
              </a:rPr>
              <a:t>bject-</a:t>
            </a:r>
            <a:r>
              <a:rPr lang="en-US" sz="6000" b="1">
                <a:solidFill>
                  <a:srgbClr val="FF09AD"/>
                </a:solidFill>
                <a:latin typeface="Calibri"/>
                <a:ea typeface="Calibri"/>
                <a:cs typeface="Calibri"/>
                <a:sym typeface="Calibri"/>
              </a:rPr>
              <a:t>O</a:t>
            </a:r>
            <a:r>
              <a:rPr lang="en-US" sz="6000">
                <a:solidFill>
                  <a:schemeClr val="dk1"/>
                </a:solidFill>
                <a:latin typeface="Calibri"/>
                <a:ea typeface="Calibri"/>
                <a:cs typeface="Calibri"/>
                <a:sym typeface="Calibri"/>
              </a:rPr>
              <a:t>riented-</a:t>
            </a:r>
            <a:r>
              <a:rPr lang="en-US" sz="6000" b="1">
                <a:solidFill>
                  <a:srgbClr val="FF09AD"/>
                </a:solidFill>
                <a:latin typeface="Calibri"/>
                <a:ea typeface="Calibri"/>
                <a:cs typeface="Calibri"/>
                <a:sym typeface="Calibri"/>
              </a:rPr>
              <a:t>P</a:t>
            </a:r>
            <a:r>
              <a:rPr lang="en-US" sz="6000">
                <a:solidFill>
                  <a:schemeClr val="dk1"/>
                </a:solidFill>
                <a:latin typeface="Calibri"/>
                <a:ea typeface="Calibri"/>
                <a:cs typeface="Calibri"/>
                <a:sym typeface="Calibri"/>
              </a:rPr>
              <a:t>rogramming:</a:t>
            </a:r>
            <a:endParaRPr/>
          </a:p>
        </p:txBody>
      </p:sp>
      <p:cxnSp>
        <p:nvCxnSpPr>
          <p:cNvPr id="171" name="Google Shape;171;p11"/>
          <p:cNvCxnSpPr/>
          <p:nvPr/>
        </p:nvCxnSpPr>
        <p:spPr>
          <a:xfrm flipH="1">
            <a:off x="6778172" y="3465884"/>
            <a:ext cx="624114" cy="850601"/>
          </a:xfrm>
          <a:prstGeom prst="straightConnector1">
            <a:avLst/>
          </a:prstGeom>
          <a:noFill/>
          <a:ln w="76200" cap="flat" cmpd="sng">
            <a:solidFill>
              <a:srgbClr val="FF09AD"/>
            </a:solidFill>
            <a:prstDash val="solid"/>
            <a:miter lim="800000"/>
            <a:headEnd type="none" w="sm" len="sm"/>
            <a:tailEnd type="triangle" w="med" len="med"/>
          </a:ln>
        </p:spPr>
      </p:cxnSp>
      <p:cxnSp>
        <p:nvCxnSpPr>
          <p:cNvPr id="172" name="Google Shape;172;p11"/>
          <p:cNvCxnSpPr/>
          <p:nvPr/>
        </p:nvCxnSpPr>
        <p:spPr>
          <a:xfrm>
            <a:off x="7924800" y="3465884"/>
            <a:ext cx="624114" cy="850601"/>
          </a:xfrm>
          <a:prstGeom prst="straightConnector1">
            <a:avLst/>
          </a:prstGeom>
          <a:noFill/>
          <a:ln w="76200" cap="flat" cmpd="sng">
            <a:solidFill>
              <a:srgbClr val="FF09AD"/>
            </a:solidFill>
            <a:prstDash val="solid"/>
            <a:miter lim="800000"/>
            <a:headEnd type="none" w="sm" len="sm"/>
            <a:tailEnd type="triangle" w="med" len="med"/>
          </a:ln>
        </p:spPr>
      </p:cxnSp>
      <p:sp>
        <p:nvSpPr>
          <p:cNvPr id="173" name="Google Shape;173;p11"/>
          <p:cNvSpPr txBox="1"/>
          <p:nvPr/>
        </p:nvSpPr>
        <p:spPr>
          <a:xfrm>
            <a:off x="5729342" y="4437583"/>
            <a:ext cx="167294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dk1"/>
                </a:solidFill>
                <a:latin typeface="Calibri"/>
                <a:ea typeface="Calibri"/>
                <a:cs typeface="Calibri"/>
                <a:sym typeface="Calibri"/>
              </a:rPr>
              <a:t>data</a:t>
            </a:r>
            <a:endParaRPr sz="4000" b="1" i="1">
              <a:solidFill>
                <a:schemeClr val="dk1"/>
              </a:solidFill>
              <a:latin typeface="Calibri"/>
              <a:ea typeface="Calibri"/>
              <a:cs typeface="Calibri"/>
              <a:sym typeface="Calibri"/>
            </a:endParaRPr>
          </a:p>
        </p:txBody>
      </p:sp>
      <p:sp>
        <p:nvSpPr>
          <p:cNvPr id="174" name="Google Shape;174;p11"/>
          <p:cNvSpPr txBox="1"/>
          <p:nvPr/>
        </p:nvSpPr>
        <p:spPr>
          <a:xfrm>
            <a:off x="7090229" y="4437583"/>
            <a:ext cx="2701047"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dk1"/>
                </a:solidFill>
                <a:latin typeface="Calibri"/>
                <a:ea typeface="Calibri"/>
                <a:cs typeface="Calibri"/>
                <a:sym typeface="Calibri"/>
              </a:rPr>
              <a:t>actions</a:t>
            </a:r>
            <a:endParaRPr/>
          </a:p>
          <a:p>
            <a:pPr marL="0" marR="0" lvl="0" indent="0" algn="ctr" rtl="0">
              <a:spcBef>
                <a:spcPts val="0"/>
              </a:spcBef>
              <a:spcAft>
                <a:spcPts val="0"/>
              </a:spcAft>
              <a:buNone/>
            </a:pPr>
            <a:r>
              <a:rPr lang="en-US" sz="4000">
                <a:solidFill>
                  <a:schemeClr val="dk1"/>
                </a:solidFill>
                <a:latin typeface="Calibri"/>
                <a:ea typeface="Calibri"/>
                <a:cs typeface="Calibri"/>
                <a:sym typeface="Calibri"/>
              </a:rPr>
              <a:t>on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txBox="1"/>
          <p:nvPr/>
        </p:nvSpPr>
        <p:spPr>
          <a:xfrm>
            <a:off x="4100295" y="2178371"/>
            <a:ext cx="372730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0">
                <a:solidFill>
                  <a:schemeClr val="dk1"/>
                </a:solidFill>
                <a:latin typeface="Calibri"/>
                <a:ea typeface="Calibri"/>
                <a:cs typeface="Calibri"/>
                <a:sym typeface="Calibri"/>
              </a:rPr>
              <a:t>OOP</a:t>
            </a:r>
            <a:endParaRPr/>
          </a:p>
        </p:txBody>
      </p:sp>
      <p:sp>
        <p:nvSpPr>
          <p:cNvPr id="180" name="Google Shape;180;p12"/>
          <p:cNvSpPr txBox="1"/>
          <p:nvPr/>
        </p:nvSpPr>
        <p:spPr>
          <a:xfrm>
            <a:off x="1550468" y="1537828"/>
            <a:ext cx="2772106"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Typed languages</a:t>
            </a:r>
            <a:endParaRPr dirty="0"/>
          </a:p>
        </p:txBody>
      </p:sp>
      <p:sp>
        <p:nvSpPr>
          <p:cNvPr id="181" name="Google Shape;181;p12"/>
          <p:cNvSpPr/>
          <p:nvPr/>
        </p:nvSpPr>
        <p:spPr>
          <a:xfrm>
            <a:off x="732051" y="1586614"/>
            <a:ext cx="652203" cy="652203"/>
          </a:xfrm>
          <a:prstGeom prst="ellipse">
            <a:avLst/>
          </a:prstGeom>
          <a:solidFill>
            <a:srgbClr val="9CC2E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1</a:t>
            </a:r>
            <a:endParaRPr/>
          </a:p>
        </p:txBody>
      </p:sp>
      <p:sp>
        <p:nvSpPr>
          <p:cNvPr id="182" name="Google Shape;182;p12"/>
          <p:cNvSpPr txBox="1"/>
          <p:nvPr/>
        </p:nvSpPr>
        <p:spPr>
          <a:xfrm>
            <a:off x="1294862" y="2979001"/>
            <a:ext cx="214193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Calibri"/>
                <a:ea typeface="Calibri"/>
                <a:cs typeface="Calibri"/>
                <a:sym typeface="Calibri"/>
              </a:rPr>
              <a:t>Object/Class</a:t>
            </a:r>
            <a:endParaRPr/>
          </a:p>
        </p:txBody>
      </p:sp>
      <p:sp>
        <p:nvSpPr>
          <p:cNvPr id="183" name="Google Shape;183;p12"/>
          <p:cNvSpPr/>
          <p:nvPr/>
        </p:nvSpPr>
        <p:spPr>
          <a:xfrm>
            <a:off x="468488" y="2929898"/>
            <a:ext cx="652203" cy="652203"/>
          </a:xfrm>
          <a:prstGeom prst="ellipse">
            <a:avLst/>
          </a:prstGeom>
          <a:solidFill>
            <a:srgbClr val="A8D0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2</a:t>
            </a:r>
            <a:endParaRPr/>
          </a:p>
        </p:txBody>
      </p:sp>
      <p:sp>
        <p:nvSpPr>
          <p:cNvPr id="184" name="Google Shape;184;p12"/>
          <p:cNvSpPr txBox="1"/>
          <p:nvPr/>
        </p:nvSpPr>
        <p:spPr>
          <a:xfrm>
            <a:off x="1846789" y="4191091"/>
            <a:ext cx="244207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Aggregation</a:t>
            </a:r>
            <a:endParaRPr dirty="0"/>
          </a:p>
        </p:txBody>
      </p:sp>
      <p:sp>
        <p:nvSpPr>
          <p:cNvPr id="185" name="Google Shape;185;p12"/>
          <p:cNvSpPr/>
          <p:nvPr/>
        </p:nvSpPr>
        <p:spPr>
          <a:xfrm>
            <a:off x="947387" y="4115650"/>
            <a:ext cx="652203" cy="652203"/>
          </a:xfrm>
          <a:prstGeom prst="ellipse">
            <a:avLst/>
          </a:prstGeom>
          <a:solidFill>
            <a:srgbClr val="FFD96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3</a:t>
            </a:r>
            <a:endParaRPr/>
          </a:p>
        </p:txBody>
      </p:sp>
      <p:sp>
        <p:nvSpPr>
          <p:cNvPr id="186" name="Google Shape;186;p12"/>
          <p:cNvSpPr txBox="1"/>
          <p:nvPr/>
        </p:nvSpPr>
        <p:spPr>
          <a:xfrm>
            <a:off x="9413791" y="2465956"/>
            <a:ext cx="2772105"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Polymorphism</a:t>
            </a:r>
            <a:endParaRPr dirty="0"/>
          </a:p>
        </p:txBody>
      </p:sp>
      <p:sp>
        <p:nvSpPr>
          <p:cNvPr id="187" name="Google Shape;187;p12"/>
          <p:cNvSpPr/>
          <p:nvPr/>
        </p:nvSpPr>
        <p:spPr>
          <a:xfrm>
            <a:off x="8164995" y="3505200"/>
            <a:ext cx="652203" cy="652203"/>
          </a:xfrm>
          <a:prstGeom prst="ellipse">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6</a:t>
            </a:r>
            <a:endParaRPr dirty="0"/>
          </a:p>
        </p:txBody>
      </p:sp>
      <p:sp>
        <p:nvSpPr>
          <p:cNvPr id="188" name="Google Shape;188;p12"/>
          <p:cNvSpPr txBox="1"/>
          <p:nvPr/>
        </p:nvSpPr>
        <p:spPr>
          <a:xfrm>
            <a:off x="8948465" y="3590500"/>
            <a:ext cx="251466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Inheritance</a:t>
            </a:r>
            <a:endParaRPr dirty="0"/>
          </a:p>
        </p:txBody>
      </p:sp>
      <p:sp>
        <p:nvSpPr>
          <p:cNvPr id="189" name="Google Shape;189;p12"/>
          <p:cNvSpPr/>
          <p:nvPr/>
        </p:nvSpPr>
        <p:spPr>
          <a:xfrm>
            <a:off x="8296262" y="2251606"/>
            <a:ext cx="652203" cy="652203"/>
          </a:xfrm>
          <a:prstGeom prst="ellipse">
            <a:avLst/>
          </a:prstGeom>
          <a:solidFill>
            <a:srgbClr val="7030A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7</a:t>
            </a:r>
            <a:endParaRPr dirty="0"/>
          </a:p>
        </p:txBody>
      </p:sp>
      <p:sp>
        <p:nvSpPr>
          <p:cNvPr id="2" name="Google Shape;184;p12">
            <a:extLst>
              <a:ext uri="{FF2B5EF4-FFF2-40B4-BE49-F238E27FC236}">
                <a16:creationId xmlns:a16="http://schemas.microsoft.com/office/drawing/2014/main" id="{0D87C9A7-DDB1-2D7B-21B4-0E3BA037DCA7}"/>
              </a:ext>
            </a:extLst>
          </p:cNvPr>
          <p:cNvSpPr txBox="1"/>
          <p:nvPr/>
        </p:nvSpPr>
        <p:spPr>
          <a:xfrm>
            <a:off x="3436795" y="5387855"/>
            <a:ext cx="2772106"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Encapsulation</a:t>
            </a:r>
            <a:endParaRPr dirty="0"/>
          </a:p>
        </p:txBody>
      </p:sp>
      <p:sp>
        <p:nvSpPr>
          <p:cNvPr id="3" name="Google Shape;185;p12">
            <a:extLst>
              <a:ext uri="{FF2B5EF4-FFF2-40B4-BE49-F238E27FC236}">
                <a16:creationId xmlns:a16="http://schemas.microsoft.com/office/drawing/2014/main" id="{7CD0759B-3CE1-C050-5B37-88643832C2F7}"/>
              </a:ext>
            </a:extLst>
          </p:cNvPr>
          <p:cNvSpPr/>
          <p:nvPr/>
        </p:nvSpPr>
        <p:spPr>
          <a:xfrm>
            <a:off x="2610420" y="5338752"/>
            <a:ext cx="652203" cy="652203"/>
          </a:xfrm>
          <a:prstGeom prst="ellipse">
            <a:avLst/>
          </a:prstGeom>
          <a:solidFill>
            <a:srgbClr val="0070C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4</a:t>
            </a:r>
            <a:endParaRPr dirty="0"/>
          </a:p>
        </p:txBody>
      </p:sp>
      <p:sp>
        <p:nvSpPr>
          <p:cNvPr id="5" name="Google Shape;184;p12">
            <a:extLst>
              <a:ext uri="{FF2B5EF4-FFF2-40B4-BE49-F238E27FC236}">
                <a16:creationId xmlns:a16="http://schemas.microsoft.com/office/drawing/2014/main" id="{CF6929DA-5141-7F98-AEDC-05205D70900B}"/>
              </a:ext>
            </a:extLst>
          </p:cNvPr>
          <p:cNvSpPr txBox="1"/>
          <p:nvPr/>
        </p:nvSpPr>
        <p:spPr>
          <a:xfrm>
            <a:off x="8185501" y="4758794"/>
            <a:ext cx="3277627"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Objects references</a:t>
            </a:r>
            <a:endParaRPr dirty="0"/>
          </a:p>
        </p:txBody>
      </p:sp>
      <p:sp>
        <p:nvSpPr>
          <p:cNvPr id="6" name="Google Shape;185;p12">
            <a:extLst>
              <a:ext uri="{FF2B5EF4-FFF2-40B4-BE49-F238E27FC236}">
                <a16:creationId xmlns:a16="http://schemas.microsoft.com/office/drawing/2014/main" id="{54E53780-3FEE-A52E-EF13-9BAB1B759CD5}"/>
              </a:ext>
            </a:extLst>
          </p:cNvPr>
          <p:cNvSpPr/>
          <p:nvPr/>
        </p:nvSpPr>
        <p:spPr>
          <a:xfrm>
            <a:off x="7208068" y="4766716"/>
            <a:ext cx="652203" cy="652203"/>
          </a:xfrm>
          <a:prstGeom prst="ellipse">
            <a:avLst/>
          </a:prstGeom>
          <a:solidFill>
            <a:srgbClr val="0070C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5</a:t>
            </a:r>
            <a:endParaRPr dirty="0"/>
          </a:p>
        </p:txBody>
      </p:sp>
    </p:spTree>
    <p:extLst>
      <p:ext uri="{BB962C8B-B14F-4D97-AF65-F5344CB8AC3E}">
        <p14:creationId xmlns:p14="http://schemas.microsoft.com/office/powerpoint/2010/main" val="72647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D9091E-4DE5-6D01-A5DD-040A6105DA72}"/>
              </a:ext>
            </a:extLst>
          </p:cNvPr>
          <p:cNvSpPr txBox="1"/>
          <p:nvPr/>
        </p:nvSpPr>
        <p:spPr>
          <a:xfrm>
            <a:off x="4904787" y="185003"/>
            <a:ext cx="4751882" cy="584775"/>
          </a:xfrm>
          <a:prstGeom prst="rect">
            <a:avLst/>
          </a:prstGeom>
          <a:noFill/>
        </p:spPr>
        <p:txBody>
          <a:bodyPr wrap="square" rtlCol="0">
            <a:spAutoFit/>
          </a:bodyPr>
          <a:lstStyle/>
          <a:p>
            <a:r>
              <a:rPr lang="en-US" sz="3200" b="1" dirty="0"/>
              <a:t>Course evaluation </a:t>
            </a:r>
          </a:p>
        </p:txBody>
      </p:sp>
      <p:sp>
        <p:nvSpPr>
          <p:cNvPr id="3" name="TextBox 2">
            <a:extLst>
              <a:ext uri="{FF2B5EF4-FFF2-40B4-BE49-F238E27FC236}">
                <a16:creationId xmlns:a16="http://schemas.microsoft.com/office/drawing/2014/main" id="{4B084A73-83A8-96F6-1D99-C9BF489FCA77}"/>
              </a:ext>
            </a:extLst>
          </p:cNvPr>
          <p:cNvSpPr txBox="1"/>
          <p:nvPr/>
        </p:nvSpPr>
        <p:spPr>
          <a:xfrm>
            <a:off x="1364881" y="1226904"/>
            <a:ext cx="3646317" cy="369332"/>
          </a:xfrm>
          <a:prstGeom prst="rect">
            <a:avLst/>
          </a:prstGeom>
          <a:noFill/>
        </p:spPr>
        <p:txBody>
          <a:bodyPr wrap="square">
            <a:spAutoFit/>
          </a:bodyPr>
          <a:lstStyle/>
          <a:p>
            <a:r>
              <a:rPr lang="en-US" sz="1800" b="1" dirty="0">
                <a:solidFill>
                  <a:schemeClr val="dk1"/>
                </a:solidFill>
                <a:latin typeface="Calibri"/>
                <a:ea typeface="Calibri"/>
                <a:cs typeface="Calibri"/>
                <a:sym typeface="Calibri"/>
              </a:rPr>
              <a:t>CHAPTER 1 - </a:t>
            </a:r>
            <a:r>
              <a:rPr lang="en-US" sz="1800" dirty="0">
                <a:solidFill>
                  <a:schemeClr val="dk1"/>
                </a:solidFill>
                <a:latin typeface="Calibri"/>
                <a:ea typeface="Calibri"/>
                <a:cs typeface="Calibri"/>
                <a:sym typeface="Calibri"/>
              </a:rPr>
              <a:t>Typed languages</a:t>
            </a:r>
            <a:endParaRPr lang="en-US" sz="1800" dirty="0"/>
          </a:p>
        </p:txBody>
      </p:sp>
      <p:sp>
        <p:nvSpPr>
          <p:cNvPr id="5" name="TextBox 4">
            <a:extLst>
              <a:ext uri="{FF2B5EF4-FFF2-40B4-BE49-F238E27FC236}">
                <a16:creationId xmlns:a16="http://schemas.microsoft.com/office/drawing/2014/main" id="{61A6BDBD-AA55-84F8-4F83-9CCAEE5D53FB}"/>
              </a:ext>
            </a:extLst>
          </p:cNvPr>
          <p:cNvSpPr txBox="1"/>
          <p:nvPr/>
        </p:nvSpPr>
        <p:spPr>
          <a:xfrm>
            <a:off x="1364881" y="1814589"/>
            <a:ext cx="3646316" cy="584775"/>
          </a:xfrm>
          <a:prstGeom prst="rect">
            <a:avLst/>
          </a:prstGeom>
          <a:noFill/>
        </p:spPr>
        <p:txBody>
          <a:bodyPr wrap="square">
            <a:spAutoFit/>
          </a:bodyPr>
          <a:lstStyle/>
          <a:p>
            <a:r>
              <a:rPr lang="en-US" sz="1800" b="1" dirty="0">
                <a:solidFill>
                  <a:schemeClr val="dk1"/>
                </a:solidFill>
                <a:latin typeface="Calibri"/>
                <a:ea typeface="Calibri"/>
                <a:cs typeface="Calibri"/>
                <a:sym typeface="Calibri"/>
              </a:rPr>
              <a:t>CHAPTER 2 - </a:t>
            </a:r>
            <a:r>
              <a:rPr lang="en-US" sz="1800" dirty="0">
                <a:solidFill>
                  <a:schemeClr val="dk1"/>
                </a:solidFill>
                <a:latin typeface="Calibri"/>
                <a:ea typeface="Calibri"/>
                <a:cs typeface="Calibri"/>
                <a:sym typeface="Calibri"/>
              </a:rPr>
              <a:t>Object/Class</a:t>
            </a:r>
            <a:endParaRPr lang="en-US" b="1" dirty="0"/>
          </a:p>
          <a:p>
            <a:pPr marL="0" marR="0" lvl="0" indent="0" algn="l" rtl="0">
              <a:spcBef>
                <a:spcPts val="0"/>
              </a:spcBef>
              <a:spcAft>
                <a:spcPts val="0"/>
              </a:spcAft>
              <a:buNone/>
            </a:pPr>
            <a:endParaRPr lang="en-US" dirty="0"/>
          </a:p>
        </p:txBody>
      </p:sp>
      <p:sp>
        <p:nvSpPr>
          <p:cNvPr id="7" name="TextBox 6">
            <a:extLst>
              <a:ext uri="{FF2B5EF4-FFF2-40B4-BE49-F238E27FC236}">
                <a16:creationId xmlns:a16="http://schemas.microsoft.com/office/drawing/2014/main" id="{63E321F4-3B92-2CC5-16F6-AFE57ED85030}"/>
              </a:ext>
            </a:extLst>
          </p:cNvPr>
          <p:cNvSpPr txBox="1"/>
          <p:nvPr/>
        </p:nvSpPr>
        <p:spPr>
          <a:xfrm>
            <a:off x="1364881" y="2617717"/>
            <a:ext cx="4564799" cy="369332"/>
          </a:xfrm>
          <a:prstGeom prst="rect">
            <a:avLst/>
          </a:prstGeom>
          <a:noFill/>
        </p:spPr>
        <p:txBody>
          <a:bodyPr wrap="square">
            <a:spAutoFit/>
          </a:bodyPr>
          <a:lstStyle/>
          <a:p>
            <a:r>
              <a:rPr lang="en-US" sz="1800" b="1" dirty="0">
                <a:solidFill>
                  <a:schemeClr val="dk1"/>
                </a:solidFill>
                <a:latin typeface="Calibri"/>
                <a:ea typeface="Calibri"/>
                <a:cs typeface="Calibri"/>
                <a:sym typeface="Calibri"/>
              </a:rPr>
              <a:t>CHAPTER 3 - </a:t>
            </a:r>
            <a:r>
              <a:rPr lang="en-US" sz="1800" dirty="0">
                <a:solidFill>
                  <a:schemeClr val="dk1"/>
                </a:solidFill>
                <a:latin typeface="Calibri"/>
                <a:ea typeface="Calibri"/>
                <a:cs typeface="Calibri"/>
                <a:sym typeface="Calibri"/>
              </a:rPr>
              <a:t>Aggregation</a:t>
            </a:r>
            <a:endParaRPr lang="en-US" b="1" dirty="0"/>
          </a:p>
        </p:txBody>
      </p:sp>
      <p:sp>
        <p:nvSpPr>
          <p:cNvPr id="13" name="TextBox 12">
            <a:extLst>
              <a:ext uri="{FF2B5EF4-FFF2-40B4-BE49-F238E27FC236}">
                <a16:creationId xmlns:a16="http://schemas.microsoft.com/office/drawing/2014/main" id="{5CD43256-5E3B-6201-86C4-18528E3D948C}"/>
              </a:ext>
            </a:extLst>
          </p:cNvPr>
          <p:cNvSpPr txBox="1"/>
          <p:nvPr/>
        </p:nvSpPr>
        <p:spPr>
          <a:xfrm>
            <a:off x="1364881" y="3205402"/>
            <a:ext cx="4129371" cy="369332"/>
          </a:xfrm>
          <a:prstGeom prst="rect">
            <a:avLst/>
          </a:prstGeom>
          <a:noFill/>
        </p:spPr>
        <p:txBody>
          <a:bodyPr wrap="square">
            <a:spAutoFit/>
          </a:bodyPr>
          <a:lstStyle/>
          <a:p>
            <a:r>
              <a:rPr lang="en-US" sz="1800" b="1" dirty="0">
                <a:solidFill>
                  <a:schemeClr val="dk1"/>
                </a:solidFill>
                <a:latin typeface="Calibri"/>
                <a:ea typeface="Calibri"/>
                <a:cs typeface="Calibri"/>
                <a:sym typeface="Calibri"/>
              </a:rPr>
              <a:t>CHAPTER 4 - </a:t>
            </a:r>
            <a:r>
              <a:rPr lang="en-US" sz="1800" dirty="0">
                <a:solidFill>
                  <a:schemeClr val="dk1"/>
                </a:solidFill>
                <a:latin typeface="Calibri"/>
                <a:ea typeface="Calibri"/>
                <a:cs typeface="Calibri"/>
                <a:sym typeface="Calibri"/>
              </a:rPr>
              <a:t>Encapsulation</a:t>
            </a:r>
            <a:endParaRPr lang="en-US" dirty="0"/>
          </a:p>
        </p:txBody>
      </p:sp>
      <p:sp>
        <p:nvSpPr>
          <p:cNvPr id="14" name="TextBox 13">
            <a:extLst>
              <a:ext uri="{FF2B5EF4-FFF2-40B4-BE49-F238E27FC236}">
                <a16:creationId xmlns:a16="http://schemas.microsoft.com/office/drawing/2014/main" id="{C3BCB8F0-C28D-B5A6-EEB0-B64B3026A865}"/>
              </a:ext>
            </a:extLst>
          </p:cNvPr>
          <p:cNvSpPr txBox="1"/>
          <p:nvPr/>
        </p:nvSpPr>
        <p:spPr>
          <a:xfrm>
            <a:off x="1364881" y="4011440"/>
            <a:ext cx="4709941" cy="369332"/>
          </a:xfrm>
          <a:prstGeom prst="rect">
            <a:avLst/>
          </a:prstGeom>
          <a:noFill/>
        </p:spPr>
        <p:txBody>
          <a:bodyPr wrap="square">
            <a:spAutoFit/>
          </a:bodyPr>
          <a:lstStyle/>
          <a:p>
            <a:r>
              <a:rPr lang="en-US" sz="1800" b="1" dirty="0">
                <a:solidFill>
                  <a:schemeClr val="dk1"/>
                </a:solidFill>
                <a:latin typeface="Calibri"/>
                <a:ea typeface="Calibri"/>
                <a:cs typeface="Calibri"/>
                <a:sym typeface="Calibri"/>
              </a:rPr>
              <a:t>CHAPTER 5 - </a:t>
            </a:r>
            <a:r>
              <a:rPr lang="en-US" sz="1800" dirty="0">
                <a:solidFill>
                  <a:schemeClr val="dk1"/>
                </a:solidFill>
                <a:latin typeface="Calibri"/>
                <a:ea typeface="Calibri"/>
                <a:cs typeface="Calibri"/>
                <a:sym typeface="Calibri"/>
              </a:rPr>
              <a:t>Objects references</a:t>
            </a:r>
            <a:endParaRPr lang="en-US" dirty="0"/>
          </a:p>
        </p:txBody>
      </p:sp>
      <p:sp>
        <p:nvSpPr>
          <p:cNvPr id="15" name="TextBox 14">
            <a:extLst>
              <a:ext uri="{FF2B5EF4-FFF2-40B4-BE49-F238E27FC236}">
                <a16:creationId xmlns:a16="http://schemas.microsoft.com/office/drawing/2014/main" id="{1B68A98B-9997-62C7-827A-104D2C81B067}"/>
              </a:ext>
            </a:extLst>
          </p:cNvPr>
          <p:cNvSpPr txBox="1"/>
          <p:nvPr/>
        </p:nvSpPr>
        <p:spPr>
          <a:xfrm>
            <a:off x="1364881" y="4599125"/>
            <a:ext cx="3046242" cy="369332"/>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CHAPTER 6 </a:t>
            </a:r>
            <a:r>
              <a:rPr lang="en-US" sz="1800" dirty="0">
                <a:solidFill>
                  <a:schemeClr val="dk1"/>
                </a:solidFill>
                <a:latin typeface="Calibri"/>
                <a:ea typeface="Calibri"/>
                <a:cs typeface="Calibri"/>
                <a:sym typeface="Calibri"/>
              </a:rPr>
              <a:t>Inheritance</a:t>
            </a:r>
            <a:endParaRPr lang="en-US" dirty="0"/>
          </a:p>
        </p:txBody>
      </p:sp>
      <p:cxnSp>
        <p:nvCxnSpPr>
          <p:cNvPr id="17" name="Straight Arrow Connector 16">
            <a:extLst>
              <a:ext uri="{FF2B5EF4-FFF2-40B4-BE49-F238E27FC236}">
                <a16:creationId xmlns:a16="http://schemas.microsoft.com/office/drawing/2014/main" id="{5707D857-41CD-B267-0687-36C14EF99767}"/>
              </a:ext>
            </a:extLst>
          </p:cNvPr>
          <p:cNvCxnSpPr/>
          <p:nvPr/>
        </p:nvCxnSpPr>
        <p:spPr>
          <a:xfrm>
            <a:off x="957943" y="1088571"/>
            <a:ext cx="0" cy="54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18882E-E5BC-4521-5121-7FA9B01091A5}"/>
              </a:ext>
            </a:extLst>
          </p:cNvPr>
          <p:cNvSpPr txBox="1"/>
          <p:nvPr/>
        </p:nvSpPr>
        <p:spPr>
          <a:xfrm>
            <a:off x="53224" y="4599125"/>
            <a:ext cx="561372" cy="307777"/>
          </a:xfrm>
          <a:prstGeom prst="rect">
            <a:avLst/>
          </a:prstGeom>
          <a:noFill/>
        </p:spPr>
        <p:txBody>
          <a:bodyPr wrap="square" rtlCol="0">
            <a:spAutoFit/>
          </a:bodyPr>
          <a:lstStyle/>
          <a:p>
            <a:r>
              <a:rPr lang="en-US" dirty="0"/>
              <a:t>APR</a:t>
            </a:r>
          </a:p>
        </p:txBody>
      </p:sp>
      <p:sp>
        <p:nvSpPr>
          <p:cNvPr id="19" name="TextBox 18">
            <a:extLst>
              <a:ext uri="{FF2B5EF4-FFF2-40B4-BE49-F238E27FC236}">
                <a16:creationId xmlns:a16="http://schemas.microsoft.com/office/drawing/2014/main" id="{368EEAEA-2738-054A-3DCF-6A367BEDD4A1}"/>
              </a:ext>
            </a:extLst>
          </p:cNvPr>
          <p:cNvSpPr txBox="1"/>
          <p:nvPr/>
        </p:nvSpPr>
        <p:spPr>
          <a:xfrm>
            <a:off x="139038" y="1042238"/>
            <a:ext cx="639919" cy="369332"/>
          </a:xfrm>
          <a:prstGeom prst="rect">
            <a:avLst/>
          </a:prstGeom>
          <a:noFill/>
        </p:spPr>
        <p:txBody>
          <a:bodyPr wrap="none" rtlCol="0">
            <a:spAutoFit/>
          </a:bodyPr>
          <a:lstStyle/>
          <a:p>
            <a:r>
              <a:rPr lang="en-US" dirty="0"/>
              <a:t>MAR</a:t>
            </a:r>
          </a:p>
        </p:txBody>
      </p:sp>
      <p:cxnSp>
        <p:nvCxnSpPr>
          <p:cNvPr id="22" name="Straight Arrow Connector 21">
            <a:extLst>
              <a:ext uri="{FF2B5EF4-FFF2-40B4-BE49-F238E27FC236}">
                <a16:creationId xmlns:a16="http://schemas.microsoft.com/office/drawing/2014/main" id="{C68DB358-50D4-8B10-E49A-2684B392E830}"/>
              </a:ext>
            </a:extLst>
          </p:cNvPr>
          <p:cNvCxnSpPr>
            <a:cxnSpLocks/>
          </p:cNvCxnSpPr>
          <p:nvPr/>
        </p:nvCxnSpPr>
        <p:spPr>
          <a:xfrm flipH="1">
            <a:off x="3951038" y="2414930"/>
            <a:ext cx="18723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D3707FA-864D-B888-F892-47C3808D0619}"/>
              </a:ext>
            </a:extLst>
          </p:cNvPr>
          <p:cNvSpPr txBox="1"/>
          <p:nvPr/>
        </p:nvSpPr>
        <p:spPr>
          <a:xfrm>
            <a:off x="5985054" y="2210013"/>
            <a:ext cx="1329210" cy="307777"/>
          </a:xfrm>
          <a:prstGeom prst="rect">
            <a:avLst/>
          </a:prstGeom>
          <a:noFill/>
        </p:spPr>
        <p:txBody>
          <a:bodyPr wrap="none" rtlCol="0">
            <a:spAutoFit/>
          </a:bodyPr>
          <a:lstStyle/>
          <a:p>
            <a:r>
              <a:rPr lang="en-US" dirty="0">
                <a:solidFill>
                  <a:srgbClr val="FF0000"/>
                </a:solidFill>
              </a:rPr>
              <a:t>QUIZ 1 -  5  %</a:t>
            </a:r>
          </a:p>
        </p:txBody>
      </p:sp>
      <p:cxnSp>
        <p:nvCxnSpPr>
          <p:cNvPr id="24" name="Straight Arrow Connector 23">
            <a:extLst>
              <a:ext uri="{FF2B5EF4-FFF2-40B4-BE49-F238E27FC236}">
                <a16:creationId xmlns:a16="http://schemas.microsoft.com/office/drawing/2014/main" id="{CADC14E7-D67C-B889-83B8-6B3EB2D0FD5D}"/>
              </a:ext>
            </a:extLst>
          </p:cNvPr>
          <p:cNvCxnSpPr>
            <a:cxnSpLocks/>
          </p:cNvCxnSpPr>
          <p:nvPr/>
        </p:nvCxnSpPr>
        <p:spPr>
          <a:xfrm flipH="1">
            <a:off x="3951038" y="4968457"/>
            <a:ext cx="18723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A25448-E4C4-02BF-1922-0B8AEE906137}"/>
              </a:ext>
            </a:extLst>
          </p:cNvPr>
          <p:cNvSpPr txBox="1"/>
          <p:nvPr/>
        </p:nvSpPr>
        <p:spPr>
          <a:xfrm>
            <a:off x="5985054" y="5643113"/>
            <a:ext cx="1689886" cy="307777"/>
          </a:xfrm>
          <a:prstGeom prst="rect">
            <a:avLst/>
          </a:prstGeom>
          <a:noFill/>
        </p:spPr>
        <p:txBody>
          <a:bodyPr wrap="none" rtlCol="0">
            <a:spAutoFit/>
          </a:bodyPr>
          <a:lstStyle/>
          <a:p>
            <a:r>
              <a:rPr lang="en-US" dirty="0">
                <a:solidFill>
                  <a:srgbClr val="FF0000"/>
                </a:solidFill>
              </a:rPr>
              <a:t>PROJECT  -  30 %</a:t>
            </a:r>
          </a:p>
        </p:txBody>
      </p:sp>
      <p:cxnSp>
        <p:nvCxnSpPr>
          <p:cNvPr id="26" name="Straight Arrow Connector 25">
            <a:extLst>
              <a:ext uri="{FF2B5EF4-FFF2-40B4-BE49-F238E27FC236}">
                <a16:creationId xmlns:a16="http://schemas.microsoft.com/office/drawing/2014/main" id="{C0BE2C8F-2147-8A92-FBC1-8FAC0E52D7E9}"/>
              </a:ext>
            </a:extLst>
          </p:cNvPr>
          <p:cNvCxnSpPr>
            <a:cxnSpLocks/>
          </p:cNvCxnSpPr>
          <p:nvPr/>
        </p:nvCxnSpPr>
        <p:spPr>
          <a:xfrm flipH="1">
            <a:off x="3951038" y="5848782"/>
            <a:ext cx="18723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0192387-9C94-F88D-5409-9A2D8933E05B}"/>
              </a:ext>
            </a:extLst>
          </p:cNvPr>
          <p:cNvSpPr txBox="1"/>
          <p:nvPr/>
        </p:nvSpPr>
        <p:spPr>
          <a:xfrm>
            <a:off x="5985054" y="6265410"/>
            <a:ext cx="1508746" cy="307777"/>
          </a:xfrm>
          <a:prstGeom prst="rect">
            <a:avLst/>
          </a:prstGeom>
          <a:noFill/>
        </p:spPr>
        <p:txBody>
          <a:bodyPr wrap="none" rtlCol="0">
            <a:spAutoFit/>
          </a:bodyPr>
          <a:lstStyle/>
          <a:p>
            <a:r>
              <a:rPr lang="en-US" dirty="0">
                <a:solidFill>
                  <a:srgbClr val="FF0000"/>
                </a:solidFill>
              </a:rPr>
              <a:t>FINAL     -  50 %</a:t>
            </a:r>
          </a:p>
        </p:txBody>
      </p:sp>
      <p:sp>
        <p:nvSpPr>
          <p:cNvPr id="2" name="TextBox 1">
            <a:extLst>
              <a:ext uri="{FF2B5EF4-FFF2-40B4-BE49-F238E27FC236}">
                <a16:creationId xmlns:a16="http://schemas.microsoft.com/office/drawing/2014/main" id="{AAE6BBBF-FEC7-9259-7846-55DC6144A7A7}"/>
              </a:ext>
            </a:extLst>
          </p:cNvPr>
          <p:cNvSpPr txBox="1"/>
          <p:nvPr/>
        </p:nvSpPr>
        <p:spPr>
          <a:xfrm>
            <a:off x="1364881" y="5186811"/>
            <a:ext cx="3046242" cy="369332"/>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CHAPTER 6 </a:t>
            </a:r>
            <a:r>
              <a:rPr lang="en-US" sz="1800" dirty="0">
                <a:solidFill>
                  <a:schemeClr val="dk1"/>
                </a:solidFill>
                <a:latin typeface="Calibri"/>
                <a:ea typeface="Calibri"/>
                <a:cs typeface="Calibri"/>
                <a:sym typeface="Calibri"/>
              </a:rPr>
              <a:t>Polymorphism</a:t>
            </a:r>
            <a:endParaRPr lang="en-US" dirty="0"/>
          </a:p>
        </p:txBody>
      </p:sp>
      <p:sp>
        <p:nvSpPr>
          <p:cNvPr id="6" name="TextBox 5">
            <a:extLst>
              <a:ext uri="{FF2B5EF4-FFF2-40B4-BE49-F238E27FC236}">
                <a16:creationId xmlns:a16="http://schemas.microsoft.com/office/drawing/2014/main" id="{4DDE7859-B2FA-CC09-1F86-BBD9ED296AA1}"/>
              </a:ext>
            </a:extLst>
          </p:cNvPr>
          <p:cNvSpPr txBox="1"/>
          <p:nvPr/>
        </p:nvSpPr>
        <p:spPr>
          <a:xfrm>
            <a:off x="77505" y="6155465"/>
            <a:ext cx="701451" cy="307777"/>
          </a:xfrm>
          <a:prstGeom prst="rect">
            <a:avLst/>
          </a:prstGeom>
          <a:noFill/>
        </p:spPr>
        <p:txBody>
          <a:bodyPr wrap="square" rtlCol="0">
            <a:spAutoFit/>
          </a:bodyPr>
          <a:lstStyle/>
          <a:p>
            <a:r>
              <a:rPr lang="en-US" dirty="0"/>
              <a:t>MAY</a:t>
            </a:r>
          </a:p>
        </p:txBody>
      </p:sp>
      <p:cxnSp>
        <p:nvCxnSpPr>
          <p:cNvPr id="8" name="Straight Arrow Connector 7">
            <a:extLst>
              <a:ext uri="{FF2B5EF4-FFF2-40B4-BE49-F238E27FC236}">
                <a16:creationId xmlns:a16="http://schemas.microsoft.com/office/drawing/2014/main" id="{96B58018-2293-650C-8DAB-63A8ECFC5B19}"/>
              </a:ext>
            </a:extLst>
          </p:cNvPr>
          <p:cNvCxnSpPr>
            <a:cxnSpLocks/>
          </p:cNvCxnSpPr>
          <p:nvPr/>
        </p:nvCxnSpPr>
        <p:spPr>
          <a:xfrm flipH="1">
            <a:off x="3951038" y="3772432"/>
            <a:ext cx="18723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7594D22-BE88-C426-7637-3FEFD3F2F87B}"/>
              </a:ext>
            </a:extLst>
          </p:cNvPr>
          <p:cNvSpPr txBox="1"/>
          <p:nvPr/>
        </p:nvSpPr>
        <p:spPr>
          <a:xfrm>
            <a:off x="5985054" y="3563630"/>
            <a:ext cx="1329210" cy="307777"/>
          </a:xfrm>
          <a:prstGeom prst="rect">
            <a:avLst/>
          </a:prstGeom>
          <a:noFill/>
        </p:spPr>
        <p:txBody>
          <a:bodyPr wrap="none" rtlCol="0">
            <a:spAutoFit/>
          </a:bodyPr>
          <a:lstStyle/>
          <a:p>
            <a:r>
              <a:rPr lang="en-US" dirty="0">
                <a:solidFill>
                  <a:srgbClr val="FF0000"/>
                </a:solidFill>
              </a:rPr>
              <a:t>QUIZ 2 -  5  %</a:t>
            </a:r>
          </a:p>
        </p:txBody>
      </p:sp>
      <p:sp>
        <p:nvSpPr>
          <p:cNvPr id="10" name="TextBox 9">
            <a:extLst>
              <a:ext uri="{FF2B5EF4-FFF2-40B4-BE49-F238E27FC236}">
                <a16:creationId xmlns:a16="http://schemas.microsoft.com/office/drawing/2014/main" id="{AD06DE05-02F7-CB78-3DBC-FA184851348C}"/>
              </a:ext>
            </a:extLst>
          </p:cNvPr>
          <p:cNvSpPr txBox="1"/>
          <p:nvPr/>
        </p:nvSpPr>
        <p:spPr>
          <a:xfrm>
            <a:off x="5985054" y="4747299"/>
            <a:ext cx="1428596" cy="307777"/>
          </a:xfrm>
          <a:prstGeom prst="rect">
            <a:avLst/>
          </a:prstGeom>
          <a:noFill/>
        </p:spPr>
        <p:txBody>
          <a:bodyPr wrap="none" rtlCol="0">
            <a:spAutoFit/>
          </a:bodyPr>
          <a:lstStyle/>
          <a:p>
            <a:r>
              <a:rPr lang="en-US" dirty="0">
                <a:solidFill>
                  <a:srgbClr val="FF0000"/>
                </a:solidFill>
              </a:rPr>
              <a:t>QUIZ 3 -  10  %</a:t>
            </a:r>
          </a:p>
        </p:txBody>
      </p:sp>
      <p:cxnSp>
        <p:nvCxnSpPr>
          <p:cNvPr id="11" name="Straight Arrow Connector 10">
            <a:extLst>
              <a:ext uri="{FF2B5EF4-FFF2-40B4-BE49-F238E27FC236}">
                <a16:creationId xmlns:a16="http://schemas.microsoft.com/office/drawing/2014/main" id="{76990C1B-90A0-30D6-0FEF-7525D749F3BE}"/>
              </a:ext>
            </a:extLst>
          </p:cNvPr>
          <p:cNvCxnSpPr>
            <a:cxnSpLocks/>
          </p:cNvCxnSpPr>
          <p:nvPr/>
        </p:nvCxnSpPr>
        <p:spPr>
          <a:xfrm flipH="1">
            <a:off x="3951038" y="6463242"/>
            <a:ext cx="18723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963BAC8-5C48-43AF-DB8E-20481141F719}"/>
              </a:ext>
            </a:extLst>
          </p:cNvPr>
          <p:cNvSpPr txBox="1"/>
          <p:nvPr/>
        </p:nvSpPr>
        <p:spPr>
          <a:xfrm>
            <a:off x="1364881" y="5766224"/>
            <a:ext cx="1558201" cy="369332"/>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PROJECT</a:t>
            </a:r>
            <a:endParaRPr lang="en-US" dirty="0"/>
          </a:p>
        </p:txBody>
      </p:sp>
      <p:sp>
        <p:nvSpPr>
          <p:cNvPr id="16" name="TextBox 15">
            <a:extLst>
              <a:ext uri="{FF2B5EF4-FFF2-40B4-BE49-F238E27FC236}">
                <a16:creationId xmlns:a16="http://schemas.microsoft.com/office/drawing/2014/main" id="{B9FCBFF9-5630-B333-3861-DDBE6A722C45}"/>
              </a:ext>
            </a:extLst>
          </p:cNvPr>
          <p:cNvSpPr txBox="1"/>
          <p:nvPr/>
        </p:nvSpPr>
        <p:spPr>
          <a:xfrm>
            <a:off x="1364881" y="6257573"/>
            <a:ext cx="1558201" cy="369332"/>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EXAM</a:t>
            </a:r>
            <a:endParaRPr lang="en-US" dirty="0"/>
          </a:p>
        </p:txBody>
      </p:sp>
    </p:spTree>
    <p:extLst>
      <p:ext uri="{BB962C8B-B14F-4D97-AF65-F5344CB8AC3E}">
        <p14:creationId xmlns:p14="http://schemas.microsoft.com/office/powerpoint/2010/main" val="367752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txBox="1"/>
          <p:nvPr/>
        </p:nvSpPr>
        <p:spPr>
          <a:xfrm>
            <a:off x="4100295" y="2178371"/>
            <a:ext cx="372730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0">
                <a:solidFill>
                  <a:schemeClr val="dk1"/>
                </a:solidFill>
                <a:latin typeface="Calibri"/>
                <a:ea typeface="Calibri"/>
                <a:cs typeface="Calibri"/>
                <a:sym typeface="Calibri"/>
              </a:rPr>
              <a:t>OOP</a:t>
            </a:r>
            <a:endParaRPr/>
          </a:p>
        </p:txBody>
      </p:sp>
      <p:sp>
        <p:nvSpPr>
          <p:cNvPr id="180" name="Google Shape;180;p12"/>
          <p:cNvSpPr txBox="1"/>
          <p:nvPr/>
        </p:nvSpPr>
        <p:spPr>
          <a:xfrm>
            <a:off x="1550468" y="1537828"/>
            <a:ext cx="2772106"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Typed languages</a:t>
            </a:r>
            <a:endParaRPr dirty="0"/>
          </a:p>
        </p:txBody>
      </p:sp>
      <p:sp>
        <p:nvSpPr>
          <p:cNvPr id="181" name="Google Shape;181;p12"/>
          <p:cNvSpPr/>
          <p:nvPr/>
        </p:nvSpPr>
        <p:spPr>
          <a:xfrm>
            <a:off x="732051" y="1586614"/>
            <a:ext cx="652203" cy="652203"/>
          </a:xfrm>
          <a:prstGeom prst="ellipse">
            <a:avLst/>
          </a:prstGeom>
          <a:solidFill>
            <a:srgbClr val="9CC2E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1</a:t>
            </a:r>
            <a:endParaRPr/>
          </a:p>
        </p:txBody>
      </p:sp>
      <p:sp>
        <p:nvSpPr>
          <p:cNvPr id="182" name="Google Shape;182;p12"/>
          <p:cNvSpPr txBox="1"/>
          <p:nvPr/>
        </p:nvSpPr>
        <p:spPr>
          <a:xfrm>
            <a:off x="1294862" y="2979001"/>
            <a:ext cx="214193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Object/Class</a:t>
            </a:r>
            <a:endParaRPr dirty="0"/>
          </a:p>
        </p:txBody>
      </p:sp>
      <p:sp>
        <p:nvSpPr>
          <p:cNvPr id="183" name="Google Shape;183;p12"/>
          <p:cNvSpPr/>
          <p:nvPr/>
        </p:nvSpPr>
        <p:spPr>
          <a:xfrm>
            <a:off x="468488" y="2929898"/>
            <a:ext cx="652203" cy="652203"/>
          </a:xfrm>
          <a:prstGeom prst="ellipse">
            <a:avLst/>
          </a:prstGeom>
          <a:solidFill>
            <a:srgbClr val="A8D0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2</a:t>
            </a:r>
            <a:endParaRPr/>
          </a:p>
        </p:txBody>
      </p:sp>
      <p:sp>
        <p:nvSpPr>
          <p:cNvPr id="184" name="Google Shape;184;p12"/>
          <p:cNvSpPr txBox="1"/>
          <p:nvPr/>
        </p:nvSpPr>
        <p:spPr>
          <a:xfrm>
            <a:off x="1846789" y="4191091"/>
            <a:ext cx="244207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Aggregation</a:t>
            </a:r>
            <a:endParaRPr dirty="0"/>
          </a:p>
        </p:txBody>
      </p:sp>
      <p:sp>
        <p:nvSpPr>
          <p:cNvPr id="185" name="Google Shape;185;p12"/>
          <p:cNvSpPr/>
          <p:nvPr/>
        </p:nvSpPr>
        <p:spPr>
          <a:xfrm>
            <a:off x="947387" y="4115650"/>
            <a:ext cx="652203" cy="652203"/>
          </a:xfrm>
          <a:prstGeom prst="ellipse">
            <a:avLst/>
          </a:prstGeom>
          <a:solidFill>
            <a:srgbClr val="FFD96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3</a:t>
            </a:r>
            <a:endParaRPr/>
          </a:p>
        </p:txBody>
      </p:sp>
      <p:sp>
        <p:nvSpPr>
          <p:cNvPr id="186" name="Google Shape;186;p12"/>
          <p:cNvSpPr txBox="1"/>
          <p:nvPr/>
        </p:nvSpPr>
        <p:spPr>
          <a:xfrm>
            <a:off x="9413791" y="2465956"/>
            <a:ext cx="2772105"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Polymorphism</a:t>
            </a:r>
            <a:endParaRPr dirty="0"/>
          </a:p>
        </p:txBody>
      </p:sp>
      <p:sp>
        <p:nvSpPr>
          <p:cNvPr id="187" name="Google Shape;187;p12"/>
          <p:cNvSpPr/>
          <p:nvPr/>
        </p:nvSpPr>
        <p:spPr>
          <a:xfrm>
            <a:off x="8164995" y="3505200"/>
            <a:ext cx="652203" cy="652203"/>
          </a:xfrm>
          <a:prstGeom prst="ellipse">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6</a:t>
            </a:r>
            <a:endParaRPr dirty="0"/>
          </a:p>
        </p:txBody>
      </p:sp>
      <p:sp>
        <p:nvSpPr>
          <p:cNvPr id="188" name="Google Shape;188;p12"/>
          <p:cNvSpPr txBox="1"/>
          <p:nvPr/>
        </p:nvSpPr>
        <p:spPr>
          <a:xfrm>
            <a:off x="8948465" y="3590500"/>
            <a:ext cx="251466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Inheritance</a:t>
            </a:r>
            <a:endParaRPr dirty="0"/>
          </a:p>
        </p:txBody>
      </p:sp>
      <p:sp>
        <p:nvSpPr>
          <p:cNvPr id="189" name="Google Shape;189;p12"/>
          <p:cNvSpPr/>
          <p:nvPr/>
        </p:nvSpPr>
        <p:spPr>
          <a:xfrm>
            <a:off x="8296262" y="2251606"/>
            <a:ext cx="652203" cy="652203"/>
          </a:xfrm>
          <a:prstGeom prst="ellipse">
            <a:avLst/>
          </a:prstGeom>
          <a:solidFill>
            <a:srgbClr val="7030A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7</a:t>
            </a:r>
            <a:endParaRPr dirty="0"/>
          </a:p>
        </p:txBody>
      </p:sp>
      <p:sp>
        <p:nvSpPr>
          <p:cNvPr id="2" name="Google Shape;184;p12">
            <a:extLst>
              <a:ext uri="{FF2B5EF4-FFF2-40B4-BE49-F238E27FC236}">
                <a16:creationId xmlns:a16="http://schemas.microsoft.com/office/drawing/2014/main" id="{0D87C9A7-DDB1-2D7B-21B4-0E3BA037DCA7}"/>
              </a:ext>
            </a:extLst>
          </p:cNvPr>
          <p:cNvSpPr txBox="1"/>
          <p:nvPr/>
        </p:nvSpPr>
        <p:spPr>
          <a:xfrm>
            <a:off x="3436795" y="5387855"/>
            <a:ext cx="2772106"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Encapsulation</a:t>
            </a:r>
            <a:endParaRPr dirty="0"/>
          </a:p>
        </p:txBody>
      </p:sp>
      <p:sp>
        <p:nvSpPr>
          <p:cNvPr id="3" name="Google Shape;185;p12">
            <a:extLst>
              <a:ext uri="{FF2B5EF4-FFF2-40B4-BE49-F238E27FC236}">
                <a16:creationId xmlns:a16="http://schemas.microsoft.com/office/drawing/2014/main" id="{7CD0759B-3CE1-C050-5B37-88643832C2F7}"/>
              </a:ext>
            </a:extLst>
          </p:cNvPr>
          <p:cNvSpPr/>
          <p:nvPr/>
        </p:nvSpPr>
        <p:spPr>
          <a:xfrm>
            <a:off x="2610420" y="5338752"/>
            <a:ext cx="652203" cy="652203"/>
          </a:xfrm>
          <a:prstGeom prst="ellipse">
            <a:avLst/>
          </a:prstGeom>
          <a:solidFill>
            <a:srgbClr val="0070C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4</a:t>
            </a:r>
            <a:endParaRPr dirty="0"/>
          </a:p>
        </p:txBody>
      </p:sp>
      <p:sp>
        <p:nvSpPr>
          <p:cNvPr id="5" name="Google Shape;184;p12">
            <a:extLst>
              <a:ext uri="{FF2B5EF4-FFF2-40B4-BE49-F238E27FC236}">
                <a16:creationId xmlns:a16="http://schemas.microsoft.com/office/drawing/2014/main" id="{CF6929DA-5141-7F98-AEDC-05205D70900B}"/>
              </a:ext>
            </a:extLst>
          </p:cNvPr>
          <p:cNvSpPr txBox="1"/>
          <p:nvPr/>
        </p:nvSpPr>
        <p:spPr>
          <a:xfrm>
            <a:off x="8185501" y="4758794"/>
            <a:ext cx="3277627"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Objects references</a:t>
            </a:r>
            <a:endParaRPr dirty="0"/>
          </a:p>
        </p:txBody>
      </p:sp>
      <p:sp>
        <p:nvSpPr>
          <p:cNvPr id="6" name="Google Shape;185;p12">
            <a:extLst>
              <a:ext uri="{FF2B5EF4-FFF2-40B4-BE49-F238E27FC236}">
                <a16:creationId xmlns:a16="http://schemas.microsoft.com/office/drawing/2014/main" id="{54E53780-3FEE-A52E-EF13-9BAB1B759CD5}"/>
              </a:ext>
            </a:extLst>
          </p:cNvPr>
          <p:cNvSpPr/>
          <p:nvPr/>
        </p:nvSpPr>
        <p:spPr>
          <a:xfrm>
            <a:off x="7208068" y="4766716"/>
            <a:ext cx="652203" cy="652203"/>
          </a:xfrm>
          <a:prstGeom prst="ellipse">
            <a:avLst/>
          </a:prstGeom>
          <a:solidFill>
            <a:srgbClr val="0070C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5</a:t>
            </a:r>
            <a:endParaRPr dirty="0"/>
          </a:p>
        </p:txBody>
      </p:sp>
      <p:sp>
        <p:nvSpPr>
          <p:cNvPr id="4" name="Google Shape;205;p13">
            <a:extLst>
              <a:ext uri="{FF2B5EF4-FFF2-40B4-BE49-F238E27FC236}">
                <a16:creationId xmlns:a16="http://schemas.microsoft.com/office/drawing/2014/main" id="{7C44BC92-5C4D-4F1A-6C28-1CDA53A5C284}"/>
              </a:ext>
            </a:extLst>
          </p:cNvPr>
          <p:cNvSpPr/>
          <p:nvPr/>
        </p:nvSpPr>
        <p:spPr>
          <a:xfrm>
            <a:off x="421371" y="1056991"/>
            <a:ext cx="4857144" cy="1379408"/>
          </a:xfrm>
          <a:prstGeom prst="rect">
            <a:avLst/>
          </a:prstGeom>
          <a:noFill/>
          <a:ln w="762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720005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9AD"/>
        </a:solidFill>
        <a:effectLst/>
      </p:bgPr>
    </p:bg>
    <p:spTree>
      <p:nvGrpSpPr>
        <p:cNvPr id="1" name="Shape 209"/>
        <p:cNvGrpSpPr/>
        <p:nvPr/>
      </p:nvGrpSpPr>
      <p:grpSpPr>
        <a:xfrm>
          <a:off x="0" y="0"/>
          <a:ext cx="0" cy="0"/>
          <a:chOff x="0" y="0"/>
          <a:chExt cx="0" cy="0"/>
        </a:xfrm>
      </p:grpSpPr>
      <p:sp>
        <p:nvSpPr>
          <p:cNvPr id="210" name="Google Shape;210;p14"/>
          <p:cNvSpPr txBox="1"/>
          <p:nvPr/>
        </p:nvSpPr>
        <p:spPr>
          <a:xfrm>
            <a:off x="1816089" y="2370634"/>
            <a:ext cx="8247771"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a:solidFill>
                  <a:schemeClr val="lt1"/>
                </a:solidFill>
                <a:latin typeface="Calibri"/>
                <a:ea typeface="Calibri"/>
                <a:cs typeface="Calibri"/>
                <a:sym typeface="Calibri"/>
              </a:rPr>
              <a:t>TYPED LANGUAGES</a:t>
            </a:r>
            <a:endParaRPr sz="8000" b="1">
              <a:solidFill>
                <a:schemeClr val="lt1"/>
              </a:solidFill>
              <a:latin typeface="Calibri"/>
              <a:ea typeface="Calibri"/>
              <a:cs typeface="Calibri"/>
              <a:sym typeface="Calibri"/>
            </a:endParaRPr>
          </a:p>
        </p:txBody>
      </p:sp>
      <p:sp>
        <p:nvSpPr>
          <p:cNvPr id="211" name="Google Shape;211;p14"/>
          <p:cNvSpPr/>
          <p:nvPr/>
        </p:nvSpPr>
        <p:spPr>
          <a:xfrm>
            <a:off x="1436914" y="1479715"/>
            <a:ext cx="9173029" cy="4428716"/>
          </a:xfrm>
          <a:prstGeom prst="rect">
            <a:avLst/>
          </a:prstGeom>
          <a:noFill/>
          <a:ln w="571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13" name="Google Shape;213;p14"/>
          <p:cNvSpPr txBox="1"/>
          <p:nvPr/>
        </p:nvSpPr>
        <p:spPr>
          <a:xfrm>
            <a:off x="3831227" y="4141992"/>
            <a:ext cx="4130361"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lt1"/>
                </a:solidFill>
                <a:latin typeface="Calibri"/>
                <a:ea typeface="Calibri"/>
                <a:cs typeface="Calibri"/>
                <a:sym typeface="Calibri"/>
              </a:rPr>
              <a:t>PREVENT ERRORS WITH TYPES</a:t>
            </a:r>
            <a:endParaRPr/>
          </a:p>
        </p:txBody>
      </p:sp>
      <p:sp>
        <p:nvSpPr>
          <p:cNvPr id="214" name="Google Shape;214;p14"/>
          <p:cNvSpPr txBox="1"/>
          <p:nvPr/>
        </p:nvSpPr>
        <p:spPr>
          <a:xfrm>
            <a:off x="4750455" y="842722"/>
            <a:ext cx="2639505"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a:solidFill>
                  <a:schemeClr val="lt1"/>
                </a:solidFill>
                <a:latin typeface="Calibri"/>
                <a:ea typeface="Calibri"/>
                <a:cs typeface="Calibri"/>
                <a:sym typeface="Calibri"/>
              </a:rPr>
              <a:t>OOP  -  CHAPTER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1C3A"/>
        </a:solidFill>
        <a:effectLst/>
      </p:bgPr>
    </p:bg>
    <p:spTree>
      <p:nvGrpSpPr>
        <p:cNvPr id="1" name="Shape 219"/>
        <p:cNvGrpSpPr/>
        <p:nvPr/>
      </p:nvGrpSpPr>
      <p:grpSpPr>
        <a:xfrm>
          <a:off x="0" y="0"/>
          <a:ext cx="0" cy="0"/>
          <a:chOff x="0" y="0"/>
          <a:chExt cx="0" cy="0"/>
        </a:xfrm>
      </p:grpSpPr>
      <p:pic>
        <p:nvPicPr>
          <p:cNvPr id="220" name="Google Shape;220;p15"/>
          <p:cNvPicPr preferRelativeResize="0"/>
          <p:nvPr/>
        </p:nvPicPr>
        <p:blipFill rotWithShape="1">
          <a:blip r:embed="rId3">
            <a:alphaModFix/>
          </a:blip>
          <a:srcRect/>
          <a:stretch/>
        </p:blipFill>
        <p:spPr>
          <a:xfrm>
            <a:off x="322262" y="1801812"/>
            <a:ext cx="11344275" cy="4752975"/>
          </a:xfrm>
          <a:prstGeom prst="rect">
            <a:avLst/>
          </a:prstGeom>
          <a:noFill/>
          <a:ln>
            <a:noFill/>
          </a:ln>
        </p:spPr>
      </p:pic>
      <p:sp>
        <p:nvSpPr>
          <p:cNvPr id="221" name="Google Shape;221;p15"/>
          <p:cNvSpPr txBox="1"/>
          <p:nvPr/>
        </p:nvSpPr>
        <p:spPr>
          <a:xfrm>
            <a:off x="3427863" y="389980"/>
            <a:ext cx="513307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From </a:t>
            </a:r>
            <a:r>
              <a:rPr lang="en-US" sz="3200" b="1">
                <a:solidFill>
                  <a:schemeClr val="lt1"/>
                </a:solidFill>
                <a:latin typeface="Calibri"/>
                <a:ea typeface="Calibri"/>
                <a:cs typeface="Calibri"/>
                <a:sym typeface="Calibri"/>
              </a:rPr>
              <a:t>JavaScript</a:t>
            </a:r>
            <a:r>
              <a:rPr lang="en-US" sz="3200">
                <a:solidFill>
                  <a:schemeClr val="lt1"/>
                </a:solidFill>
                <a:latin typeface="Calibri"/>
                <a:ea typeface="Calibri"/>
                <a:cs typeface="Calibri"/>
                <a:sym typeface="Calibri"/>
              </a:rPr>
              <a:t> to </a:t>
            </a:r>
            <a:r>
              <a:rPr lang="en-US" sz="3200" b="1">
                <a:solidFill>
                  <a:schemeClr val="lt1"/>
                </a:solidFill>
                <a:latin typeface="Calibri"/>
                <a:ea typeface="Calibri"/>
                <a:cs typeface="Calibri"/>
                <a:sym typeface="Calibri"/>
              </a:rPr>
              <a:t>TypeScript</a:t>
            </a:r>
            <a:endParaRPr/>
          </a:p>
        </p:txBody>
      </p:sp>
      <p:sp>
        <p:nvSpPr>
          <p:cNvPr id="222" name="Google Shape;222;p15"/>
          <p:cNvSpPr/>
          <p:nvPr/>
        </p:nvSpPr>
        <p:spPr>
          <a:xfrm>
            <a:off x="2120900" y="1968500"/>
            <a:ext cx="546100" cy="584200"/>
          </a:xfrm>
          <a:prstGeom prst="down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15"/>
          <p:cNvSpPr txBox="1"/>
          <p:nvPr/>
        </p:nvSpPr>
        <p:spPr>
          <a:xfrm>
            <a:off x="1229304" y="1324758"/>
            <a:ext cx="2329291"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lt1"/>
                </a:solidFill>
                <a:latin typeface="Calibri"/>
                <a:ea typeface="Calibri"/>
                <a:cs typeface="Calibri"/>
                <a:sym typeface="Calibri"/>
              </a:rPr>
              <a:t>1995 : JavaScript</a:t>
            </a:r>
            <a:endParaRPr sz="2500" b="1">
              <a:solidFill>
                <a:schemeClr val="lt1"/>
              </a:solidFill>
              <a:latin typeface="Calibri"/>
              <a:ea typeface="Calibri"/>
              <a:cs typeface="Calibri"/>
              <a:sym typeface="Calibri"/>
            </a:endParaRPr>
          </a:p>
        </p:txBody>
      </p:sp>
      <p:sp>
        <p:nvSpPr>
          <p:cNvPr id="224" name="Google Shape;224;p15"/>
          <p:cNvSpPr/>
          <p:nvPr/>
        </p:nvSpPr>
        <p:spPr>
          <a:xfrm>
            <a:off x="8115300" y="2846388"/>
            <a:ext cx="546100" cy="584200"/>
          </a:xfrm>
          <a:prstGeom prst="down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15"/>
          <p:cNvSpPr txBox="1"/>
          <p:nvPr/>
        </p:nvSpPr>
        <p:spPr>
          <a:xfrm>
            <a:off x="7213157" y="2202646"/>
            <a:ext cx="2350387"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lt1"/>
                </a:solidFill>
                <a:latin typeface="Calibri"/>
                <a:ea typeface="Calibri"/>
                <a:cs typeface="Calibri"/>
                <a:sym typeface="Calibri"/>
              </a:rPr>
              <a:t>2012: TypeScript</a:t>
            </a:r>
            <a:endParaRPr sz="2500" b="1">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p:nvPr/>
        </p:nvSpPr>
        <p:spPr>
          <a:xfrm>
            <a:off x="1673443" y="3406473"/>
            <a:ext cx="4592924" cy="477054"/>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onsolas"/>
                <a:ea typeface="Consolas"/>
                <a:cs typeface="Consolas"/>
                <a:sym typeface="Consolas"/>
              </a:rPr>
              <a:t>npm install -g typescript</a:t>
            </a:r>
            <a:endParaRPr sz="2500">
              <a:solidFill>
                <a:srgbClr val="FF0000"/>
              </a:solidFill>
              <a:latin typeface="Consolas"/>
              <a:ea typeface="Consolas"/>
              <a:cs typeface="Consolas"/>
              <a:sym typeface="Consolas"/>
            </a:endParaRPr>
          </a:p>
        </p:txBody>
      </p:sp>
      <p:sp>
        <p:nvSpPr>
          <p:cNvPr id="231" name="Google Shape;231;p16"/>
          <p:cNvSpPr txBox="1"/>
          <p:nvPr/>
        </p:nvSpPr>
        <p:spPr>
          <a:xfrm>
            <a:off x="555701" y="5525419"/>
            <a:ext cx="5705986"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4 – DONE !! Just check TypeScript works : </a:t>
            </a:r>
            <a:endParaRPr sz="2500" b="1">
              <a:solidFill>
                <a:srgbClr val="FF0000"/>
              </a:solidFill>
              <a:latin typeface="Calibri"/>
              <a:ea typeface="Calibri"/>
              <a:cs typeface="Calibri"/>
              <a:sym typeface="Calibri"/>
            </a:endParaRPr>
          </a:p>
        </p:txBody>
      </p:sp>
      <p:sp>
        <p:nvSpPr>
          <p:cNvPr id="232" name="Google Shape;232;p16"/>
          <p:cNvSpPr txBox="1"/>
          <p:nvPr/>
        </p:nvSpPr>
        <p:spPr>
          <a:xfrm>
            <a:off x="1793752" y="6047530"/>
            <a:ext cx="2476960" cy="477054"/>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onsolas"/>
                <a:ea typeface="Consolas"/>
                <a:cs typeface="Consolas"/>
                <a:sym typeface="Consolas"/>
              </a:rPr>
              <a:t>tsc --version</a:t>
            </a:r>
            <a:endParaRPr/>
          </a:p>
        </p:txBody>
      </p:sp>
      <p:sp>
        <p:nvSpPr>
          <p:cNvPr id="233" name="Google Shape;233;p16"/>
          <p:cNvSpPr txBox="1"/>
          <p:nvPr/>
        </p:nvSpPr>
        <p:spPr>
          <a:xfrm>
            <a:off x="525007" y="1149103"/>
            <a:ext cx="3478581"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1 - Add NPM to the PATH</a:t>
            </a:r>
            <a:endParaRPr sz="2500" b="1">
              <a:solidFill>
                <a:srgbClr val="FF0000"/>
              </a:solidFill>
              <a:latin typeface="Calibri"/>
              <a:ea typeface="Calibri"/>
              <a:cs typeface="Calibri"/>
              <a:sym typeface="Calibri"/>
            </a:endParaRPr>
          </a:p>
        </p:txBody>
      </p:sp>
      <p:sp>
        <p:nvSpPr>
          <p:cNvPr id="234" name="Google Shape;234;p16"/>
          <p:cNvSpPr txBox="1"/>
          <p:nvPr/>
        </p:nvSpPr>
        <p:spPr>
          <a:xfrm>
            <a:off x="1673443" y="2011332"/>
            <a:ext cx="10235494" cy="47705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onsolas"/>
                <a:ea typeface="Consolas"/>
                <a:cs typeface="Consolas"/>
                <a:sym typeface="Consolas"/>
              </a:rPr>
              <a:t>setx PATH "%PATH%;C:\Users\</a:t>
            </a:r>
            <a:r>
              <a:rPr lang="en-US" sz="2500" b="1">
                <a:solidFill>
                  <a:srgbClr val="FF0000"/>
                </a:solidFill>
                <a:latin typeface="Consolas"/>
                <a:ea typeface="Consolas"/>
                <a:cs typeface="Consolas"/>
                <a:sym typeface="Consolas"/>
              </a:rPr>
              <a:t>pros.nob</a:t>
            </a:r>
            <a:r>
              <a:rPr lang="en-US" sz="2500">
                <a:solidFill>
                  <a:schemeClr val="dk1"/>
                </a:solidFill>
                <a:latin typeface="Consolas"/>
                <a:ea typeface="Consolas"/>
                <a:cs typeface="Consolas"/>
                <a:sym typeface="Consolas"/>
              </a:rPr>
              <a:t>\AppData\Roaming\npm;"</a:t>
            </a:r>
            <a:endParaRPr sz="2500">
              <a:solidFill>
                <a:srgbClr val="FF0000"/>
              </a:solidFill>
              <a:latin typeface="Consolas"/>
              <a:ea typeface="Consolas"/>
              <a:cs typeface="Consolas"/>
              <a:sym typeface="Consolas"/>
            </a:endParaRPr>
          </a:p>
        </p:txBody>
      </p:sp>
      <p:sp>
        <p:nvSpPr>
          <p:cNvPr id="235" name="Google Shape;235;p16"/>
          <p:cNvSpPr txBox="1"/>
          <p:nvPr/>
        </p:nvSpPr>
        <p:spPr>
          <a:xfrm>
            <a:off x="1008044" y="347506"/>
            <a:ext cx="749775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u="sng">
                <a:solidFill>
                  <a:schemeClr val="dk1"/>
                </a:solidFill>
                <a:latin typeface="Calibri"/>
                <a:ea typeface="Calibri"/>
                <a:cs typeface="Calibri"/>
                <a:sym typeface="Calibri"/>
              </a:rPr>
              <a:t>On VSCode, open a terminal and perform those 4 steps :</a:t>
            </a:r>
            <a:endParaRPr sz="2500" u="sng">
              <a:solidFill>
                <a:srgbClr val="FF0000"/>
              </a:solidFill>
              <a:latin typeface="Calibri"/>
              <a:ea typeface="Calibri"/>
              <a:cs typeface="Calibri"/>
              <a:sym typeface="Calibri"/>
            </a:endParaRPr>
          </a:p>
        </p:txBody>
      </p:sp>
      <p:sp>
        <p:nvSpPr>
          <p:cNvPr id="236" name="Google Shape;236;p16"/>
          <p:cNvSpPr/>
          <p:nvPr/>
        </p:nvSpPr>
        <p:spPr>
          <a:xfrm rot="-5400000">
            <a:off x="7021888" y="1970604"/>
            <a:ext cx="256662" cy="1324643"/>
          </a:xfrm>
          <a:prstGeom prst="leftBrace">
            <a:avLst>
              <a:gd name="adj1" fmla="val 8333"/>
              <a:gd name="adj2" fmla="val 50000"/>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6"/>
          <p:cNvSpPr txBox="1"/>
          <p:nvPr/>
        </p:nvSpPr>
        <p:spPr>
          <a:xfrm>
            <a:off x="6189059" y="2834634"/>
            <a:ext cx="2405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Your window account !!</a:t>
            </a:r>
            <a:endParaRPr/>
          </a:p>
        </p:txBody>
      </p:sp>
      <p:sp>
        <p:nvSpPr>
          <p:cNvPr id="238" name="Google Shape;238;p16"/>
          <p:cNvSpPr txBox="1"/>
          <p:nvPr/>
        </p:nvSpPr>
        <p:spPr>
          <a:xfrm>
            <a:off x="525007" y="2884362"/>
            <a:ext cx="4013856"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2 – Install Typescript globally</a:t>
            </a:r>
            <a:endParaRPr sz="2500" b="1">
              <a:solidFill>
                <a:srgbClr val="FF0000"/>
              </a:solidFill>
              <a:latin typeface="Calibri"/>
              <a:ea typeface="Calibri"/>
              <a:cs typeface="Calibri"/>
              <a:sym typeface="Calibri"/>
            </a:endParaRPr>
          </a:p>
        </p:txBody>
      </p:sp>
      <p:pic>
        <p:nvPicPr>
          <p:cNvPr id="239" name="Google Shape;239;p16"/>
          <p:cNvPicPr preferRelativeResize="0"/>
          <p:nvPr/>
        </p:nvPicPr>
        <p:blipFill rotWithShape="1">
          <a:blip r:embed="rId3">
            <a:alphaModFix/>
          </a:blip>
          <a:srcRect/>
          <a:stretch/>
        </p:blipFill>
        <p:spPr>
          <a:xfrm>
            <a:off x="366543" y="248851"/>
            <a:ext cx="534534" cy="534534"/>
          </a:xfrm>
          <a:prstGeom prst="rect">
            <a:avLst/>
          </a:prstGeom>
          <a:noFill/>
          <a:ln>
            <a:noFill/>
          </a:ln>
        </p:spPr>
      </p:pic>
      <p:sp>
        <p:nvSpPr>
          <p:cNvPr id="240" name="Google Shape;240;p16"/>
          <p:cNvSpPr txBox="1"/>
          <p:nvPr/>
        </p:nvSpPr>
        <p:spPr>
          <a:xfrm>
            <a:off x="1673443" y="4697791"/>
            <a:ext cx="9530173" cy="477054"/>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onsolas"/>
                <a:ea typeface="Consolas"/>
                <a:cs typeface="Consolas"/>
                <a:sym typeface="Consolas"/>
              </a:rPr>
              <a:t>Set-ExecutionPolicy -Scope CurrentUser  Unrestricted </a:t>
            </a:r>
            <a:endParaRPr sz="2500">
              <a:solidFill>
                <a:srgbClr val="FF0000"/>
              </a:solidFill>
              <a:latin typeface="Consolas"/>
              <a:ea typeface="Consolas"/>
              <a:cs typeface="Consolas"/>
              <a:sym typeface="Consolas"/>
            </a:endParaRPr>
          </a:p>
        </p:txBody>
      </p:sp>
      <p:sp>
        <p:nvSpPr>
          <p:cNvPr id="241" name="Google Shape;241;p16"/>
          <p:cNvSpPr txBox="1"/>
          <p:nvPr/>
        </p:nvSpPr>
        <p:spPr>
          <a:xfrm>
            <a:off x="525007" y="4175680"/>
            <a:ext cx="3745705"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3 - Allow scripts to execute</a:t>
            </a:r>
            <a:endParaRPr sz="2500" b="1">
              <a:solidFill>
                <a:srgbClr val="FF0000"/>
              </a:solidFill>
              <a:latin typeface="Calibri"/>
              <a:ea typeface="Calibri"/>
              <a:cs typeface="Calibri"/>
              <a:sym typeface="Calibri"/>
            </a:endParaRPr>
          </a:p>
        </p:txBody>
      </p:sp>
      <p:sp>
        <p:nvSpPr>
          <p:cNvPr id="242" name="Google Shape;242;p16"/>
          <p:cNvSpPr txBox="1"/>
          <p:nvPr/>
        </p:nvSpPr>
        <p:spPr>
          <a:xfrm>
            <a:off x="10167221" y="0"/>
            <a:ext cx="1741716" cy="369332"/>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INSTALLATION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17" descr="What is Typescript ?. ○ TypeScript is wrapper around the… | by Vishnupriya  | Medium"/>
          <p:cNvPicPr preferRelativeResize="0"/>
          <p:nvPr/>
        </p:nvPicPr>
        <p:blipFill rotWithShape="1">
          <a:blip r:embed="rId3">
            <a:alphaModFix/>
          </a:blip>
          <a:srcRect/>
          <a:stretch/>
        </p:blipFill>
        <p:spPr>
          <a:xfrm>
            <a:off x="1766661" y="1084790"/>
            <a:ext cx="8349796" cy="5773210"/>
          </a:xfrm>
          <a:prstGeom prst="rect">
            <a:avLst/>
          </a:prstGeom>
          <a:noFill/>
          <a:ln>
            <a:noFill/>
          </a:ln>
        </p:spPr>
      </p:pic>
      <p:sp>
        <p:nvSpPr>
          <p:cNvPr id="248" name="Google Shape;248;p17"/>
          <p:cNvSpPr txBox="1"/>
          <p:nvPr/>
        </p:nvSpPr>
        <p:spPr>
          <a:xfrm>
            <a:off x="3239248" y="223016"/>
            <a:ext cx="5404621"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a:solidFill>
                  <a:schemeClr val="dk1"/>
                </a:solidFill>
                <a:latin typeface="Calibri"/>
                <a:ea typeface="Calibri"/>
                <a:cs typeface="Calibri"/>
                <a:sym typeface="Calibri"/>
              </a:rPr>
              <a:t>What is Typescript ?</a:t>
            </a:r>
            <a:endParaRPr/>
          </a:p>
        </p:txBody>
      </p:sp>
      <p:sp>
        <p:nvSpPr>
          <p:cNvPr id="249" name="Google Shape;249;p17"/>
          <p:cNvSpPr txBox="1"/>
          <p:nvPr/>
        </p:nvSpPr>
        <p:spPr>
          <a:xfrm>
            <a:off x="6978102" y="4533758"/>
            <a:ext cx="713657"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a:solidFill>
                  <a:srgbClr val="FF09AD"/>
                </a:solidFill>
                <a:latin typeface="Consolas"/>
                <a:ea typeface="Consolas"/>
                <a:cs typeface="Consolas"/>
                <a:sym typeface="Consolas"/>
              </a:rPr>
              <a:t>tsc</a:t>
            </a:r>
            <a:endParaRPr/>
          </a:p>
        </p:txBody>
      </p:sp>
      <p:sp>
        <p:nvSpPr>
          <p:cNvPr id="250" name="Google Shape;250;p17"/>
          <p:cNvSpPr txBox="1"/>
          <p:nvPr/>
        </p:nvSpPr>
        <p:spPr>
          <a:xfrm>
            <a:off x="5239657" y="2624608"/>
            <a:ext cx="8931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Objects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p:nvPr/>
        </p:nvSpPr>
        <p:spPr>
          <a:xfrm>
            <a:off x="3239248" y="223016"/>
            <a:ext cx="5404621"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a:solidFill>
                  <a:schemeClr val="dk1"/>
                </a:solidFill>
                <a:latin typeface="Calibri"/>
                <a:ea typeface="Calibri"/>
                <a:cs typeface="Calibri"/>
                <a:sym typeface="Calibri"/>
              </a:rPr>
              <a:t>What is Typescript ?</a:t>
            </a:r>
            <a:endParaRPr/>
          </a:p>
        </p:txBody>
      </p:sp>
      <p:sp>
        <p:nvSpPr>
          <p:cNvPr id="256" name="Google Shape;256;p18"/>
          <p:cNvSpPr txBox="1"/>
          <p:nvPr/>
        </p:nvSpPr>
        <p:spPr>
          <a:xfrm>
            <a:off x="1105080" y="1608983"/>
            <a:ext cx="5736057"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1- You can write </a:t>
            </a:r>
            <a:r>
              <a:rPr lang="en-US" sz="2500" b="1">
                <a:solidFill>
                  <a:schemeClr val="dk1"/>
                </a:solidFill>
                <a:latin typeface="Calibri"/>
                <a:ea typeface="Calibri"/>
                <a:cs typeface="Calibri"/>
                <a:sym typeface="Calibri"/>
              </a:rPr>
              <a:t>JavaScript</a:t>
            </a:r>
            <a:r>
              <a:rPr lang="en-US" sz="2500">
                <a:solidFill>
                  <a:schemeClr val="dk1"/>
                </a:solidFill>
                <a:latin typeface="Calibri"/>
                <a:ea typeface="Calibri"/>
                <a:cs typeface="Calibri"/>
                <a:sym typeface="Calibri"/>
              </a:rPr>
              <a:t> in Typescript  !</a:t>
            </a:r>
            <a:endParaRPr sz="2500">
              <a:solidFill>
                <a:srgbClr val="FF0000"/>
              </a:solidFill>
              <a:latin typeface="Calibri"/>
              <a:ea typeface="Calibri"/>
              <a:cs typeface="Calibri"/>
              <a:sym typeface="Calibri"/>
            </a:endParaRPr>
          </a:p>
        </p:txBody>
      </p:sp>
      <p:sp>
        <p:nvSpPr>
          <p:cNvPr id="257" name="Google Shape;257;p18"/>
          <p:cNvSpPr txBox="1"/>
          <p:nvPr/>
        </p:nvSpPr>
        <p:spPr>
          <a:xfrm>
            <a:off x="1105080" y="2462748"/>
            <a:ext cx="552600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2- You need to </a:t>
            </a:r>
            <a:r>
              <a:rPr lang="en-US" sz="2500" b="1">
                <a:solidFill>
                  <a:schemeClr val="dk1"/>
                </a:solidFill>
                <a:latin typeface="Calibri"/>
                <a:ea typeface="Calibri"/>
                <a:cs typeface="Calibri"/>
                <a:sym typeface="Calibri"/>
              </a:rPr>
              <a:t>compile</a:t>
            </a:r>
            <a:r>
              <a:rPr lang="en-US" sz="2500">
                <a:solidFill>
                  <a:schemeClr val="dk1"/>
                </a:solidFill>
                <a:latin typeface="Calibri"/>
                <a:ea typeface="Calibri"/>
                <a:cs typeface="Calibri"/>
                <a:sym typeface="Calibri"/>
              </a:rPr>
              <a:t> your Typescript!</a:t>
            </a:r>
            <a:endParaRPr sz="2500">
              <a:solidFill>
                <a:srgbClr val="FF0000"/>
              </a:solidFill>
              <a:latin typeface="Calibri"/>
              <a:ea typeface="Calibri"/>
              <a:cs typeface="Calibri"/>
              <a:sym typeface="Calibri"/>
            </a:endParaRPr>
          </a:p>
        </p:txBody>
      </p:sp>
      <p:sp>
        <p:nvSpPr>
          <p:cNvPr id="258" name="Google Shape;258;p18"/>
          <p:cNvSpPr txBox="1"/>
          <p:nvPr/>
        </p:nvSpPr>
        <p:spPr>
          <a:xfrm>
            <a:off x="3798253" y="3207303"/>
            <a:ext cx="638209" cy="52322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lt1"/>
                </a:solidFill>
                <a:latin typeface="Calibri"/>
                <a:ea typeface="Calibri"/>
                <a:cs typeface="Calibri"/>
                <a:sym typeface="Calibri"/>
              </a:rPr>
              <a:t>TS</a:t>
            </a:r>
            <a:endParaRPr/>
          </a:p>
        </p:txBody>
      </p:sp>
      <p:sp>
        <p:nvSpPr>
          <p:cNvPr id="259" name="Google Shape;259;p18"/>
          <p:cNvSpPr/>
          <p:nvPr/>
        </p:nvSpPr>
        <p:spPr>
          <a:xfrm>
            <a:off x="4789714" y="3316514"/>
            <a:ext cx="1698171" cy="304799"/>
          </a:xfrm>
          <a:prstGeom prst="rightArrow">
            <a:avLst>
              <a:gd name="adj1" fmla="val 50000"/>
              <a:gd name="adj2" fmla="val 50000"/>
            </a:avLst>
          </a:prstGeom>
          <a:solidFill>
            <a:srgbClr val="595959"/>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18"/>
          <p:cNvSpPr txBox="1"/>
          <p:nvPr/>
        </p:nvSpPr>
        <p:spPr>
          <a:xfrm>
            <a:off x="6841137" y="3242883"/>
            <a:ext cx="638209" cy="523220"/>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lt1"/>
                </a:solidFill>
                <a:latin typeface="Calibri"/>
                <a:ea typeface="Calibri"/>
                <a:cs typeface="Calibri"/>
                <a:sym typeface="Calibri"/>
              </a:rPr>
              <a:t>JS</a:t>
            </a:r>
            <a:endParaRPr/>
          </a:p>
        </p:txBody>
      </p:sp>
      <p:sp>
        <p:nvSpPr>
          <p:cNvPr id="261" name="Google Shape;261;p18"/>
          <p:cNvSpPr txBox="1"/>
          <p:nvPr/>
        </p:nvSpPr>
        <p:spPr>
          <a:xfrm>
            <a:off x="8135869" y="3007248"/>
            <a:ext cx="295068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compiler is a small program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To transform a language into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Another language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382738" y="1955086"/>
            <a:ext cx="10058400" cy="3323987"/>
          </a:xfrm>
          <a:prstGeom prst="rect">
            <a:avLst/>
          </a:prstGeom>
          <a:noFill/>
          <a:ln w="9525" cap="flat" cmpd="sng">
            <a:solidFill>
              <a:srgbClr val="3F3F3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i="1">
                <a:solidFill>
                  <a:schemeClr val="dk1"/>
                </a:solidFill>
                <a:latin typeface="Consolas"/>
                <a:ea typeface="Consolas"/>
                <a:cs typeface="Consolas"/>
                <a:sym typeface="Consolas"/>
              </a:rPr>
              <a:t>let</a:t>
            </a:r>
            <a:r>
              <a:rPr lang="en-US" sz="3500">
                <a:solidFill>
                  <a:schemeClr val="dk1"/>
                </a:solidFill>
                <a:latin typeface="Consolas"/>
                <a:ea typeface="Consolas"/>
                <a:cs typeface="Consolas"/>
                <a:sym typeface="Consolas"/>
              </a:rPr>
              <a:t> user = "name";</a:t>
            </a:r>
            <a:endParaRPr/>
          </a:p>
          <a:p>
            <a:pPr marL="0" marR="0" lvl="0" indent="0" algn="l" rtl="0">
              <a:spcBef>
                <a:spcPts val="0"/>
              </a:spcBef>
              <a:spcAft>
                <a:spcPts val="0"/>
              </a:spcAft>
              <a:buNone/>
            </a:pPr>
            <a:br>
              <a:rPr lang="en-US" sz="3500">
                <a:solidFill>
                  <a:schemeClr val="dk1"/>
                </a:solidFill>
                <a:latin typeface="Consolas"/>
                <a:ea typeface="Consolas"/>
                <a:cs typeface="Consolas"/>
                <a:sym typeface="Consolas"/>
              </a:rPr>
            </a:br>
            <a:r>
              <a:rPr lang="en-US" sz="3500">
                <a:solidFill>
                  <a:schemeClr val="dk1"/>
                </a:solidFill>
                <a:latin typeface="Consolas"/>
                <a:ea typeface="Consolas"/>
                <a:cs typeface="Consolas"/>
                <a:sym typeface="Consolas"/>
              </a:rPr>
              <a:t>user = 4;</a:t>
            </a:r>
            <a:endParaRPr/>
          </a:p>
          <a:p>
            <a:pPr marL="0" marR="0" lvl="0" indent="0" algn="l" rtl="0">
              <a:spcBef>
                <a:spcPts val="0"/>
              </a:spcBef>
              <a:spcAft>
                <a:spcPts val="0"/>
              </a:spcAft>
              <a:buNone/>
            </a:pPr>
            <a:br>
              <a:rPr lang="en-US" sz="3500">
                <a:solidFill>
                  <a:schemeClr val="dk1"/>
                </a:solidFill>
                <a:latin typeface="Consolas"/>
                <a:ea typeface="Consolas"/>
                <a:cs typeface="Consolas"/>
                <a:sym typeface="Consolas"/>
              </a:rPr>
            </a:br>
            <a:r>
              <a:rPr lang="en-US" sz="3500">
                <a:solidFill>
                  <a:schemeClr val="dk1"/>
                </a:solidFill>
                <a:latin typeface="Consolas"/>
                <a:ea typeface="Consolas"/>
                <a:cs typeface="Consolas"/>
                <a:sym typeface="Consolas"/>
              </a:rPr>
              <a:t>console.log(user);</a:t>
            </a:r>
            <a:endParaRPr/>
          </a:p>
          <a:p>
            <a:pPr marL="0" marR="0" lvl="0" indent="0" algn="l" rtl="0">
              <a:spcBef>
                <a:spcPts val="0"/>
              </a:spcBef>
              <a:spcAft>
                <a:spcPts val="0"/>
              </a:spcAft>
              <a:buNone/>
            </a:pPr>
            <a:endParaRPr sz="3500">
              <a:solidFill>
                <a:schemeClr val="dk1"/>
              </a:solidFill>
              <a:latin typeface="Consolas"/>
              <a:ea typeface="Consolas"/>
              <a:cs typeface="Consolas"/>
              <a:sym typeface="Consolas"/>
            </a:endParaRPr>
          </a:p>
        </p:txBody>
      </p:sp>
      <p:sp>
        <p:nvSpPr>
          <p:cNvPr id="97" name="Google Shape;97;p2"/>
          <p:cNvSpPr txBox="1"/>
          <p:nvPr/>
        </p:nvSpPr>
        <p:spPr>
          <a:xfrm>
            <a:off x="2645332" y="756465"/>
            <a:ext cx="721389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FF09AD"/>
                </a:solidFill>
                <a:latin typeface="Calibri"/>
                <a:ea typeface="Calibri"/>
                <a:cs typeface="Calibri"/>
                <a:sym typeface="Calibri"/>
              </a:rPr>
              <a:t>Does this code produce an error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p:nvPr/>
        </p:nvSpPr>
        <p:spPr>
          <a:xfrm>
            <a:off x="1943234" y="629416"/>
            <a:ext cx="756123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RULE  </a:t>
            </a:r>
            <a:r>
              <a:rPr lang="en-US" sz="3500" b="1">
                <a:solidFill>
                  <a:schemeClr val="dk1"/>
                </a:solidFill>
                <a:latin typeface="Calibri"/>
                <a:ea typeface="Calibri"/>
                <a:cs typeface="Calibri"/>
                <a:sym typeface="Calibri"/>
              </a:rPr>
              <a:t>1- </a:t>
            </a:r>
            <a:r>
              <a:rPr lang="en-US" sz="3500">
                <a:solidFill>
                  <a:schemeClr val="dk1"/>
                </a:solidFill>
                <a:latin typeface="Calibri"/>
                <a:ea typeface="Calibri"/>
                <a:cs typeface="Calibri"/>
                <a:sym typeface="Calibri"/>
              </a:rPr>
              <a:t>Typescript  can </a:t>
            </a:r>
            <a:r>
              <a:rPr lang="en-US" sz="3500" b="1">
                <a:solidFill>
                  <a:srgbClr val="FF09AD"/>
                </a:solidFill>
                <a:latin typeface="Calibri"/>
                <a:ea typeface="Calibri"/>
                <a:cs typeface="Calibri"/>
                <a:sym typeface="Calibri"/>
              </a:rPr>
              <a:t>guess</a:t>
            </a:r>
            <a:r>
              <a:rPr lang="en-US" sz="3500" b="1">
                <a:solidFill>
                  <a:schemeClr val="dk1"/>
                </a:solidFill>
                <a:latin typeface="Calibri"/>
                <a:ea typeface="Calibri"/>
                <a:cs typeface="Calibri"/>
                <a:sym typeface="Calibri"/>
              </a:rPr>
              <a:t> your type</a:t>
            </a:r>
            <a:endParaRPr/>
          </a:p>
        </p:txBody>
      </p:sp>
      <p:sp>
        <p:nvSpPr>
          <p:cNvPr id="267" name="Google Shape;267;p19"/>
          <p:cNvSpPr txBox="1"/>
          <p:nvPr/>
        </p:nvSpPr>
        <p:spPr>
          <a:xfrm>
            <a:off x="3185305" y="2264230"/>
            <a:ext cx="3930884" cy="1815882"/>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dk1"/>
                </a:solidFill>
                <a:latin typeface="Consolas"/>
                <a:ea typeface="Consolas"/>
                <a:cs typeface="Consolas"/>
                <a:sym typeface="Consolas"/>
              </a:rPr>
              <a:t>let</a:t>
            </a:r>
            <a:r>
              <a:rPr lang="en-US" sz="2800">
                <a:solidFill>
                  <a:schemeClr val="dk1"/>
                </a:solidFill>
                <a:latin typeface="Consolas"/>
                <a:ea typeface="Consolas"/>
                <a:cs typeface="Consolas"/>
                <a:sym typeface="Consolas"/>
              </a:rPr>
              <a:t> user = "ronan";</a:t>
            </a:r>
            <a:endParaRPr/>
          </a:p>
          <a:p>
            <a:pPr marL="0" marR="0" lvl="0" indent="0" algn="l" rtl="0">
              <a:spcBef>
                <a:spcPts val="0"/>
              </a:spcBef>
              <a:spcAft>
                <a:spcPts val="0"/>
              </a:spcAft>
              <a:buNone/>
            </a:pPr>
            <a:r>
              <a:rPr lang="en-US" sz="2800">
                <a:solidFill>
                  <a:srgbClr val="F40000"/>
                </a:solidFill>
                <a:latin typeface="Consolas"/>
                <a:ea typeface="Consolas"/>
                <a:cs typeface="Consolas"/>
                <a:sym typeface="Consolas"/>
              </a:rPr>
              <a:t>user = 45</a:t>
            </a:r>
            <a:r>
              <a:rPr lang="en-US" sz="2800">
                <a:solidFill>
                  <a:schemeClr val="dk1"/>
                </a:solidFill>
                <a:latin typeface="Consolas"/>
                <a:ea typeface="Consolas"/>
                <a:cs typeface="Consolas"/>
                <a:sym typeface="Consolas"/>
              </a:rPr>
              <a:t>;</a:t>
            </a:r>
            <a:endParaRPr/>
          </a:p>
          <a:p>
            <a:pPr marL="0" marR="0" lvl="0" indent="0" algn="l" rtl="0">
              <a:spcBef>
                <a:spcPts val="0"/>
              </a:spcBef>
              <a:spcAft>
                <a:spcPts val="0"/>
              </a:spcAft>
              <a:buNone/>
            </a:pPr>
            <a:br>
              <a:rPr lang="en-US" sz="2800">
                <a:solidFill>
                  <a:schemeClr val="dk1"/>
                </a:solidFill>
                <a:latin typeface="Consolas"/>
                <a:ea typeface="Consolas"/>
                <a:cs typeface="Consolas"/>
                <a:sym typeface="Consolas"/>
              </a:rPr>
            </a:br>
            <a:r>
              <a:rPr lang="en-US" sz="2800">
                <a:solidFill>
                  <a:schemeClr val="dk1"/>
                </a:solidFill>
                <a:latin typeface="Consolas"/>
                <a:ea typeface="Consolas"/>
                <a:cs typeface="Consolas"/>
                <a:sym typeface="Consolas"/>
              </a:rPr>
              <a:t>console.log(user);</a:t>
            </a:r>
            <a:endParaRPr/>
          </a:p>
        </p:txBody>
      </p:sp>
      <p:sp>
        <p:nvSpPr>
          <p:cNvPr id="268" name="Google Shape;268;p19"/>
          <p:cNvSpPr/>
          <p:nvPr/>
        </p:nvSpPr>
        <p:spPr>
          <a:xfrm flipH="1">
            <a:off x="7031110" y="2317547"/>
            <a:ext cx="495760" cy="422649"/>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19"/>
          <p:cNvSpPr txBox="1"/>
          <p:nvPr/>
        </p:nvSpPr>
        <p:spPr>
          <a:xfrm>
            <a:off x="7663542" y="2317547"/>
            <a:ext cx="30955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Typescript detects a type script</a:t>
            </a:r>
            <a:endParaRPr/>
          </a:p>
        </p:txBody>
      </p:sp>
      <p:sp>
        <p:nvSpPr>
          <p:cNvPr id="270" name="Google Shape;270;p19"/>
          <p:cNvSpPr/>
          <p:nvPr/>
        </p:nvSpPr>
        <p:spPr>
          <a:xfrm flipH="1">
            <a:off x="7031110" y="2793243"/>
            <a:ext cx="495760" cy="422649"/>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9"/>
          <p:cNvSpPr txBox="1"/>
          <p:nvPr/>
        </p:nvSpPr>
        <p:spPr>
          <a:xfrm>
            <a:off x="7663542" y="2793243"/>
            <a:ext cx="336329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Typescript detects an error : </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Cannot assign a integer to a string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0"/>
          <p:cNvSpPr txBox="1"/>
          <p:nvPr/>
        </p:nvSpPr>
        <p:spPr>
          <a:xfrm>
            <a:off x="883691" y="1196227"/>
            <a:ext cx="968893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RULE  </a:t>
            </a:r>
            <a:r>
              <a:rPr lang="en-US" sz="3500" b="1">
                <a:solidFill>
                  <a:schemeClr val="dk1"/>
                </a:solidFill>
                <a:latin typeface="Calibri"/>
                <a:ea typeface="Calibri"/>
                <a:cs typeface="Calibri"/>
                <a:sym typeface="Calibri"/>
              </a:rPr>
              <a:t>2- </a:t>
            </a:r>
            <a:r>
              <a:rPr lang="en-US" sz="3500">
                <a:solidFill>
                  <a:schemeClr val="dk1"/>
                </a:solidFill>
                <a:latin typeface="Calibri"/>
                <a:ea typeface="Calibri"/>
                <a:cs typeface="Calibri"/>
                <a:sym typeface="Calibri"/>
              </a:rPr>
              <a:t>If Typescript </a:t>
            </a:r>
            <a:r>
              <a:rPr lang="en-US" sz="3500" b="1">
                <a:solidFill>
                  <a:schemeClr val="dk1"/>
                </a:solidFill>
                <a:latin typeface="Calibri"/>
                <a:ea typeface="Calibri"/>
                <a:cs typeface="Calibri"/>
                <a:sym typeface="Calibri"/>
              </a:rPr>
              <a:t>cannot guess</a:t>
            </a:r>
            <a:r>
              <a:rPr lang="en-US" sz="3500">
                <a:solidFill>
                  <a:schemeClr val="dk1"/>
                </a:solidFill>
                <a:latin typeface="Calibri"/>
                <a:ea typeface="Calibri"/>
                <a:cs typeface="Calibri"/>
                <a:sym typeface="Calibri"/>
              </a:rPr>
              <a:t>, the type is : </a:t>
            </a:r>
            <a:r>
              <a:rPr lang="en-US" sz="3500" b="1" i="1">
                <a:solidFill>
                  <a:srgbClr val="FF09AD"/>
                </a:solidFill>
                <a:latin typeface="Calibri"/>
                <a:ea typeface="Calibri"/>
                <a:cs typeface="Calibri"/>
                <a:sym typeface="Calibri"/>
              </a:rPr>
              <a:t>any</a:t>
            </a:r>
            <a:endParaRPr/>
          </a:p>
        </p:txBody>
      </p:sp>
      <p:sp>
        <p:nvSpPr>
          <p:cNvPr id="277" name="Google Shape;277;p20"/>
          <p:cNvSpPr txBox="1"/>
          <p:nvPr/>
        </p:nvSpPr>
        <p:spPr>
          <a:xfrm>
            <a:off x="2865992" y="2913867"/>
            <a:ext cx="3930884" cy="954107"/>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dk1"/>
                </a:solidFill>
                <a:latin typeface="Consolas"/>
                <a:ea typeface="Consolas"/>
                <a:cs typeface="Consolas"/>
                <a:sym typeface="Consolas"/>
              </a:rPr>
              <a:t>let</a:t>
            </a:r>
            <a:r>
              <a:rPr lang="en-US" sz="2800">
                <a:solidFill>
                  <a:schemeClr val="dk1"/>
                </a:solidFill>
                <a:latin typeface="Consolas"/>
                <a:ea typeface="Consolas"/>
                <a:cs typeface="Consolas"/>
                <a:sym typeface="Consolas"/>
              </a:rPr>
              <a:t> user;</a:t>
            </a:r>
            <a:endParaRPr/>
          </a:p>
          <a:p>
            <a:pPr marL="0" marR="0" lvl="0" indent="0" algn="l" rtl="0">
              <a:spcBef>
                <a:spcPts val="0"/>
              </a:spcBef>
              <a:spcAft>
                <a:spcPts val="0"/>
              </a:spcAft>
              <a:buNone/>
            </a:pPr>
            <a:r>
              <a:rPr lang="en-US" sz="2800">
                <a:solidFill>
                  <a:srgbClr val="F40000"/>
                </a:solidFill>
                <a:latin typeface="Consolas"/>
                <a:ea typeface="Consolas"/>
                <a:cs typeface="Consolas"/>
                <a:sym typeface="Consolas"/>
              </a:rPr>
              <a:t> </a:t>
            </a:r>
            <a:endParaRPr sz="2800">
              <a:solidFill>
                <a:schemeClr val="dk1"/>
              </a:solidFill>
              <a:latin typeface="Consolas"/>
              <a:ea typeface="Consolas"/>
              <a:cs typeface="Consolas"/>
              <a:sym typeface="Consolas"/>
            </a:endParaRPr>
          </a:p>
        </p:txBody>
      </p:sp>
      <p:sp>
        <p:nvSpPr>
          <p:cNvPr id="278" name="Google Shape;278;p20"/>
          <p:cNvSpPr/>
          <p:nvPr/>
        </p:nvSpPr>
        <p:spPr>
          <a:xfrm flipH="1">
            <a:off x="5481073" y="2996032"/>
            <a:ext cx="1478604" cy="422649"/>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20"/>
          <p:cNvSpPr txBox="1"/>
          <p:nvPr/>
        </p:nvSpPr>
        <p:spPr>
          <a:xfrm>
            <a:off x="6959677" y="2979123"/>
            <a:ext cx="46562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Typescript does not detect anything, type is any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p:nvPr/>
        </p:nvSpPr>
        <p:spPr>
          <a:xfrm>
            <a:off x="623943" y="579736"/>
            <a:ext cx="10863487" cy="6309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a:solidFill>
                  <a:schemeClr val="dk1"/>
                </a:solidFill>
                <a:latin typeface="Calibri"/>
                <a:ea typeface="Calibri"/>
                <a:cs typeface="Calibri"/>
                <a:sym typeface="Calibri"/>
              </a:rPr>
              <a:t>RULE 3 </a:t>
            </a:r>
            <a:r>
              <a:rPr lang="en-US" sz="3500">
                <a:solidFill>
                  <a:schemeClr val="dk1"/>
                </a:solidFill>
                <a:latin typeface="Calibri"/>
                <a:ea typeface="Calibri"/>
                <a:cs typeface="Calibri"/>
                <a:sym typeface="Calibri"/>
              </a:rPr>
              <a:t>- Variables can have </a:t>
            </a:r>
            <a:r>
              <a:rPr lang="en-US" sz="3500" b="1">
                <a:solidFill>
                  <a:srgbClr val="FF09AD"/>
                </a:solidFill>
                <a:latin typeface="Calibri"/>
                <a:ea typeface="Calibri"/>
                <a:cs typeface="Calibri"/>
                <a:sym typeface="Calibri"/>
              </a:rPr>
              <a:t>annotations</a:t>
            </a:r>
            <a:r>
              <a:rPr lang="en-US" sz="3500">
                <a:solidFill>
                  <a:schemeClr val="dk1"/>
                </a:solidFill>
                <a:latin typeface="Calibri"/>
                <a:ea typeface="Calibri"/>
                <a:cs typeface="Calibri"/>
                <a:sym typeface="Calibri"/>
              </a:rPr>
              <a:t>  after their names</a:t>
            </a:r>
            <a:endParaRPr sz="3500" b="1">
              <a:solidFill>
                <a:srgbClr val="FF09AD"/>
              </a:solidFill>
              <a:latin typeface="Calibri"/>
              <a:ea typeface="Calibri"/>
              <a:cs typeface="Calibri"/>
              <a:sym typeface="Calibri"/>
            </a:endParaRPr>
          </a:p>
        </p:txBody>
      </p:sp>
      <p:sp>
        <p:nvSpPr>
          <p:cNvPr id="285" name="Google Shape;285;p21"/>
          <p:cNvSpPr txBox="1"/>
          <p:nvPr/>
        </p:nvSpPr>
        <p:spPr>
          <a:xfrm>
            <a:off x="1251723" y="3522162"/>
            <a:ext cx="8581195" cy="769441"/>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Consolas"/>
                <a:ea typeface="Consolas"/>
                <a:cs typeface="Consolas"/>
                <a:sym typeface="Consolas"/>
              </a:rPr>
              <a:t>let mustBeAString </a:t>
            </a:r>
            <a:r>
              <a:rPr lang="en-US" sz="4400" b="1">
                <a:solidFill>
                  <a:srgbClr val="FF09AD"/>
                </a:solidFill>
                <a:latin typeface="Consolas"/>
                <a:ea typeface="Consolas"/>
                <a:cs typeface="Consolas"/>
                <a:sym typeface="Consolas"/>
              </a:rPr>
              <a:t>:</a:t>
            </a:r>
            <a:r>
              <a:rPr lang="en-US" sz="4400">
                <a:solidFill>
                  <a:schemeClr val="dk1"/>
                </a:solidFill>
                <a:latin typeface="Consolas"/>
                <a:ea typeface="Consolas"/>
                <a:cs typeface="Consolas"/>
                <a:sym typeface="Consolas"/>
              </a:rPr>
              <a:t> string;</a:t>
            </a:r>
            <a:endParaRPr/>
          </a:p>
        </p:txBody>
      </p:sp>
      <p:sp>
        <p:nvSpPr>
          <p:cNvPr id="286" name="Google Shape;286;p21"/>
          <p:cNvSpPr/>
          <p:nvPr/>
        </p:nvSpPr>
        <p:spPr>
          <a:xfrm rot="10800000" flipH="1">
            <a:off x="8142512" y="4146232"/>
            <a:ext cx="464457" cy="827314"/>
          </a:xfrm>
          <a:prstGeom prst="downArrow">
            <a:avLst>
              <a:gd name="adj1" fmla="val 50000"/>
              <a:gd name="adj2" fmla="val 50000"/>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p21"/>
          <p:cNvSpPr txBox="1"/>
          <p:nvPr/>
        </p:nvSpPr>
        <p:spPr>
          <a:xfrm>
            <a:off x="7775056" y="5138660"/>
            <a:ext cx="119936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FF09AD"/>
                </a:solidFill>
                <a:latin typeface="Calibri"/>
                <a:ea typeface="Calibri"/>
                <a:cs typeface="Calibri"/>
                <a:sym typeface="Calibri"/>
              </a:rPr>
              <a:t>TYPE</a:t>
            </a:r>
            <a:endParaRPr/>
          </a:p>
        </p:txBody>
      </p:sp>
      <p:sp>
        <p:nvSpPr>
          <p:cNvPr id="288" name="Google Shape;288;p21"/>
          <p:cNvSpPr/>
          <p:nvPr/>
        </p:nvSpPr>
        <p:spPr>
          <a:xfrm rot="5400000">
            <a:off x="8171541" y="1741341"/>
            <a:ext cx="406400" cy="3181042"/>
          </a:xfrm>
          <a:prstGeom prst="leftBrace">
            <a:avLst>
              <a:gd name="adj1" fmla="val 8333"/>
              <a:gd name="adj2" fmla="val 50000"/>
            </a:avLst>
          </a:prstGeom>
          <a:noFill/>
          <a:ln w="381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89" name="Google Shape;289;p21"/>
          <p:cNvCxnSpPr/>
          <p:nvPr/>
        </p:nvCxnSpPr>
        <p:spPr>
          <a:xfrm>
            <a:off x="6287916" y="1112720"/>
            <a:ext cx="2086800" cy="1727400"/>
          </a:xfrm>
          <a:prstGeom prst="curvedConnector3">
            <a:avLst>
              <a:gd name="adj1" fmla="val 50000"/>
            </a:avLst>
          </a:prstGeom>
          <a:noFill/>
          <a:ln w="76200" cap="flat" cmpd="sng">
            <a:solidFill>
              <a:srgbClr val="FF09AD"/>
            </a:solidFill>
            <a:prstDash val="solid"/>
            <a:miter lim="800000"/>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p:nvPr/>
        </p:nvSpPr>
        <p:spPr>
          <a:xfrm>
            <a:off x="1047023" y="1797669"/>
            <a:ext cx="2779479"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1- Open activity3.ts</a:t>
            </a:r>
            <a:endParaRPr sz="2500">
              <a:solidFill>
                <a:srgbClr val="FF0000"/>
              </a:solidFill>
              <a:latin typeface="Calibri"/>
              <a:ea typeface="Calibri"/>
              <a:cs typeface="Calibri"/>
              <a:sym typeface="Calibri"/>
            </a:endParaRPr>
          </a:p>
        </p:txBody>
      </p:sp>
      <p:sp>
        <p:nvSpPr>
          <p:cNvPr id="295" name="Google Shape;295;p22"/>
          <p:cNvSpPr txBox="1"/>
          <p:nvPr/>
        </p:nvSpPr>
        <p:spPr>
          <a:xfrm>
            <a:off x="1047023" y="2566926"/>
            <a:ext cx="612982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2- Add an </a:t>
            </a:r>
            <a:r>
              <a:rPr lang="en-US" sz="2500" b="1">
                <a:solidFill>
                  <a:schemeClr val="dk1"/>
                </a:solidFill>
                <a:latin typeface="Calibri"/>
                <a:ea typeface="Calibri"/>
                <a:cs typeface="Calibri"/>
                <a:sym typeface="Calibri"/>
              </a:rPr>
              <a:t>annotation</a:t>
            </a:r>
            <a:r>
              <a:rPr lang="en-US" sz="2500">
                <a:solidFill>
                  <a:schemeClr val="dk1"/>
                </a:solidFill>
                <a:latin typeface="Calibri"/>
                <a:ea typeface="Calibri"/>
                <a:cs typeface="Calibri"/>
                <a:sym typeface="Calibri"/>
              </a:rPr>
              <a:t> to type  phone Number</a:t>
            </a:r>
            <a:endParaRPr sz="2500">
              <a:solidFill>
                <a:srgbClr val="FF0000"/>
              </a:solidFill>
              <a:latin typeface="Calibri"/>
              <a:ea typeface="Calibri"/>
              <a:cs typeface="Calibri"/>
              <a:sym typeface="Calibri"/>
            </a:endParaRPr>
          </a:p>
        </p:txBody>
      </p:sp>
      <p:pic>
        <p:nvPicPr>
          <p:cNvPr id="296" name="Google Shape;296;p22"/>
          <p:cNvPicPr preferRelativeResize="0"/>
          <p:nvPr/>
        </p:nvPicPr>
        <p:blipFill rotWithShape="1">
          <a:blip r:embed="rId3">
            <a:alphaModFix/>
          </a:blip>
          <a:srcRect/>
          <a:stretch/>
        </p:blipFill>
        <p:spPr>
          <a:xfrm rot="-876402">
            <a:off x="7622762" y="1304043"/>
            <a:ext cx="3907508" cy="2525766"/>
          </a:xfrm>
          <a:prstGeom prst="rect">
            <a:avLst/>
          </a:prstGeom>
          <a:noFill/>
          <a:ln>
            <a:noFill/>
          </a:ln>
        </p:spPr>
      </p:pic>
      <p:sp>
        <p:nvSpPr>
          <p:cNvPr id="297" name="Google Shape;297;p22"/>
          <p:cNvSpPr txBox="1"/>
          <p:nvPr/>
        </p:nvSpPr>
        <p:spPr>
          <a:xfrm>
            <a:off x="2166087" y="3070906"/>
            <a:ext cx="2560316"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i="1">
                <a:solidFill>
                  <a:schemeClr val="dk1"/>
                </a:solidFill>
                <a:latin typeface="Calibri"/>
                <a:ea typeface="Calibri"/>
                <a:cs typeface="Calibri"/>
                <a:sym typeface="Calibri"/>
              </a:rPr>
              <a:t>String or number !</a:t>
            </a:r>
            <a:endParaRPr sz="2500" i="1">
              <a:solidFill>
                <a:srgbClr val="FF0000"/>
              </a:solidFill>
              <a:latin typeface="Calibri"/>
              <a:ea typeface="Calibri"/>
              <a:cs typeface="Calibri"/>
              <a:sym typeface="Calibri"/>
            </a:endParaRPr>
          </a:p>
        </p:txBody>
      </p:sp>
      <p:sp>
        <p:nvSpPr>
          <p:cNvPr id="298" name="Google Shape;298;p22"/>
          <p:cNvSpPr txBox="1"/>
          <p:nvPr/>
        </p:nvSpPr>
        <p:spPr>
          <a:xfrm>
            <a:off x="1121589" y="3960297"/>
            <a:ext cx="460453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3- Check now, you have a mistake</a:t>
            </a:r>
            <a:endParaRPr/>
          </a:p>
          <a:p>
            <a:pPr marL="0" marR="0" lvl="0" indent="0" algn="l" rtl="0">
              <a:spcBef>
                <a:spcPts val="0"/>
              </a:spcBef>
              <a:spcAft>
                <a:spcPts val="0"/>
              </a:spcAft>
              <a:buNone/>
            </a:pPr>
            <a:r>
              <a:rPr lang="en-US" sz="2500" i="1">
                <a:solidFill>
                  <a:schemeClr val="dk1"/>
                </a:solidFill>
                <a:latin typeface="Calibri"/>
                <a:ea typeface="Calibri"/>
                <a:cs typeface="Calibri"/>
                <a:sym typeface="Calibri"/>
              </a:rPr>
              <a:t>             And fix it !</a:t>
            </a:r>
            <a:endParaRPr/>
          </a:p>
        </p:txBody>
      </p:sp>
      <p:sp>
        <p:nvSpPr>
          <p:cNvPr id="299" name="Google Shape;299;p22"/>
          <p:cNvSpPr txBox="1"/>
          <p:nvPr/>
        </p:nvSpPr>
        <p:spPr>
          <a:xfrm>
            <a:off x="537028" y="0"/>
            <a:ext cx="1453424"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txBox="1"/>
          <p:nvPr/>
        </p:nvSpPr>
        <p:spPr>
          <a:xfrm>
            <a:off x="537028" y="0"/>
            <a:ext cx="1453424"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sp>
        <p:nvSpPr>
          <p:cNvPr id="305" name="Google Shape;305;p23"/>
          <p:cNvSpPr txBox="1"/>
          <p:nvPr/>
        </p:nvSpPr>
        <p:spPr>
          <a:xfrm>
            <a:off x="537028" y="1349643"/>
            <a:ext cx="2779479"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1- Open activity4.ts</a:t>
            </a:r>
            <a:endParaRPr sz="2500">
              <a:solidFill>
                <a:srgbClr val="FF0000"/>
              </a:solidFill>
              <a:latin typeface="Calibri"/>
              <a:ea typeface="Calibri"/>
              <a:cs typeface="Calibri"/>
              <a:sym typeface="Calibri"/>
            </a:endParaRPr>
          </a:p>
        </p:txBody>
      </p:sp>
      <p:sp>
        <p:nvSpPr>
          <p:cNvPr id="306" name="Google Shape;306;p23"/>
          <p:cNvSpPr txBox="1"/>
          <p:nvPr/>
        </p:nvSpPr>
        <p:spPr>
          <a:xfrm>
            <a:off x="537028" y="2430957"/>
            <a:ext cx="4383315"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2-   </a:t>
            </a:r>
            <a:r>
              <a:rPr lang="en-US" sz="2500" b="1">
                <a:solidFill>
                  <a:schemeClr val="dk1"/>
                </a:solidFill>
                <a:latin typeface="Calibri"/>
                <a:ea typeface="Calibri"/>
                <a:cs typeface="Calibri"/>
                <a:sym typeface="Calibri"/>
              </a:rPr>
              <a:t>Compile</a:t>
            </a:r>
            <a:r>
              <a:rPr lang="en-US" sz="2500">
                <a:solidFill>
                  <a:schemeClr val="dk1"/>
                </a:solidFill>
                <a:latin typeface="Calibri"/>
                <a:ea typeface="Calibri"/>
                <a:cs typeface="Calibri"/>
                <a:sym typeface="Calibri"/>
              </a:rPr>
              <a:t> : </a:t>
            </a:r>
            <a:r>
              <a:rPr lang="en-US" sz="2500">
                <a:solidFill>
                  <a:srgbClr val="FF09AD"/>
                </a:solidFill>
                <a:latin typeface="Calibri"/>
                <a:ea typeface="Calibri"/>
                <a:cs typeface="Calibri"/>
                <a:sym typeface="Calibri"/>
              </a:rPr>
              <a:t>tsc</a:t>
            </a:r>
            <a:r>
              <a:rPr lang="en-US" sz="2500">
                <a:solidFill>
                  <a:schemeClr val="dk1"/>
                </a:solidFill>
                <a:latin typeface="Calibri"/>
                <a:ea typeface="Calibri"/>
                <a:cs typeface="Calibri"/>
                <a:sym typeface="Calibri"/>
              </a:rPr>
              <a:t>  activity4.ts</a:t>
            </a:r>
            <a:endParaRPr sz="2500">
              <a:solidFill>
                <a:srgbClr val="FF0000"/>
              </a:solidFill>
              <a:latin typeface="Calibri"/>
              <a:ea typeface="Calibri"/>
              <a:cs typeface="Calibri"/>
              <a:sym typeface="Calibri"/>
            </a:endParaRPr>
          </a:p>
        </p:txBody>
      </p:sp>
      <p:sp>
        <p:nvSpPr>
          <p:cNvPr id="307" name="Google Shape;307;p23"/>
          <p:cNvSpPr txBox="1"/>
          <p:nvPr/>
        </p:nvSpPr>
        <p:spPr>
          <a:xfrm>
            <a:off x="1032508" y="3639477"/>
            <a:ext cx="425154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i="1">
                <a:solidFill>
                  <a:schemeClr val="dk1"/>
                </a:solidFill>
                <a:latin typeface="Calibri"/>
                <a:ea typeface="Calibri"/>
                <a:cs typeface="Calibri"/>
                <a:sym typeface="Calibri"/>
              </a:rPr>
              <a:t>Check the result is not correct !</a:t>
            </a:r>
            <a:endParaRPr/>
          </a:p>
        </p:txBody>
      </p:sp>
      <p:pic>
        <p:nvPicPr>
          <p:cNvPr id="308" name="Google Shape;308;p23"/>
          <p:cNvPicPr preferRelativeResize="0"/>
          <p:nvPr/>
        </p:nvPicPr>
        <p:blipFill rotWithShape="1">
          <a:blip r:embed="rId3">
            <a:alphaModFix/>
          </a:blip>
          <a:srcRect/>
          <a:stretch/>
        </p:blipFill>
        <p:spPr>
          <a:xfrm rot="-1085740">
            <a:off x="6831235" y="1144639"/>
            <a:ext cx="4627271" cy="2035999"/>
          </a:xfrm>
          <a:prstGeom prst="rect">
            <a:avLst/>
          </a:prstGeom>
          <a:noFill/>
          <a:ln>
            <a:noFill/>
          </a:ln>
        </p:spPr>
      </p:pic>
      <p:sp>
        <p:nvSpPr>
          <p:cNvPr id="309" name="Google Shape;309;p23"/>
          <p:cNvSpPr txBox="1"/>
          <p:nvPr/>
        </p:nvSpPr>
        <p:spPr>
          <a:xfrm>
            <a:off x="537028" y="3035217"/>
            <a:ext cx="367119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3-   </a:t>
            </a:r>
            <a:r>
              <a:rPr lang="en-US" sz="2500" b="1">
                <a:solidFill>
                  <a:schemeClr val="dk1"/>
                </a:solidFill>
                <a:latin typeface="Calibri"/>
                <a:ea typeface="Calibri"/>
                <a:cs typeface="Calibri"/>
                <a:sym typeface="Calibri"/>
              </a:rPr>
              <a:t>Run</a:t>
            </a:r>
            <a:r>
              <a:rPr lang="en-US" sz="2500">
                <a:solidFill>
                  <a:schemeClr val="dk1"/>
                </a:solidFill>
                <a:latin typeface="Calibri"/>
                <a:ea typeface="Calibri"/>
                <a:cs typeface="Calibri"/>
                <a:sym typeface="Calibri"/>
              </a:rPr>
              <a:t> : </a:t>
            </a:r>
            <a:r>
              <a:rPr lang="en-US" sz="2500">
                <a:solidFill>
                  <a:schemeClr val="accent6"/>
                </a:solidFill>
                <a:latin typeface="Calibri"/>
                <a:ea typeface="Calibri"/>
                <a:cs typeface="Calibri"/>
                <a:sym typeface="Calibri"/>
              </a:rPr>
              <a:t>node</a:t>
            </a:r>
            <a:r>
              <a:rPr lang="en-US" sz="2500">
                <a:solidFill>
                  <a:schemeClr val="dk1"/>
                </a:solidFill>
                <a:latin typeface="Calibri"/>
                <a:ea typeface="Calibri"/>
                <a:cs typeface="Calibri"/>
                <a:sym typeface="Calibri"/>
              </a:rPr>
              <a:t>  activity4.js</a:t>
            </a:r>
            <a:endParaRPr sz="2500">
              <a:solidFill>
                <a:srgbClr val="FF0000"/>
              </a:solidFill>
              <a:latin typeface="Calibri"/>
              <a:ea typeface="Calibri"/>
              <a:cs typeface="Calibri"/>
              <a:sym typeface="Calibri"/>
            </a:endParaRPr>
          </a:p>
        </p:txBody>
      </p:sp>
      <p:sp>
        <p:nvSpPr>
          <p:cNvPr id="310" name="Google Shape;310;p23"/>
          <p:cNvSpPr txBox="1"/>
          <p:nvPr/>
        </p:nvSpPr>
        <p:spPr>
          <a:xfrm>
            <a:off x="537028" y="4370943"/>
            <a:ext cx="11583749"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4-   To fix this : add some type to the parameter a and b, to specify you want 2 numbers</a:t>
            </a:r>
            <a:endParaRPr sz="2500">
              <a:solidFill>
                <a:srgbClr val="FF0000"/>
              </a:solidFill>
              <a:latin typeface="Calibri"/>
              <a:ea typeface="Calibri"/>
              <a:cs typeface="Calibri"/>
              <a:sym typeface="Calibri"/>
            </a:endParaRPr>
          </a:p>
        </p:txBody>
      </p:sp>
      <p:sp>
        <p:nvSpPr>
          <p:cNvPr id="311" name="Google Shape;311;p23"/>
          <p:cNvSpPr txBox="1"/>
          <p:nvPr/>
        </p:nvSpPr>
        <p:spPr>
          <a:xfrm>
            <a:off x="537028" y="5131500"/>
            <a:ext cx="623722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5 –  Fix the problem then with the “6” and “4”</a:t>
            </a:r>
            <a:endParaRPr sz="2500">
              <a:solidFill>
                <a:srgbClr val="FF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4"/>
          <p:cNvSpPr txBox="1"/>
          <p:nvPr/>
        </p:nvSpPr>
        <p:spPr>
          <a:xfrm>
            <a:off x="537028" y="1349643"/>
            <a:ext cx="2779479"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1- Open activity5.ts</a:t>
            </a:r>
            <a:endParaRPr sz="2500">
              <a:solidFill>
                <a:srgbClr val="FF0000"/>
              </a:solidFill>
              <a:latin typeface="Calibri"/>
              <a:ea typeface="Calibri"/>
              <a:cs typeface="Calibri"/>
              <a:sym typeface="Calibri"/>
            </a:endParaRPr>
          </a:p>
        </p:txBody>
      </p:sp>
      <p:sp>
        <p:nvSpPr>
          <p:cNvPr id="317" name="Google Shape;317;p24"/>
          <p:cNvSpPr txBox="1"/>
          <p:nvPr/>
        </p:nvSpPr>
        <p:spPr>
          <a:xfrm>
            <a:off x="537028" y="2430957"/>
            <a:ext cx="4383315"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2-   </a:t>
            </a:r>
            <a:r>
              <a:rPr lang="en-US" sz="2500" b="1">
                <a:solidFill>
                  <a:schemeClr val="dk1"/>
                </a:solidFill>
                <a:latin typeface="Calibri"/>
                <a:ea typeface="Calibri"/>
                <a:cs typeface="Calibri"/>
                <a:sym typeface="Calibri"/>
              </a:rPr>
              <a:t>Compile</a:t>
            </a:r>
            <a:r>
              <a:rPr lang="en-US" sz="2500">
                <a:solidFill>
                  <a:schemeClr val="dk1"/>
                </a:solidFill>
                <a:latin typeface="Calibri"/>
                <a:ea typeface="Calibri"/>
                <a:cs typeface="Calibri"/>
                <a:sym typeface="Calibri"/>
              </a:rPr>
              <a:t> : </a:t>
            </a:r>
            <a:r>
              <a:rPr lang="en-US" sz="2500">
                <a:solidFill>
                  <a:srgbClr val="FF09AD"/>
                </a:solidFill>
                <a:latin typeface="Calibri"/>
                <a:ea typeface="Calibri"/>
                <a:cs typeface="Calibri"/>
                <a:sym typeface="Calibri"/>
              </a:rPr>
              <a:t>tsc</a:t>
            </a:r>
            <a:r>
              <a:rPr lang="en-US" sz="2500">
                <a:solidFill>
                  <a:schemeClr val="dk1"/>
                </a:solidFill>
                <a:latin typeface="Calibri"/>
                <a:ea typeface="Calibri"/>
                <a:cs typeface="Calibri"/>
                <a:sym typeface="Calibri"/>
              </a:rPr>
              <a:t>  activity5.ts</a:t>
            </a:r>
            <a:endParaRPr sz="2500">
              <a:solidFill>
                <a:srgbClr val="FF0000"/>
              </a:solidFill>
              <a:latin typeface="Calibri"/>
              <a:ea typeface="Calibri"/>
              <a:cs typeface="Calibri"/>
              <a:sym typeface="Calibri"/>
            </a:endParaRPr>
          </a:p>
        </p:txBody>
      </p:sp>
      <p:sp>
        <p:nvSpPr>
          <p:cNvPr id="318" name="Google Shape;318;p24"/>
          <p:cNvSpPr txBox="1"/>
          <p:nvPr/>
        </p:nvSpPr>
        <p:spPr>
          <a:xfrm>
            <a:off x="1032508" y="3639477"/>
            <a:ext cx="425154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i="1">
                <a:solidFill>
                  <a:schemeClr val="dk1"/>
                </a:solidFill>
                <a:latin typeface="Calibri"/>
                <a:ea typeface="Calibri"/>
                <a:cs typeface="Calibri"/>
                <a:sym typeface="Calibri"/>
              </a:rPr>
              <a:t>Check the result is not correct !</a:t>
            </a:r>
            <a:endParaRPr/>
          </a:p>
        </p:txBody>
      </p:sp>
      <p:sp>
        <p:nvSpPr>
          <p:cNvPr id="319" name="Google Shape;319;p24"/>
          <p:cNvSpPr txBox="1"/>
          <p:nvPr/>
        </p:nvSpPr>
        <p:spPr>
          <a:xfrm>
            <a:off x="537028" y="3035217"/>
            <a:ext cx="367119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3-   </a:t>
            </a:r>
            <a:r>
              <a:rPr lang="en-US" sz="2500" b="1">
                <a:solidFill>
                  <a:schemeClr val="dk1"/>
                </a:solidFill>
                <a:latin typeface="Calibri"/>
                <a:ea typeface="Calibri"/>
                <a:cs typeface="Calibri"/>
                <a:sym typeface="Calibri"/>
              </a:rPr>
              <a:t>Run</a:t>
            </a:r>
            <a:r>
              <a:rPr lang="en-US" sz="2500">
                <a:solidFill>
                  <a:schemeClr val="dk1"/>
                </a:solidFill>
                <a:latin typeface="Calibri"/>
                <a:ea typeface="Calibri"/>
                <a:cs typeface="Calibri"/>
                <a:sym typeface="Calibri"/>
              </a:rPr>
              <a:t> : </a:t>
            </a:r>
            <a:r>
              <a:rPr lang="en-US" sz="2500">
                <a:solidFill>
                  <a:schemeClr val="accent6"/>
                </a:solidFill>
                <a:latin typeface="Calibri"/>
                <a:ea typeface="Calibri"/>
                <a:cs typeface="Calibri"/>
                <a:sym typeface="Calibri"/>
              </a:rPr>
              <a:t>node</a:t>
            </a:r>
            <a:r>
              <a:rPr lang="en-US" sz="2500">
                <a:solidFill>
                  <a:schemeClr val="dk1"/>
                </a:solidFill>
                <a:latin typeface="Calibri"/>
                <a:ea typeface="Calibri"/>
                <a:cs typeface="Calibri"/>
                <a:sym typeface="Calibri"/>
              </a:rPr>
              <a:t>  activity5.js</a:t>
            </a:r>
            <a:endParaRPr sz="2500">
              <a:solidFill>
                <a:srgbClr val="FF0000"/>
              </a:solidFill>
              <a:latin typeface="Calibri"/>
              <a:ea typeface="Calibri"/>
              <a:cs typeface="Calibri"/>
              <a:sym typeface="Calibri"/>
            </a:endParaRPr>
          </a:p>
        </p:txBody>
      </p:sp>
      <p:sp>
        <p:nvSpPr>
          <p:cNvPr id="320" name="Google Shape;320;p24"/>
          <p:cNvSpPr txBox="1"/>
          <p:nvPr/>
        </p:nvSpPr>
        <p:spPr>
          <a:xfrm>
            <a:off x="537028" y="4370943"/>
            <a:ext cx="1026915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4-   To fix this : add some type to  parameters name and count in the function</a:t>
            </a:r>
            <a:endParaRPr sz="2500">
              <a:solidFill>
                <a:srgbClr val="FF0000"/>
              </a:solidFill>
              <a:latin typeface="Calibri"/>
              <a:ea typeface="Calibri"/>
              <a:cs typeface="Calibri"/>
              <a:sym typeface="Calibri"/>
            </a:endParaRPr>
          </a:p>
        </p:txBody>
      </p:sp>
      <p:sp>
        <p:nvSpPr>
          <p:cNvPr id="321" name="Google Shape;321;p24"/>
          <p:cNvSpPr txBox="1"/>
          <p:nvPr/>
        </p:nvSpPr>
        <p:spPr>
          <a:xfrm>
            <a:off x="537028" y="5131500"/>
            <a:ext cx="1038098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5 –  Then fix the problem in the function call :  </a:t>
            </a:r>
            <a:r>
              <a:rPr lang="en-US" sz="2800">
                <a:solidFill>
                  <a:schemeClr val="dk1"/>
                </a:solidFill>
                <a:latin typeface="Calibri"/>
                <a:ea typeface="Calibri"/>
                <a:cs typeface="Calibri"/>
                <a:sym typeface="Calibri"/>
              </a:rPr>
              <a:t>sayManyTimes(6, "Muriel");</a:t>
            </a:r>
            <a:endParaRPr/>
          </a:p>
        </p:txBody>
      </p:sp>
      <p:sp>
        <p:nvSpPr>
          <p:cNvPr id="322" name="Google Shape;322;p24"/>
          <p:cNvSpPr txBox="1"/>
          <p:nvPr/>
        </p:nvSpPr>
        <p:spPr>
          <a:xfrm>
            <a:off x="537028" y="0"/>
            <a:ext cx="1453424"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pic>
        <p:nvPicPr>
          <p:cNvPr id="323" name="Google Shape;323;p24"/>
          <p:cNvPicPr preferRelativeResize="0"/>
          <p:nvPr/>
        </p:nvPicPr>
        <p:blipFill rotWithShape="1">
          <a:blip r:embed="rId3">
            <a:alphaModFix/>
          </a:blip>
          <a:srcRect/>
          <a:stretch/>
        </p:blipFill>
        <p:spPr>
          <a:xfrm rot="-677059">
            <a:off x="6862419" y="712275"/>
            <a:ext cx="4992914" cy="25614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5"/>
          <p:cNvSpPr txBox="1"/>
          <p:nvPr/>
        </p:nvSpPr>
        <p:spPr>
          <a:xfrm>
            <a:off x="243798" y="382223"/>
            <a:ext cx="11510010" cy="6001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00" b="1">
                <a:solidFill>
                  <a:schemeClr val="dk1"/>
                </a:solidFill>
                <a:latin typeface="Calibri"/>
                <a:ea typeface="Calibri"/>
                <a:cs typeface="Calibri"/>
                <a:sym typeface="Calibri"/>
              </a:rPr>
              <a:t>RULE 4-  </a:t>
            </a:r>
            <a:r>
              <a:rPr lang="en-US" sz="3300">
                <a:solidFill>
                  <a:schemeClr val="dk1"/>
                </a:solidFill>
                <a:latin typeface="Calibri"/>
                <a:ea typeface="Calibri"/>
                <a:cs typeface="Calibri"/>
                <a:sym typeface="Calibri"/>
              </a:rPr>
              <a:t>You can choose if parameter are: </a:t>
            </a:r>
            <a:r>
              <a:rPr lang="en-US" sz="3300" b="1">
                <a:solidFill>
                  <a:schemeClr val="accent6"/>
                </a:solidFill>
                <a:latin typeface="Calibri"/>
                <a:ea typeface="Calibri"/>
                <a:cs typeface="Calibri"/>
                <a:sym typeface="Calibri"/>
              </a:rPr>
              <a:t>mandatory</a:t>
            </a:r>
            <a:r>
              <a:rPr lang="en-US" sz="3300">
                <a:solidFill>
                  <a:schemeClr val="accent6"/>
                </a:solidFill>
                <a:latin typeface="Calibri"/>
                <a:ea typeface="Calibri"/>
                <a:cs typeface="Calibri"/>
                <a:sym typeface="Calibri"/>
              </a:rPr>
              <a:t> </a:t>
            </a:r>
            <a:r>
              <a:rPr lang="en-US" sz="3300">
                <a:solidFill>
                  <a:schemeClr val="dk1"/>
                </a:solidFill>
                <a:latin typeface="Calibri"/>
                <a:ea typeface="Calibri"/>
                <a:cs typeface="Calibri"/>
                <a:sym typeface="Calibri"/>
              </a:rPr>
              <a:t>or </a:t>
            </a:r>
            <a:r>
              <a:rPr lang="en-US" sz="3300" b="1">
                <a:solidFill>
                  <a:schemeClr val="accent1"/>
                </a:solidFill>
                <a:latin typeface="Calibri"/>
                <a:ea typeface="Calibri"/>
                <a:cs typeface="Calibri"/>
                <a:sym typeface="Calibri"/>
              </a:rPr>
              <a:t>optional</a:t>
            </a:r>
            <a:endParaRPr/>
          </a:p>
        </p:txBody>
      </p:sp>
      <p:cxnSp>
        <p:nvCxnSpPr>
          <p:cNvPr id="329" name="Google Shape;329;p25"/>
          <p:cNvCxnSpPr/>
          <p:nvPr/>
        </p:nvCxnSpPr>
        <p:spPr>
          <a:xfrm flipH="1">
            <a:off x="464219" y="3976914"/>
            <a:ext cx="11002067" cy="18212"/>
          </a:xfrm>
          <a:prstGeom prst="straightConnector1">
            <a:avLst/>
          </a:prstGeom>
          <a:noFill/>
          <a:ln w="9525" cap="flat" cmpd="sng">
            <a:solidFill>
              <a:schemeClr val="accent1"/>
            </a:solidFill>
            <a:prstDash val="solid"/>
            <a:miter lim="800000"/>
            <a:headEnd type="none" w="sm" len="sm"/>
            <a:tailEnd type="none" w="sm" len="sm"/>
          </a:ln>
        </p:spPr>
      </p:cxnSp>
      <p:sp>
        <p:nvSpPr>
          <p:cNvPr id="330" name="Google Shape;330;p25"/>
          <p:cNvSpPr txBox="1"/>
          <p:nvPr/>
        </p:nvSpPr>
        <p:spPr>
          <a:xfrm>
            <a:off x="3417079" y="1644832"/>
            <a:ext cx="702307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function printInfo (name: string, </a:t>
            </a:r>
            <a:r>
              <a:rPr lang="en-US" sz="1800" b="1">
                <a:solidFill>
                  <a:schemeClr val="accent6"/>
                </a:solidFill>
                <a:latin typeface="Consolas"/>
                <a:ea typeface="Consolas"/>
                <a:cs typeface="Consolas"/>
                <a:sym typeface="Consolas"/>
              </a:rPr>
              <a:t>age: number</a:t>
            </a:r>
            <a:r>
              <a:rPr lang="en-US" sz="180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console.log("name is " + name  + " age is " + age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rgbClr val="FF0000"/>
                </a:solidFill>
                <a:latin typeface="Consolas"/>
                <a:ea typeface="Consolas"/>
                <a:cs typeface="Consolas"/>
                <a:sym typeface="Consolas"/>
              </a:rPr>
              <a:t>printInformation("ronan");</a:t>
            </a:r>
            <a:endParaRPr/>
          </a:p>
        </p:txBody>
      </p:sp>
      <p:sp>
        <p:nvSpPr>
          <p:cNvPr id="331" name="Google Shape;331;p25"/>
          <p:cNvSpPr/>
          <p:nvPr/>
        </p:nvSpPr>
        <p:spPr>
          <a:xfrm flipH="1">
            <a:off x="6906236" y="2833983"/>
            <a:ext cx="1485784" cy="196584"/>
          </a:xfrm>
          <a:prstGeom prst="rightArrow">
            <a:avLst>
              <a:gd name="adj1" fmla="val 50000"/>
              <a:gd name="adj2" fmla="val 50000"/>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25"/>
          <p:cNvSpPr txBox="1"/>
          <p:nvPr/>
        </p:nvSpPr>
        <p:spPr>
          <a:xfrm>
            <a:off x="8587744" y="2766226"/>
            <a:ext cx="36042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ERROR : because age is not provided</a:t>
            </a:r>
            <a:endParaRPr/>
          </a:p>
        </p:txBody>
      </p:sp>
      <p:sp>
        <p:nvSpPr>
          <p:cNvPr id="333" name="Google Shape;333;p25"/>
          <p:cNvSpPr txBox="1"/>
          <p:nvPr/>
        </p:nvSpPr>
        <p:spPr>
          <a:xfrm>
            <a:off x="357610" y="2383496"/>
            <a:ext cx="2435475" cy="6001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Calibri"/>
                <a:ea typeface="Calibri"/>
                <a:cs typeface="Calibri"/>
                <a:sym typeface="Calibri"/>
              </a:rPr>
              <a:t>MANDATORY</a:t>
            </a:r>
            <a:endParaRPr sz="3200" b="1" dirty="0">
              <a:solidFill>
                <a:schemeClr val="dk1"/>
              </a:solidFill>
              <a:latin typeface="Calibri"/>
              <a:ea typeface="Calibri"/>
              <a:cs typeface="Calibri"/>
              <a:sym typeface="Calibri"/>
            </a:endParaRPr>
          </a:p>
        </p:txBody>
      </p:sp>
      <p:sp>
        <p:nvSpPr>
          <p:cNvPr id="334" name="Google Shape;334;p25"/>
          <p:cNvSpPr txBox="1"/>
          <p:nvPr/>
        </p:nvSpPr>
        <p:spPr>
          <a:xfrm>
            <a:off x="464219" y="4695680"/>
            <a:ext cx="1971758" cy="6001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OPTIONAL</a:t>
            </a:r>
            <a:endParaRPr sz="3200" b="1">
              <a:solidFill>
                <a:schemeClr val="dk1"/>
              </a:solidFill>
              <a:latin typeface="Calibri"/>
              <a:ea typeface="Calibri"/>
              <a:cs typeface="Calibri"/>
              <a:sym typeface="Calibri"/>
            </a:endParaRPr>
          </a:p>
        </p:txBody>
      </p:sp>
      <p:sp>
        <p:nvSpPr>
          <p:cNvPr id="335" name="Google Shape;335;p25"/>
          <p:cNvSpPr txBox="1"/>
          <p:nvPr/>
        </p:nvSpPr>
        <p:spPr>
          <a:xfrm>
            <a:off x="3417078" y="4256952"/>
            <a:ext cx="702307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function printInfo (name: string, </a:t>
            </a:r>
            <a:r>
              <a:rPr lang="en-US" sz="1800" b="1">
                <a:solidFill>
                  <a:schemeClr val="accent1"/>
                </a:solidFill>
                <a:latin typeface="Consolas"/>
                <a:ea typeface="Consolas"/>
                <a:cs typeface="Consolas"/>
                <a:sym typeface="Consolas"/>
              </a:rPr>
              <a:t>age?: number</a:t>
            </a:r>
            <a:r>
              <a:rPr lang="en-US" sz="180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console.log("name is " + name  + " age is " + age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printInformation("ronan");</a:t>
            </a:r>
            <a:endParaRPr/>
          </a:p>
        </p:txBody>
      </p:sp>
      <p:sp>
        <p:nvSpPr>
          <p:cNvPr id="336" name="Google Shape;336;p25"/>
          <p:cNvSpPr txBox="1"/>
          <p:nvPr/>
        </p:nvSpPr>
        <p:spPr>
          <a:xfrm>
            <a:off x="8511926" y="5451322"/>
            <a:ext cx="34140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 ERROR because age is optional</a:t>
            </a:r>
            <a:endParaRPr/>
          </a:p>
        </p:txBody>
      </p:sp>
      <p:sp>
        <p:nvSpPr>
          <p:cNvPr id="337" name="Google Shape;337;p25"/>
          <p:cNvSpPr/>
          <p:nvPr/>
        </p:nvSpPr>
        <p:spPr>
          <a:xfrm flipH="1">
            <a:off x="6928616" y="5537696"/>
            <a:ext cx="1485784" cy="196584"/>
          </a:xfrm>
          <a:prstGeom prst="rightArrow">
            <a:avLst>
              <a:gd name="adj1" fmla="val 50000"/>
              <a:gd name="adj2" fmla="val 50000"/>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6"/>
          <p:cNvSpPr txBox="1"/>
          <p:nvPr/>
        </p:nvSpPr>
        <p:spPr>
          <a:xfrm>
            <a:off x="809271" y="218224"/>
            <a:ext cx="10236778" cy="6309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a:solidFill>
                  <a:schemeClr val="dk1"/>
                </a:solidFill>
                <a:latin typeface="Calibri"/>
                <a:ea typeface="Calibri"/>
                <a:cs typeface="Calibri"/>
                <a:sym typeface="Calibri"/>
              </a:rPr>
              <a:t>RULE 5- </a:t>
            </a:r>
            <a:r>
              <a:rPr lang="en-US" sz="3500" b="1">
                <a:solidFill>
                  <a:srgbClr val="FF09AD"/>
                </a:solidFill>
                <a:latin typeface="Calibri"/>
                <a:ea typeface="Calibri"/>
                <a:cs typeface="Calibri"/>
                <a:sym typeface="Calibri"/>
              </a:rPr>
              <a:t>Inference</a:t>
            </a:r>
            <a:r>
              <a:rPr lang="en-US" sz="3500">
                <a:solidFill>
                  <a:srgbClr val="FF09AD"/>
                </a:solidFill>
                <a:latin typeface="Calibri"/>
                <a:ea typeface="Calibri"/>
                <a:cs typeface="Calibri"/>
                <a:sym typeface="Calibri"/>
              </a:rPr>
              <a:t> </a:t>
            </a:r>
            <a:r>
              <a:rPr lang="en-US" sz="3500">
                <a:solidFill>
                  <a:schemeClr val="dk1"/>
                </a:solidFill>
                <a:latin typeface="Calibri"/>
                <a:ea typeface="Calibri"/>
                <a:cs typeface="Calibri"/>
                <a:sym typeface="Calibri"/>
              </a:rPr>
              <a:t>of types: TypeScript </a:t>
            </a:r>
            <a:r>
              <a:rPr lang="en-US" sz="3500" b="1">
                <a:solidFill>
                  <a:schemeClr val="dk1"/>
                </a:solidFill>
                <a:latin typeface="Calibri"/>
                <a:ea typeface="Calibri"/>
                <a:cs typeface="Calibri"/>
                <a:sym typeface="Calibri"/>
              </a:rPr>
              <a:t>can</a:t>
            </a:r>
            <a:r>
              <a:rPr lang="en-US" sz="3500">
                <a:solidFill>
                  <a:schemeClr val="dk1"/>
                </a:solidFill>
                <a:latin typeface="Calibri"/>
                <a:ea typeface="Calibri"/>
                <a:cs typeface="Calibri"/>
                <a:sym typeface="Calibri"/>
              </a:rPr>
              <a:t> </a:t>
            </a:r>
            <a:r>
              <a:rPr lang="en-US" sz="3500" b="1">
                <a:solidFill>
                  <a:srgbClr val="FF09AD"/>
                </a:solidFill>
                <a:latin typeface="Calibri"/>
                <a:ea typeface="Calibri"/>
                <a:cs typeface="Calibri"/>
                <a:sym typeface="Calibri"/>
              </a:rPr>
              <a:t>guess</a:t>
            </a:r>
            <a:r>
              <a:rPr lang="en-US" sz="3500" b="1">
                <a:solidFill>
                  <a:schemeClr val="dk1"/>
                </a:solidFill>
                <a:latin typeface="Calibri"/>
                <a:ea typeface="Calibri"/>
                <a:cs typeface="Calibri"/>
                <a:sym typeface="Calibri"/>
              </a:rPr>
              <a:t> types</a:t>
            </a:r>
            <a:endParaRPr/>
          </a:p>
        </p:txBody>
      </p:sp>
      <p:sp>
        <p:nvSpPr>
          <p:cNvPr id="343" name="Google Shape;343;p26"/>
          <p:cNvSpPr txBox="1"/>
          <p:nvPr/>
        </p:nvSpPr>
        <p:spPr>
          <a:xfrm>
            <a:off x="3330449" y="1988459"/>
            <a:ext cx="7343677" cy="3862596"/>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a:solidFill>
                  <a:schemeClr val="dk1"/>
                </a:solidFill>
                <a:latin typeface="Consolas"/>
                <a:ea typeface="Consolas"/>
                <a:cs typeface="Consolas"/>
                <a:sym typeface="Consolas"/>
              </a:rPr>
              <a:t>let user = "ronan";</a:t>
            </a:r>
            <a:endParaRPr/>
          </a:p>
          <a:p>
            <a:pPr marL="0" marR="0" lvl="0" indent="0" algn="l" rtl="0">
              <a:spcBef>
                <a:spcPts val="0"/>
              </a:spcBef>
              <a:spcAft>
                <a:spcPts val="0"/>
              </a:spcAft>
              <a:buNone/>
            </a:pPr>
            <a:br>
              <a:rPr lang="en-US" sz="3500">
                <a:solidFill>
                  <a:schemeClr val="dk1"/>
                </a:solidFill>
                <a:latin typeface="Consolas"/>
                <a:ea typeface="Consolas"/>
                <a:cs typeface="Consolas"/>
                <a:sym typeface="Consolas"/>
              </a:rPr>
            </a:br>
            <a:r>
              <a:rPr lang="en-US" sz="3500">
                <a:solidFill>
                  <a:schemeClr val="dk1"/>
                </a:solidFill>
                <a:latin typeface="Consolas"/>
                <a:ea typeface="Consolas"/>
                <a:cs typeface="Consolas"/>
                <a:sym typeface="Consolas"/>
              </a:rPr>
              <a:t>let n = user.lastIndexOf("r")</a:t>
            </a:r>
            <a:endParaRPr/>
          </a:p>
          <a:p>
            <a:pPr marL="0" marR="0" lvl="0" indent="0" algn="l" rtl="0">
              <a:spcBef>
                <a:spcPts val="0"/>
              </a:spcBef>
              <a:spcAft>
                <a:spcPts val="0"/>
              </a:spcAft>
              <a:buNone/>
            </a:pPr>
            <a:endParaRPr sz="3500">
              <a:solidFill>
                <a:schemeClr val="dk1"/>
              </a:solidFill>
              <a:latin typeface="Consolas"/>
              <a:ea typeface="Consolas"/>
              <a:cs typeface="Consolas"/>
              <a:sym typeface="Consolas"/>
            </a:endParaRPr>
          </a:p>
          <a:p>
            <a:pPr marL="0" marR="0" lvl="0" indent="0" algn="l" rtl="0">
              <a:spcBef>
                <a:spcPts val="0"/>
              </a:spcBef>
              <a:spcAft>
                <a:spcPts val="0"/>
              </a:spcAft>
              <a:buNone/>
            </a:pPr>
            <a:endParaRPr sz="3500">
              <a:solidFill>
                <a:schemeClr val="dk1"/>
              </a:solidFill>
              <a:latin typeface="Consolas"/>
              <a:ea typeface="Consolas"/>
              <a:cs typeface="Consolas"/>
              <a:sym typeface="Consolas"/>
            </a:endParaRPr>
          </a:p>
          <a:p>
            <a:pPr marL="0" marR="0" lvl="0" indent="0" algn="l" rtl="0">
              <a:spcBef>
                <a:spcPts val="0"/>
              </a:spcBef>
              <a:spcAft>
                <a:spcPts val="0"/>
              </a:spcAft>
              <a:buNone/>
            </a:pPr>
            <a:endParaRPr sz="35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3500">
                <a:solidFill>
                  <a:schemeClr val="dk1"/>
                </a:solidFill>
                <a:latin typeface="Consolas"/>
                <a:ea typeface="Consolas"/>
                <a:cs typeface="Consolas"/>
                <a:sym typeface="Consolas"/>
              </a:rPr>
              <a:t>print(n)</a:t>
            </a:r>
            <a:endParaRPr/>
          </a:p>
        </p:txBody>
      </p:sp>
      <p:sp>
        <p:nvSpPr>
          <p:cNvPr id="344" name="Google Shape;344;p26"/>
          <p:cNvSpPr/>
          <p:nvPr/>
        </p:nvSpPr>
        <p:spPr>
          <a:xfrm>
            <a:off x="2230363" y="2184139"/>
            <a:ext cx="1243680" cy="41856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6"/>
          <p:cNvSpPr txBox="1"/>
          <p:nvPr/>
        </p:nvSpPr>
        <p:spPr>
          <a:xfrm>
            <a:off x="367244" y="2493730"/>
            <a:ext cx="205697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9AD"/>
                </a:solidFill>
                <a:latin typeface="Calibri"/>
                <a:ea typeface="Calibri"/>
                <a:cs typeface="Calibri"/>
                <a:sym typeface="Calibri"/>
              </a:rPr>
              <a:t>User is a </a:t>
            </a:r>
            <a:r>
              <a:rPr lang="en-US" sz="2400" b="1">
                <a:solidFill>
                  <a:srgbClr val="FF09AD"/>
                </a:solidFill>
                <a:latin typeface="Calibri"/>
                <a:ea typeface="Calibri"/>
                <a:cs typeface="Calibri"/>
                <a:sym typeface="Calibri"/>
              </a:rPr>
              <a:t>String</a:t>
            </a:r>
            <a:endParaRPr/>
          </a:p>
        </p:txBody>
      </p:sp>
      <p:sp>
        <p:nvSpPr>
          <p:cNvPr id="346" name="Google Shape;346;p26"/>
          <p:cNvSpPr/>
          <p:nvPr/>
        </p:nvSpPr>
        <p:spPr>
          <a:xfrm>
            <a:off x="1246523" y="1988459"/>
            <a:ext cx="410380" cy="41038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a:t>
            </a:r>
            <a:endParaRPr/>
          </a:p>
        </p:txBody>
      </p:sp>
      <p:sp>
        <p:nvSpPr>
          <p:cNvPr id="347" name="Google Shape;347;p26"/>
          <p:cNvSpPr/>
          <p:nvPr/>
        </p:nvSpPr>
        <p:spPr>
          <a:xfrm rot="-9772487">
            <a:off x="5234278" y="5269562"/>
            <a:ext cx="1243680" cy="41856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8" name="Google Shape;348;p26"/>
          <p:cNvSpPr txBox="1"/>
          <p:nvPr/>
        </p:nvSpPr>
        <p:spPr>
          <a:xfrm>
            <a:off x="975315" y="3894939"/>
            <a:ext cx="2533066"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FF09AD"/>
                </a:solidFill>
                <a:latin typeface="Calibri"/>
                <a:ea typeface="Calibri"/>
                <a:cs typeface="Calibri"/>
                <a:sym typeface="Calibri"/>
              </a:rPr>
              <a:t>lastIndexOF</a:t>
            </a:r>
            <a:endParaRPr sz="2400">
              <a:solidFill>
                <a:srgbClr val="FF09AD"/>
              </a:solidFill>
              <a:latin typeface="Calibri"/>
              <a:ea typeface="Calibri"/>
              <a:cs typeface="Calibri"/>
              <a:sym typeface="Calibri"/>
            </a:endParaRPr>
          </a:p>
          <a:p>
            <a:pPr marL="0" marR="0" lvl="0" indent="0" algn="ctr" rtl="0">
              <a:spcBef>
                <a:spcPts val="0"/>
              </a:spcBef>
              <a:spcAft>
                <a:spcPts val="0"/>
              </a:spcAft>
              <a:buNone/>
            </a:pPr>
            <a:r>
              <a:rPr lang="en-US" sz="2400">
                <a:solidFill>
                  <a:srgbClr val="FF09AD"/>
                </a:solidFill>
                <a:latin typeface="Calibri"/>
                <a:ea typeface="Calibri"/>
                <a:cs typeface="Calibri"/>
                <a:sym typeface="Calibri"/>
              </a:rPr>
              <a:t>String --🡪 </a:t>
            </a:r>
            <a:r>
              <a:rPr lang="en-US" sz="2400" b="1">
                <a:solidFill>
                  <a:srgbClr val="FF09AD"/>
                </a:solidFill>
                <a:latin typeface="Calibri"/>
                <a:ea typeface="Calibri"/>
                <a:cs typeface="Calibri"/>
                <a:sym typeface="Calibri"/>
              </a:rPr>
              <a:t>number</a:t>
            </a:r>
            <a:endParaRPr sz="2400" b="1">
              <a:solidFill>
                <a:srgbClr val="FF09AD"/>
              </a:solidFill>
              <a:latin typeface="Calibri"/>
              <a:ea typeface="Calibri"/>
              <a:cs typeface="Calibri"/>
              <a:sym typeface="Calibri"/>
            </a:endParaRPr>
          </a:p>
        </p:txBody>
      </p:sp>
      <p:sp>
        <p:nvSpPr>
          <p:cNvPr id="349" name="Google Shape;349;p26"/>
          <p:cNvSpPr/>
          <p:nvPr/>
        </p:nvSpPr>
        <p:spPr>
          <a:xfrm>
            <a:off x="1983357" y="3429519"/>
            <a:ext cx="410380" cy="41038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a:p>
        </p:txBody>
      </p:sp>
      <p:sp>
        <p:nvSpPr>
          <p:cNvPr id="350" name="Google Shape;350;p26"/>
          <p:cNvSpPr txBox="1"/>
          <p:nvPr/>
        </p:nvSpPr>
        <p:spPr>
          <a:xfrm>
            <a:off x="6334283" y="6120196"/>
            <a:ext cx="225574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9AD"/>
                </a:solidFill>
                <a:latin typeface="Calibri"/>
                <a:ea typeface="Calibri"/>
                <a:cs typeface="Calibri"/>
                <a:sym typeface="Calibri"/>
              </a:rPr>
              <a:t>So n is a number</a:t>
            </a:r>
            <a:endParaRPr/>
          </a:p>
        </p:txBody>
      </p:sp>
      <p:sp>
        <p:nvSpPr>
          <p:cNvPr id="351" name="Google Shape;351;p26"/>
          <p:cNvSpPr/>
          <p:nvPr/>
        </p:nvSpPr>
        <p:spPr>
          <a:xfrm>
            <a:off x="7062056" y="5524208"/>
            <a:ext cx="410380" cy="41038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3</a:t>
            </a:r>
            <a:endParaRPr/>
          </a:p>
        </p:txBody>
      </p:sp>
      <p:sp>
        <p:nvSpPr>
          <p:cNvPr id="352" name="Google Shape;352;p26"/>
          <p:cNvSpPr/>
          <p:nvPr/>
        </p:nvSpPr>
        <p:spPr>
          <a:xfrm rot="-651997">
            <a:off x="3910442" y="3703170"/>
            <a:ext cx="3347361" cy="41856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7"/>
          <p:cNvSpPr txBox="1"/>
          <p:nvPr/>
        </p:nvSpPr>
        <p:spPr>
          <a:xfrm>
            <a:off x="2569651" y="579736"/>
            <a:ext cx="6972101" cy="6309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a:solidFill>
                  <a:schemeClr val="dk1"/>
                </a:solidFill>
                <a:latin typeface="Calibri"/>
                <a:ea typeface="Calibri"/>
                <a:cs typeface="Calibri"/>
                <a:sym typeface="Calibri"/>
              </a:rPr>
              <a:t>Type code to make </a:t>
            </a:r>
            <a:r>
              <a:rPr lang="en-US" sz="3500" b="1">
                <a:solidFill>
                  <a:srgbClr val="FF09AD"/>
                </a:solidFill>
                <a:latin typeface="Calibri"/>
                <a:ea typeface="Calibri"/>
                <a:cs typeface="Calibri"/>
                <a:sym typeface="Calibri"/>
              </a:rPr>
              <a:t>the edition easier</a:t>
            </a:r>
            <a:endParaRPr/>
          </a:p>
        </p:txBody>
      </p:sp>
      <p:pic>
        <p:nvPicPr>
          <p:cNvPr id="358" name="Google Shape;358;p27"/>
          <p:cNvPicPr preferRelativeResize="0"/>
          <p:nvPr/>
        </p:nvPicPr>
        <p:blipFill rotWithShape="1">
          <a:blip r:embed="rId3">
            <a:alphaModFix/>
          </a:blip>
          <a:srcRect/>
          <a:stretch/>
        </p:blipFill>
        <p:spPr>
          <a:xfrm>
            <a:off x="1654473" y="1584101"/>
            <a:ext cx="8604086" cy="2529223"/>
          </a:xfrm>
          <a:prstGeom prst="rect">
            <a:avLst/>
          </a:prstGeom>
          <a:noFill/>
          <a:ln>
            <a:noFill/>
          </a:ln>
        </p:spPr>
      </p:pic>
      <p:sp>
        <p:nvSpPr>
          <p:cNvPr id="359" name="Google Shape;359;p27"/>
          <p:cNvSpPr txBox="1"/>
          <p:nvPr/>
        </p:nvSpPr>
        <p:spPr>
          <a:xfrm>
            <a:off x="2852209" y="5175017"/>
            <a:ext cx="8949654" cy="70788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So while editing code, Typescript will display the </a:t>
            </a:r>
            <a:r>
              <a:rPr lang="en-US" sz="2000" b="1">
                <a:solidFill>
                  <a:srgbClr val="FF09AD"/>
                </a:solidFill>
                <a:latin typeface="Calibri"/>
                <a:ea typeface="Calibri"/>
                <a:cs typeface="Calibri"/>
                <a:sym typeface="Calibri"/>
              </a:rPr>
              <a:t>properties /functions related to string only</a:t>
            </a:r>
            <a:endParaRPr/>
          </a:p>
        </p:txBody>
      </p:sp>
      <p:sp>
        <p:nvSpPr>
          <p:cNvPr id="360" name="Google Shape;360;p27"/>
          <p:cNvSpPr txBox="1"/>
          <p:nvPr/>
        </p:nvSpPr>
        <p:spPr>
          <a:xfrm>
            <a:off x="2950020" y="4628415"/>
            <a:ext cx="2514214" cy="400110"/>
          </a:xfrm>
          <a:prstGeom prst="rect">
            <a:avLst/>
          </a:prstGeom>
          <a:noFill/>
          <a:ln>
            <a:noFill/>
          </a:ln>
        </p:spPr>
        <p:txBody>
          <a:bodyPr spcFirstLastPara="1" wrap="square" lIns="91425" tIns="45700" rIns="91425" bIns="45700" anchor="t" anchorCtr="0">
            <a:spAutoFit/>
          </a:bodyPr>
          <a:lstStyle/>
          <a:p>
            <a:pPr marL="342900" marR="0" lvl="0" indent="-342900" algn="ctr" rtl="0">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myName is a </a:t>
            </a:r>
            <a:r>
              <a:rPr lang="en-US" sz="2000" b="1">
                <a:solidFill>
                  <a:srgbClr val="FF09AD"/>
                </a:solidFill>
                <a:latin typeface="Calibri"/>
                <a:ea typeface="Calibri"/>
                <a:cs typeface="Calibri"/>
                <a:sym typeface="Calibri"/>
              </a:rPr>
              <a:t>string</a:t>
            </a:r>
            <a:endParaRPr/>
          </a:p>
        </p:txBody>
      </p:sp>
      <p:pic>
        <p:nvPicPr>
          <p:cNvPr id="361" name="Google Shape;361;p27"/>
          <p:cNvPicPr preferRelativeResize="0"/>
          <p:nvPr/>
        </p:nvPicPr>
        <p:blipFill rotWithShape="1">
          <a:blip r:embed="rId4">
            <a:alphaModFix/>
          </a:blip>
          <a:srcRect/>
          <a:stretch/>
        </p:blipFill>
        <p:spPr>
          <a:xfrm>
            <a:off x="1275008" y="4486747"/>
            <a:ext cx="1365336" cy="149931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txBox="1"/>
          <p:nvPr/>
        </p:nvSpPr>
        <p:spPr>
          <a:xfrm>
            <a:off x="246742" y="1248043"/>
            <a:ext cx="2779479"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1- Open activity6.ts</a:t>
            </a:r>
            <a:endParaRPr sz="2500">
              <a:solidFill>
                <a:srgbClr val="FF0000"/>
              </a:solidFill>
              <a:latin typeface="Calibri"/>
              <a:ea typeface="Calibri"/>
              <a:cs typeface="Calibri"/>
              <a:sym typeface="Calibri"/>
            </a:endParaRPr>
          </a:p>
        </p:txBody>
      </p:sp>
      <p:sp>
        <p:nvSpPr>
          <p:cNvPr id="367" name="Google Shape;367;p28"/>
          <p:cNvSpPr txBox="1"/>
          <p:nvPr/>
        </p:nvSpPr>
        <p:spPr>
          <a:xfrm>
            <a:off x="246742" y="2097901"/>
            <a:ext cx="7227462"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2-   Right now the type of “a” is </a:t>
            </a:r>
            <a:r>
              <a:rPr lang="en-US" sz="2500" b="1">
                <a:solidFill>
                  <a:srgbClr val="FF09AD"/>
                </a:solidFill>
                <a:latin typeface="Calibri"/>
                <a:ea typeface="Calibri"/>
                <a:cs typeface="Calibri"/>
                <a:sym typeface="Calibri"/>
              </a:rPr>
              <a:t>any</a:t>
            </a:r>
            <a:endParaRPr/>
          </a:p>
          <a:p>
            <a:pPr marL="0" marR="0" lvl="0" indent="0" algn="l" rtl="0">
              <a:spcBef>
                <a:spcPts val="0"/>
              </a:spcBef>
              <a:spcAft>
                <a:spcPts val="0"/>
              </a:spcAft>
              <a:buNone/>
            </a:pPr>
            <a:r>
              <a:rPr lang="en-US" sz="2500" i="1">
                <a:solidFill>
                  <a:schemeClr val="dk1"/>
                </a:solidFill>
                <a:latin typeface="Calibri"/>
                <a:ea typeface="Calibri"/>
                <a:cs typeface="Calibri"/>
                <a:sym typeface="Calibri"/>
              </a:rPr>
              <a:t>     Because no types are specified in the code</a:t>
            </a:r>
            <a:endParaRPr/>
          </a:p>
        </p:txBody>
      </p:sp>
      <p:sp>
        <p:nvSpPr>
          <p:cNvPr id="368" name="Google Shape;368;p28"/>
          <p:cNvSpPr txBox="1"/>
          <p:nvPr/>
        </p:nvSpPr>
        <p:spPr>
          <a:xfrm>
            <a:off x="347828" y="4897924"/>
            <a:ext cx="1002345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3-   Improve this : add  types to  parameters, function return, variables ….</a:t>
            </a:r>
            <a:endParaRPr sz="2500">
              <a:solidFill>
                <a:srgbClr val="FF0000"/>
              </a:solidFill>
              <a:latin typeface="Calibri"/>
              <a:ea typeface="Calibri"/>
              <a:cs typeface="Calibri"/>
              <a:sym typeface="Calibri"/>
            </a:endParaRPr>
          </a:p>
        </p:txBody>
      </p:sp>
      <p:sp>
        <p:nvSpPr>
          <p:cNvPr id="369" name="Google Shape;369;p28"/>
          <p:cNvSpPr txBox="1"/>
          <p:nvPr/>
        </p:nvSpPr>
        <p:spPr>
          <a:xfrm>
            <a:off x="448914" y="5791789"/>
            <a:ext cx="982127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4–  Then check that the display type </a:t>
            </a:r>
            <a:r>
              <a:rPr lang="en-US" sz="2500" i="1">
                <a:solidFill>
                  <a:schemeClr val="dk1"/>
                </a:solidFill>
                <a:latin typeface="Calibri"/>
                <a:ea typeface="Calibri"/>
                <a:cs typeface="Calibri"/>
                <a:sym typeface="Calibri"/>
              </a:rPr>
              <a:t>(when mouse hover) </a:t>
            </a:r>
            <a:r>
              <a:rPr lang="en-US" sz="2500">
                <a:solidFill>
                  <a:schemeClr val="dk1"/>
                </a:solidFill>
                <a:latin typeface="Calibri"/>
                <a:ea typeface="Calibri"/>
                <a:cs typeface="Calibri"/>
                <a:sym typeface="Calibri"/>
              </a:rPr>
              <a:t>of a is : </a:t>
            </a:r>
            <a:r>
              <a:rPr lang="en-US" sz="2500" b="1">
                <a:solidFill>
                  <a:srgbClr val="FF09AD"/>
                </a:solidFill>
                <a:latin typeface="Calibri"/>
                <a:ea typeface="Calibri"/>
                <a:cs typeface="Calibri"/>
                <a:sym typeface="Calibri"/>
              </a:rPr>
              <a:t>number</a:t>
            </a:r>
            <a:endParaRPr sz="2800" b="1">
              <a:solidFill>
                <a:srgbClr val="FF09AD"/>
              </a:solidFill>
              <a:latin typeface="Calibri"/>
              <a:ea typeface="Calibri"/>
              <a:cs typeface="Calibri"/>
              <a:sym typeface="Calibri"/>
            </a:endParaRPr>
          </a:p>
        </p:txBody>
      </p:sp>
      <p:sp>
        <p:nvSpPr>
          <p:cNvPr id="370" name="Google Shape;370;p28"/>
          <p:cNvSpPr txBox="1"/>
          <p:nvPr/>
        </p:nvSpPr>
        <p:spPr>
          <a:xfrm>
            <a:off x="537028" y="0"/>
            <a:ext cx="1453424"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pic>
        <p:nvPicPr>
          <p:cNvPr id="371" name="Google Shape;371;p28"/>
          <p:cNvPicPr preferRelativeResize="0"/>
          <p:nvPr/>
        </p:nvPicPr>
        <p:blipFill rotWithShape="1">
          <a:blip r:embed="rId3">
            <a:alphaModFix/>
          </a:blip>
          <a:srcRect/>
          <a:stretch/>
        </p:blipFill>
        <p:spPr>
          <a:xfrm rot="-651394">
            <a:off x="7789423" y="351500"/>
            <a:ext cx="4087359" cy="3735536"/>
          </a:xfrm>
          <a:prstGeom prst="rect">
            <a:avLst/>
          </a:prstGeom>
          <a:noFill/>
          <a:ln>
            <a:noFill/>
          </a:ln>
        </p:spPr>
      </p:pic>
      <p:cxnSp>
        <p:nvCxnSpPr>
          <p:cNvPr id="372" name="Google Shape;372;p28"/>
          <p:cNvCxnSpPr/>
          <p:nvPr/>
        </p:nvCxnSpPr>
        <p:spPr>
          <a:xfrm>
            <a:off x="5381321" y="2462798"/>
            <a:ext cx="3087111" cy="1343247"/>
          </a:xfrm>
          <a:prstGeom prst="straightConnector1">
            <a:avLst/>
          </a:prstGeom>
          <a:noFill/>
          <a:ln w="57150" cap="flat" cmpd="sng">
            <a:solidFill>
              <a:srgbClr val="FF09AD"/>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1382738" y="1955086"/>
            <a:ext cx="10058400" cy="3323987"/>
          </a:xfrm>
          <a:prstGeom prst="rect">
            <a:avLst/>
          </a:prstGeom>
          <a:noFill/>
          <a:ln w="9525" cap="flat" cmpd="sng">
            <a:solidFill>
              <a:srgbClr val="3F3F3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i="1">
                <a:solidFill>
                  <a:schemeClr val="dk1"/>
                </a:solidFill>
                <a:latin typeface="Consolas"/>
                <a:ea typeface="Consolas"/>
                <a:cs typeface="Consolas"/>
                <a:sym typeface="Consolas"/>
              </a:rPr>
              <a:t>let</a:t>
            </a:r>
            <a:r>
              <a:rPr lang="en-US" sz="3500">
                <a:solidFill>
                  <a:schemeClr val="dk1"/>
                </a:solidFill>
                <a:latin typeface="Consolas"/>
                <a:ea typeface="Consolas"/>
                <a:cs typeface="Consolas"/>
                <a:sym typeface="Consolas"/>
              </a:rPr>
              <a:t> user = "name";</a:t>
            </a:r>
            <a:endParaRPr/>
          </a:p>
          <a:p>
            <a:pPr marL="0" marR="0" lvl="0" indent="0" algn="l" rtl="0">
              <a:spcBef>
                <a:spcPts val="0"/>
              </a:spcBef>
              <a:spcAft>
                <a:spcPts val="0"/>
              </a:spcAft>
              <a:buNone/>
            </a:pPr>
            <a:br>
              <a:rPr lang="en-US" sz="3500">
                <a:solidFill>
                  <a:schemeClr val="dk1"/>
                </a:solidFill>
                <a:latin typeface="Consolas"/>
                <a:ea typeface="Consolas"/>
                <a:cs typeface="Consolas"/>
                <a:sym typeface="Consolas"/>
              </a:rPr>
            </a:br>
            <a:r>
              <a:rPr lang="en-US" sz="3500">
                <a:solidFill>
                  <a:schemeClr val="dk1"/>
                </a:solidFill>
                <a:latin typeface="Consolas"/>
                <a:ea typeface="Consolas"/>
                <a:cs typeface="Consolas"/>
                <a:sym typeface="Consolas"/>
              </a:rPr>
              <a:t>user = 4;</a:t>
            </a:r>
            <a:endParaRPr/>
          </a:p>
          <a:p>
            <a:pPr marL="0" marR="0" lvl="0" indent="0" algn="l" rtl="0">
              <a:spcBef>
                <a:spcPts val="0"/>
              </a:spcBef>
              <a:spcAft>
                <a:spcPts val="0"/>
              </a:spcAft>
              <a:buNone/>
            </a:pPr>
            <a:br>
              <a:rPr lang="en-US" sz="3500">
                <a:solidFill>
                  <a:schemeClr val="dk1"/>
                </a:solidFill>
                <a:latin typeface="Consolas"/>
                <a:ea typeface="Consolas"/>
                <a:cs typeface="Consolas"/>
                <a:sym typeface="Consolas"/>
              </a:rPr>
            </a:br>
            <a:r>
              <a:rPr lang="en-US" sz="3500">
                <a:solidFill>
                  <a:schemeClr val="dk1"/>
                </a:solidFill>
                <a:latin typeface="Consolas"/>
                <a:ea typeface="Consolas"/>
                <a:cs typeface="Consolas"/>
                <a:sym typeface="Consolas"/>
              </a:rPr>
              <a:t>console.log(user);</a:t>
            </a:r>
            <a:endParaRPr/>
          </a:p>
          <a:p>
            <a:pPr marL="0" marR="0" lvl="0" indent="0" algn="l" rtl="0">
              <a:spcBef>
                <a:spcPts val="0"/>
              </a:spcBef>
              <a:spcAft>
                <a:spcPts val="0"/>
              </a:spcAft>
              <a:buNone/>
            </a:pPr>
            <a:endParaRPr sz="3500">
              <a:solidFill>
                <a:schemeClr val="dk1"/>
              </a:solidFill>
              <a:latin typeface="Consolas"/>
              <a:ea typeface="Consolas"/>
              <a:cs typeface="Consolas"/>
              <a:sym typeface="Consolas"/>
            </a:endParaRPr>
          </a:p>
        </p:txBody>
      </p:sp>
      <p:sp>
        <p:nvSpPr>
          <p:cNvPr id="104" name="Google Shape;104;p3"/>
          <p:cNvSpPr txBox="1"/>
          <p:nvPr/>
        </p:nvSpPr>
        <p:spPr>
          <a:xfrm>
            <a:off x="2645332" y="756465"/>
            <a:ext cx="721389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FF09AD"/>
                </a:solidFill>
                <a:latin typeface="Calibri"/>
                <a:ea typeface="Calibri"/>
                <a:cs typeface="Calibri"/>
                <a:sym typeface="Calibri"/>
              </a:rPr>
              <a:t>Does this code produce an error ?</a:t>
            </a:r>
            <a:endParaRPr/>
          </a:p>
        </p:txBody>
      </p:sp>
      <p:sp>
        <p:nvSpPr>
          <p:cNvPr id="105" name="Google Shape;105;p3"/>
          <p:cNvSpPr/>
          <p:nvPr/>
        </p:nvSpPr>
        <p:spPr>
          <a:xfrm flipH="1">
            <a:off x="3879187" y="3135085"/>
            <a:ext cx="779898" cy="484499"/>
          </a:xfrm>
          <a:prstGeom prst="rightArrow">
            <a:avLst>
              <a:gd name="adj1" fmla="val 50000"/>
              <a:gd name="adj2" fmla="val 50000"/>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3"/>
          <p:cNvSpPr txBox="1"/>
          <p:nvPr/>
        </p:nvSpPr>
        <p:spPr>
          <a:xfrm>
            <a:off x="4763308" y="3149599"/>
            <a:ext cx="478445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rgbClr val="FF0000"/>
                </a:solidFill>
                <a:latin typeface="Calibri"/>
                <a:ea typeface="Calibri"/>
                <a:cs typeface="Calibri"/>
                <a:sym typeface="Calibri"/>
              </a:rPr>
              <a:t>user should still be a string, not an integer !</a:t>
            </a:r>
            <a:endParaRPr/>
          </a:p>
        </p:txBody>
      </p:sp>
      <p:sp>
        <p:nvSpPr>
          <p:cNvPr id="107" name="Google Shape;107;p3"/>
          <p:cNvSpPr txBox="1"/>
          <p:nvPr/>
        </p:nvSpPr>
        <p:spPr>
          <a:xfrm rot="-1739085">
            <a:off x="9964781" y="1194341"/>
            <a:ext cx="1529586" cy="830997"/>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Calibri"/>
                <a:ea typeface="Calibri"/>
                <a:cs typeface="Calibri"/>
                <a:sym typeface="Calibri"/>
              </a:rPr>
              <a:t>NO !!</a:t>
            </a:r>
            <a:endParaRPr/>
          </a:p>
        </p:txBody>
      </p:sp>
      <p:sp>
        <p:nvSpPr>
          <p:cNvPr id="108" name="Google Shape;108;p3"/>
          <p:cNvSpPr txBox="1"/>
          <p:nvPr/>
        </p:nvSpPr>
        <p:spPr>
          <a:xfrm>
            <a:off x="3111186" y="5554819"/>
            <a:ext cx="6647012"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a:solidFill>
                  <a:srgbClr val="FF0000"/>
                </a:solidFill>
                <a:latin typeface="Calibri"/>
                <a:ea typeface="Calibri"/>
                <a:cs typeface="Calibri"/>
                <a:sym typeface="Calibri"/>
              </a:rPr>
              <a:t>It’s difficult to find errors with JavaScript</a:t>
            </a:r>
            <a:endParaRPr/>
          </a:p>
        </p:txBody>
      </p:sp>
      <p:sp>
        <p:nvSpPr>
          <p:cNvPr id="109" name="Google Shape;109;p3"/>
          <p:cNvSpPr/>
          <p:nvPr/>
        </p:nvSpPr>
        <p:spPr>
          <a:xfrm>
            <a:off x="2021359" y="5554819"/>
            <a:ext cx="767321" cy="553998"/>
          </a:xfrm>
          <a:prstGeom prst="rightArrow">
            <a:avLst>
              <a:gd name="adj1" fmla="val 50000"/>
              <a:gd name="adj2" fmla="val 50000"/>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p:nvPr/>
        </p:nvSpPr>
        <p:spPr>
          <a:xfrm rot="-981110">
            <a:off x="3079410" y="1251596"/>
            <a:ext cx="4097597" cy="24006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0" b="1">
                <a:solidFill>
                  <a:srgbClr val="DDEAF6"/>
                </a:solidFill>
                <a:latin typeface="Calibri"/>
                <a:ea typeface="Calibri"/>
                <a:cs typeface="Calibri"/>
                <a:sym typeface="Calibri"/>
              </a:rPr>
              <a:t>TYPE</a:t>
            </a:r>
            <a:endParaRPr/>
          </a:p>
        </p:txBody>
      </p:sp>
      <p:sp>
        <p:nvSpPr>
          <p:cNvPr id="378" name="Google Shape;378;p29"/>
          <p:cNvSpPr txBox="1"/>
          <p:nvPr/>
        </p:nvSpPr>
        <p:spPr>
          <a:xfrm rot="-2169283">
            <a:off x="2819102" y="2677766"/>
            <a:ext cx="7409144" cy="24006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0" b="1">
                <a:solidFill>
                  <a:srgbClr val="DBDBDB"/>
                </a:solidFill>
                <a:latin typeface="Calibri"/>
                <a:ea typeface="Calibri"/>
                <a:cs typeface="Calibri"/>
                <a:sym typeface="Calibri"/>
              </a:rPr>
              <a:t>SYNTAX !</a:t>
            </a:r>
            <a:endParaRPr/>
          </a:p>
        </p:txBody>
      </p:sp>
      <p:pic>
        <p:nvPicPr>
          <p:cNvPr id="379" name="Google Shape;379;p29"/>
          <p:cNvPicPr preferRelativeResize="0"/>
          <p:nvPr/>
        </p:nvPicPr>
        <p:blipFill rotWithShape="1">
          <a:blip r:embed="rId3">
            <a:alphaModFix/>
          </a:blip>
          <a:srcRect/>
          <a:stretch/>
        </p:blipFill>
        <p:spPr>
          <a:xfrm>
            <a:off x="7958137" y="3671887"/>
            <a:ext cx="3186113" cy="31861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0"/>
          <p:cNvSpPr txBox="1"/>
          <p:nvPr/>
        </p:nvSpPr>
        <p:spPr>
          <a:xfrm>
            <a:off x="7195204" y="2208547"/>
            <a:ext cx="11446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A string</a:t>
            </a:r>
            <a:endParaRPr sz="2400" i="1">
              <a:solidFill>
                <a:schemeClr val="accent1"/>
              </a:solidFill>
              <a:latin typeface="Calibri"/>
              <a:ea typeface="Calibri"/>
              <a:cs typeface="Calibri"/>
              <a:sym typeface="Calibri"/>
            </a:endParaRPr>
          </a:p>
        </p:txBody>
      </p:sp>
      <p:sp>
        <p:nvSpPr>
          <p:cNvPr id="385" name="Google Shape;385;p30"/>
          <p:cNvSpPr/>
          <p:nvPr/>
        </p:nvSpPr>
        <p:spPr>
          <a:xfrm>
            <a:off x="2818425" y="4815978"/>
            <a:ext cx="573504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nums : </a:t>
            </a:r>
            <a:r>
              <a:rPr lang="en-US" sz="2800" b="1">
                <a:solidFill>
                  <a:srgbClr val="FF09AD"/>
                </a:solidFill>
                <a:latin typeface="Consolas"/>
                <a:ea typeface="Consolas"/>
                <a:cs typeface="Consolas"/>
                <a:sym typeface="Consolas"/>
              </a:rPr>
              <a:t>number[]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[5, 8]</a:t>
            </a:r>
            <a:r>
              <a:rPr lang="en-US" sz="2800">
                <a:solidFill>
                  <a:schemeClr val="dk1"/>
                </a:solidFill>
                <a:latin typeface="Consolas"/>
                <a:ea typeface="Consolas"/>
                <a:cs typeface="Consolas"/>
                <a:sym typeface="Consolas"/>
              </a:rPr>
              <a:t>;</a:t>
            </a:r>
            <a:endParaRPr/>
          </a:p>
        </p:txBody>
      </p:sp>
      <p:sp>
        <p:nvSpPr>
          <p:cNvPr id="386" name="Google Shape;386;p30"/>
          <p:cNvSpPr txBox="1"/>
          <p:nvPr/>
        </p:nvSpPr>
        <p:spPr>
          <a:xfrm>
            <a:off x="2818425" y="1558697"/>
            <a:ext cx="635323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name </a:t>
            </a:r>
            <a:r>
              <a:rPr lang="en-US" sz="2800" b="1">
                <a:solidFill>
                  <a:srgbClr val="FF09AD"/>
                </a:solidFill>
                <a:latin typeface="Consolas"/>
                <a:ea typeface="Consolas"/>
                <a:cs typeface="Consolas"/>
                <a:sym typeface="Consolas"/>
              </a:rPr>
              <a:t>: string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a:t>
            </a:r>
            <a:r>
              <a:rPr lang="en-US" sz="2800">
                <a:solidFill>
                  <a:schemeClr val="dk1"/>
                </a:solidFill>
                <a:latin typeface="Consolas"/>
                <a:ea typeface="Consolas"/>
                <a:cs typeface="Consolas"/>
                <a:sym typeface="Consolas"/>
              </a:rPr>
              <a:t>ronan</a:t>
            </a:r>
            <a:r>
              <a:rPr lang="en-US" sz="2800">
                <a:solidFill>
                  <a:schemeClr val="dk1"/>
                </a:solidFill>
                <a:latin typeface="Calibri"/>
                <a:ea typeface="Calibri"/>
                <a:cs typeface="Calibri"/>
                <a:sym typeface="Calibri"/>
              </a:rPr>
              <a:t>"</a:t>
            </a:r>
            <a:r>
              <a:rPr lang="en-US" sz="2800">
                <a:solidFill>
                  <a:schemeClr val="dk1"/>
                </a:solidFill>
                <a:latin typeface="Consolas"/>
                <a:ea typeface="Consolas"/>
                <a:cs typeface="Consolas"/>
                <a:sym typeface="Consolas"/>
              </a:rPr>
              <a:t>;</a:t>
            </a:r>
            <a:endParaRPr/>
          </a:p>
        </p:txBody>
      </p:sp>
      <p:cxnSp>
        <p:nvCxnSpPr>
          <p:cNvPr id="387" name="Google Shape;387;p30"/>
          <p:cNvCxnSpPr/>
          <p:nvPr/>
        </p:nvCxnSpPr>
        <p:spPr>
          <a:xfrm rot="10800000">
            <a:off x="6293766" y="2208547"/>
            <a:ext cx="701933" cy="228077"/>
          </a:xfrm>
          <a:prstGeom prst="straightConnector1">
            <a:avLst/>
          </a:prstGeom>
          <a:noFill/>
          <a:ln w="38100" cap="flat" cmpd="sng">
            <a:solidFill>
              <a:schemeClr val="accent1"/>
            </a:solidFill>
            <a:prstDash val="solid"/>
            <a:miter lim="800000"/>
            <a:headEnd type="none" w="sm" len="sm"/>
            <a:tailEnd type="triangle" w="med" len="med"/>
          </a:ln>
        </p:spPr>
      </p:cxnSp>
      <p:sp>
        <p:nvSpPr>
          <p:cNvPr id="388" name="Google Shape;388;p30"/>
          <p:cNvSpPr txBox="1"/>
          <p:nvPr/>
        </p:nvSpPr>
        <p:spPr>
          <a:xfrm>
            <a:off x="7195204" y="5465471"/>
            <a:ext cx="364756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chemeClr val="dk1"/>
                </a:solidFill>
                <a:latin typeface="Calibri"/>
                <a:ea typeface="Calibri"/>
                <a:cs typeface="Calibri"/>
                <a:sym typeface="Calibri"/>
              </a:rPr>
              <a:t>An array of numbers</a:t>
            </a:r>
            <a:endParaRPr sz="2400" i="1">
              <a:solidFill>
                <a:schemeClr val="accent1"/>
              </a:solidFill>
              <a:latin typeface="Calibri"/>
              <a:ea typeface="Calibri"/>
              <a:cs typeface="Calibri"/>
              <a:sym typeface="Calibri"/>
            </a:endParaRPr>
          </a:p>
        </p:txBody>
      </p:sp>
      <p:cxnSp>
        <p:nvCxnSpPr>
          <p:cNvPr id="389" name="Google Shape;389;p30"/>
          <p:cNvCxnSpPr/>
          <p:nvPr/>
        </p:nvCxnSpPr>
        <p:spPr>
          <a:xfrm rot="10800000">
            <a:off x="6293766" y="5465002"/>
            <a:ext cx="701933" cy="228077"/>
          </a:xfrm>
          <a:prstGeom prst="straightConnector1">
            <a:avLst/>
          </a:prstGeom>
          <a:noFill/>
          <a:ln w="38100" cap="flat" cmpd="sng">
            <a:solidFill>
              <a:schemeClr val="accent1"/>
            </a:solidFill>
            <a:prstDash val="solid"/>
            <a:miter lim="800000"/>
            <a:headEnd type="none" w="sm" len="sm"/>
            <a:tailEnd type="triangle" w="med" len="med"/>
          </a:ln>
        </p:spPr>
      </p:cxnSp>
      <p:sp>
        <p:nvSpPr>
          <p:cNvPr id="390" name="Google Shape;390;p30"/>
          <p:cNvSpPr txBox="1"/>
          <p:nvPr/>
        </p:nvSpPr>
        <p:spPr>
          <a:xfrm>
            <a:off x="288987" y="415439"/>
            <a:ext cx="542507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1- PRIMITIVE </a:t>
            </a:r>
            <a:r>
              <a:rPr lang="en-US" sz="4400">
                <a:solidFill>
                  <a:schemeClr val="dk1"/>
                </a:solidFill>
                <a:latin typeface="Calibri"/>
                <a:ea typeface="Calibri"/>
                <a:cs typeface="Calibri"/>
                <a:sym typeface="Calibri"/>
              </a:rPr>
              <a:t> TYPES !</a:t>
            </a:r>
            <a:endParaRPr sz="4400" b="1">
              <a:solidFill>
                <a:schemeClr val="accent1"/>
              </a:solidFill>
              <a:latin typeface="Calibri"/>
              <a:ea typeface="Calibri"/>
              <a:cs typeface="Calibri"/>
              <a:sym typeface="Calibri"/>
            </a:endParaRPr>
          </a:p>
        </p:txBody>
      </p:sp>
      <p:sp>
        <p:nvSpPr>
          <p:cNvPr id="391" name="Google Shape;391;p30"/>
          <p:cNvSpPr txBox="1"/>
          <p:nvPr/>
        </p:nvSpPr>
        <p:spPr>
          <a:xfrm>
            <a:off x="434292" y="3882725"/>
            <a:ext cx="4234942"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2 ARRAY </a:t>
            </a:r>
            <a:r>
              <a:rPr lang="en-US" sz="4400">
                <a:solidFill>
                  <a:schemeClr val="dk1"/>
                </a:solidFill>
                <a:latin typeface="Calibri"/>
                <a:ea typeface="Calibri"/>
                <a:cs typeface="Calibri"/>
                <a:sym typeface="Calibri"/>
              </a:rPr>
              <a:t>TYPES !</a:t>
            </a:r>
            <a:endParaRPr sz="4400" b="1">
              <a:solidFill>
                <a:schemeClr val="accen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1"/>
          <p:cNvSpPr txBox="1"/>
          <p:nvPr/>
        </p:nvSpPr>
        <p:spPr>
          <a:xfrm>
            <a:off x="3171581" y="298884"/>
            <a:ext cx="499136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3- UNION</a:t>
            </a:r>
            <a:r>
              <a:rPr lang="en-US" sz="4400">
                <a:solidFill>
                  <a:schemeClr val="dk1"/>
                </a:solidFill>
                <a:latin typeface="Calibri"/>
                <a:ea typeface="Calibri"/>
                <a:cs typeface="Calibri"/>
                <a:sym typeface="Calibri"/>
              </a:rPr>
              <a:t> OF TYPES !</a:t>
            </a:r>
            <a:endParaRPr sz="4400" b="1">
              <a:solidFill>
                <a:schemeClr val="accent1"/>
              </a:solidFill>
              <a:latin typeface="Calibri"/>
              <a:ea typeface="Calibri"/>
              <a:cs typeface="Calibri"/>
              <a:sym typeface="Calibri"/>
            </a:endParaRPr>
          </a:p>
        </p:txBody>
      </p:sp>
      <p:sp>
        <p:nvSpPr>
          <p:cNvPr id="397" name="Google Shape;397;p31"/>
          <p:cNvSpPr/>
          <p:nvPr/>
        </p:nvSpPr>
        <p:spPr>
          <a:xfrm>
            <a:off x="1334443" y="4420986"/>
            <a:ext cx="833994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nums : </a:t>
            </a:r>
            <a:r>
              <a:rPr lang="en-US" sz="2800" b="1">
                <a:solidFill>
                  <a:srgbClr val="FF09AD"/>
                </a:solidFill>
                <a:latin typeface="Consolas"/>
                <a:ea typeface="Consolas"/>
                <a:cs typeface="Consolas"/>
                <a:sym typeface="Consolas"/>
              </a:rPr>
              <a:t>(n</a:t>
            </a:r>
            <a:r>
              <a:rPr lang="en-US" sz="2800">
                <a:solidFill>
                  <a:srgbClr val="FF09AD"/>
                </a:solidFill>
                <a:latin typeface="Consolas"/>
                <a:ea typeface="Consolas"/>
                <a:cs typeface="Consolas"/>
                <a:sym typeface="Consolas"/>
              </a:rPr>
              <a:t>u</a:t>
            </a:r>
            <a:r>
              <a:rPr lang="en-US" sz="2800" b="1">
                <a:solidFill>
                  <a:srgbClr val="FF09AD"/>
                </a:solidFill>
                <a:latin typeface="Consolas"/>
                <a:ea typeface="Consolas"/>
                <a:cs typeface="Consolas"/>
                <a:sym typeface="Consolas"/>
              </a:rPr>
              <a:t>mber|string)[]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[5, " 8 "]</a:t>
            </a:r>
            <a:r>
              <a:rPr lang="en-US" sz="2800">
                <a:solidFill>
                  <a:schemeClr val="dk1"/>
                </a:solidFill>
                <a:latin typeface="Consolas"/>
                <a:ea typeface="Consolas"/>
                <a:cs typeface="Consolas"/>
                <a:sym typeface="Consolas"/>
              </a:rPr>
              <a:t>;</a:t>
            </a:r>
            <a:endParaRPr/>
          </a:p>
        </p:txBody>
      </p:sp>
      <p:cxnSp>
        <p:nvCxnSpPr>
          <p:cNvPr id="398" name="Google Shape;398;p31"/>
          <p:cNvCxnSpPr/>
          <p:nvPr/>
        </p:nvCxnSpPr>
        <p:spPr>
          <a:xfrm rot="10800000">
            <a:off x="4802484" y="5023903"/>
            <a:ext cx="701933" cy="228077"/>
          </a:xfrm>
          <a:prstGeom prst="straightConnector1">
            <a:avLst/>
          </a:prstGeom>
          <a:noFill/>
          <a:ln w="38100" cap="flat" cmpd="sng">
            <a:solidFill>
              <a:schemeClr val="accent1"/>
            </a:solidFill>
            <a:prstDash val="solid"/>
            <a:miter lim="800000"/>
            <a:headEnd type="none" w="sm" len="sm"/>
            <a:tailEnd type="triangle" w="med" len="med"/>
          </a:ln>
        </p:spPr>
      </p:cxnSp>
      <p:sp>
        <p:nvSpPr>
          <p:cNvPr id="399" name="Google Shape;399;p31"/>
          <p:cNvSpPr txBox="1"/>
          <p:nvPr/>
        </p:nvSpPr>
        <p:spPr>
          <a:xfrm>
            <a:off x="5504418" y="3261748"/>
            <a:ext cx="368857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Can be a string or a boolean</a:t>
            </a:r>
            <a:endParaRPr sz="2400" i="1">
              <a:solidFill>
                <a:schemeClr val="accent1"/>
              </a:solidFill>
              <a:latin typeface="Calibri"/>
              <a:ea typeface="Calibri"/>
              <a:cs typeface="Calibri"/>
              <a:sym typeface="Calibri"/>
            </a:endParaRPr>
          </a:p>
        </p:txBody>
      </p:sp>
      <p:sp>
        <p:nvSpPr>
          <p:cNvPr id="400" name="Google Shape;400;p31"/>
          <p:cNvSpPr txBox="1"/>
          <p:nvPr/>
        </p:nvSpPr>
        <p:spPr>
          <a:xfrm>
            <a:off x="1327144" y="2434874"/>
            <a:ext cx="797830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name </a:t>
            </a:r>
            <a:r>
              <a:rPr lang="en-US" sz="2800" b="1">
                <a:solidFill>
                  <a:srgbClr val="FF09AD"/>
                </a:solidFill>
                <a:latin typeface="Consolas"/>
                <a:ea typeface="Consolas"/>
                <a:cs typeface="Consolas"/>
                <a:sym typeface="Consolas"/>
              </a:rPr>
              <a:t>: string |boolean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a:t>
            </a:r>
            <a:r>
              <a:rPr lang="en-US" sz="2800">
                <a:solidFill>
                  <a:schemeClr val="dk1"/>
                </a:solidFill>
                <a:latin typeface="Consolas"/>
                <a:ea typeface="Consolas"/>
                <a:cs typeface="Consolas"/>
                <a:sym typeface="Consolas"/>
              </a:rPr>
              <a:t>ronan</a:t>
            </a:r>
            <a:r>
              <a:rPr lang="en-US" sz="2800">
                <a:solidFill>
                  <a:schemeClr val="dk1"/>
                </a:solidFill>
                <a:latin typeface="Calibri"/>
                <a:ea typeface="Calibri"/>
                <a:cs typeface="Calibri"/>
                <a:sym typeface="Calibri"/>
              </a:rPr>
              <a:t>"</a:t>
            </a:r>
            <a:r>
              <a:rPr lang="en-US" sz="2800">
                <a:solidFill>
                  <a:schemeClr val="dk1"/>
                </a:solidFill>
                <a:latin typeface="Consolas"/>
                <a:ea typeface="Consolas"/>
                <a:cs typeface="Consolas"/>
                <a:sym typeface="Consolas"/>
              </a:rPr>
              <a:t>;</a:t>
            </a:r>
            <a:endParaRPr/>
          </a:p>
        </p:txBody>
      </p:sp>
      <p:cxnSp>
        <p:nvCxnSpPr>
          <p:cNvPr id="401" name="Google Shape;401;p31"/>
          <p:cNvCxnSpPr/>
          <p:nvPr/>
        </p:nvCxnSpPr>
        <p:spPr>
          <a:xfrm rot="10800000">
            <a:off x="4802485" y="3084724"/>
            <a:ext cx="701933" cy="228077"/>
          </a:xfrm>
          <a:prstGeom prst="straightConnector1">
            <a:avLst/>
          </a:prstGeom>
          <a:noFill/>
          <a:ln w="38100" cap="flat" cmpd="sng">
            <a:solidFill>
              <a:schemeClr val="accent1"/>
            </a:solidFill>
            <a:prstDash val="solid"/>
            <a:miter lim="800000"/>
            <a:headEnd type="none" w="sm" len="sm"/>
            <a:tailEnd type="triangle" w="med" len="med"/>
          </a:ln>
        </p:spPr>
      </p:cxnSp>
      <p:sp>
        <p:nvSpPr>
          <p:cNvPr id="402" name="Google Shape;402;p31"/>
          <p:cNvSpPr txBox="1"/>
          <p:nvPr/>
        </p:nvSpPr>
        <p:spPr>
          <a:xfrm>
            <a:off x="5932216" y="5303765"/>
            <a:ext cx="384566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An array of number or strings</a:t>
            </a:r>
            <a:endParaRPr sz="2400" i="1">
              <a:solidFill>
                <a:schemeClr val="accen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2"/>
          <p:cNvSpPr txBox="1"/>
          <p:nvPr/>
        </p:nvSpPr>
        <p:spPr>
          <a:xfrm>
            <a:off x="5388473" y="2926183"/>
            <a:ext cx="472755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chemeClr val="dk1"/>
                </a:solidFill>
                <a:latin typeface="Calibri"/>
                <a:ea typeface="Calibri"/>
                <a:cs typeface="Calibri"/>
                <a:sym typeface="Calibri"/>
              </a:rPr>
              <a:t>An object composed of 2 numbers</a:t>
            </a:r>
            <a:endParaRPr sz="2400" i="1">
              <a:solidFill>
                <a:schemeClr val="accent1"/>
              </a:solidFill>
              <a:latin typeface="Calibri"/>
              <a:ea typeface="Calibri"/>
              <a:cs typeface="Calibri"/>
              <a:sym typeface="Calibri"/>
            </a:endParaRPr>
          </a:p>
        </p:txBody>
      </p:sp>
      <p:sp>
        <p:nvSpPr>
          <p:cNvPr id="408" name="Google Shape;408;p32"/>
          <p:cNvSpPr/>
          <p:nvPr/>
        </p:nvSpPr>
        <p:spPr>
          <a:xfrm>
            <a:off x="1120594" y="1728462"/>
            <a:ext cx="1050249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student : </a:t>
            </a:r>
            <a:r>
              <a:rPr lang="en-US" sz="2800" b="1">
                <a:solidFill>
                  <a:srgbClr val="FF09AD"/>
                </a:solidFill>
                <a:latin typeface="Calibri"/>
                <a:ea typeface="Calibri"/>
                <a:cs typeface="Calibri"/>
                <a:sym typeface="Calibri"/>
              </a:rPr>
              <a:t>{ x: number; y: number }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{x : 45, y : 55}</a:t>
            </a:r>
            <a:r>
              <a:rPr lang="en-US" sz="2800">
                <a:solidFill>
                  <a:schemeClr val="dk1"/>
                </a:solidFill>
                <a:latin typeface="Consolas"/>
                <a:ea typeface="Consolas"/>
                <a:cs typeface="Consolas"/>
                <a:sym typeface="Consolas"/>
              </a:rPr>
              <a:t>;</a:t>
            </a:r>
            <a:endParaRPr/>
          </a:p>
        </p:txBody>
      </p:sp>
      <p:cxnSp>
        <p:nvCxnSpPr>
          <p:cNvPr id="409" name="Google Shape;409;p32"/>
          <p:cNvCxnSpPr/>
          <p:nvPr/>
        </p:nvCxnSpPr>
        <p:spPr>
          <a:xfrm rot="10800000">
            <a:off x="5507506" y="2317972"/>
            <a:ext cx="350967" cy="594100"/>
          </a:xfrm>
          <a:prstGeom prst="straightConnector1">
            <a:avLst/>
          </a:prstGeom>
          <a:noFill/>
          <a:ln w="38100" cap="flat" cmpd="sng">
            <a:solidFill>
              <a:schemeClr val="accent1"/>
            </a:solidFill>
            <a:prstDash val="solid"/>
            <a:miter lim="800000"/>
            <a:headEnd type="none" w="sm" len="sm"/>
            <a:tailEnd type="triangle" w="med" len="med"/>
          </a:ln>
        </p:spPr>
      </p:cxnSp>
      <p:sp>
        <p:nvSpPr>
          <p:cNvPr id="410" name="Google Shape;410;p32"/>
          <p:cNvSpPr txBox="1"/>
          <p:nvPr/>
        </p:nvSpPr>
        <p:spPr>
          <a:xfrm>
            <a:off x="3316316" y="434568"/>
            <a:ext cx="4708982"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4- OBJECT </a:t>
            </a:r>
            <a:r>
              <a:rPr lang="en-US" sz="4400">
                <a:solidFill>
                  <a:schemeClr val="dk1"/>
                </a:solidFill>
                <a:latin typeface="Calibri"/>
                <a:ea typeface="Calibri"/>
                <a:cs typeface="Calibri"/>
                <a:sym typeface="Calibri"/>
              </a:rPr>
              <a:t> TYPES !</a:t>
            </a:r>
            <a:endParaRPr sz="4400" b="1">
              <a:solidFill>
                <a:schemeClr val="accent1"/>
              </a:solidFill>
              <a:latin typeface="Calibri"/>
              <a:ea typeface="Calibri"/>
              <a:cs typeface="Calibri"/>
              <a:sym typeface="Calibri"/>
            </a:endParaRPr>
          </a:p>
        </p:txBody>
      </p:sp>
      <p:sp>
        <p:nvSpPr>
          <p:cNvPr id="411" name="Google Shape;411;p32"/>
          <p:cNvSpPr txBox="1"/>
          <p:nvPr/>
        </p:nvSpPr>
        <p:spPr>
          <a:xfrm>
            <a:off x="5446897" y="6049416"/>
            <a:ext cx="55605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chemeClr val="dk1"/>
                </a:solidFill>
                <a:latin typeface="Calibri"/>
                <a:ea typeface="Calibri"/>
                <a:cs typeface="Calibri"/>
                <a:sym typeface="Calibri"/>
              </a:rPr>
              <a:t>An array of object composed of 2 numbers</a:t>
            </a:r>
            <a:endParaRPr sz="2400" i="1">
              <a:solidFill>
                <a:schemeClr val="accent1"/>
              </a:solidFill>
              <a:latin typeface="Calibri"/>
              <a:ea typeface="Calibri"/>
              <a:cs typeface="Calibri"/>
              <a:sym typeface="Calibri"/>
            </a:endParaRPr>
          </a:p>
        </p:txBody>
      </p:sp>
      <p:sp>
        <p:nvSpPr>
          <p:cNvPr id="412" name="Google Shape;412;p32"/>
          <p:cNvSpPr/>
          <p:nvPr/>
        </p:nvSpPr>
        <p:spPr>
          <a:xfrm>
            <a:off x="1120593" y="3731667"/>
            <a:ext cx="10502495"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students : </a:t>
            </a:r>
            <a:r>
              <a:rPr lang="en-US" sz="2800" b="1">
                <a:solidFill>
                  <a:srgbClr val="FF09AD"/>
                </a:solidFill>
                <a:latin typeface="Calibri"/>
                <a:ea typeface="Calibri"/>
                <a:cs typeface="Calibri"/>
                <a:sym typeface="Calibri"/>
              </a:rPr>
              <a:t>{ x: number; y: number }[] </a:t>
            </a:r>
            <a:r>
              <a:rPr lang="en-US" sz="280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{x : 45, y : 55},</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{x : 99, y : 77}</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a:t>
            </a:r>
            <a:endParaRPr sz="2800">
              <a:solidFill>
                <a:schemeClr val="dk1"/>
              </a:solidFill>
              <a:latin typeface="Consolas"/>
              <a:ea typeface="Consolas"/>
              <a:cs typeface="Consolas"/>
              <a:sym typeface="Consolas"/>
            </a:endParaRPr>
          </a:p>
        </p:txBody>
      </p:sp>
      <p:cxnSp>
        <p:nvCxnSpPr>
          <p:cNvPr id="413" name="Google Shape;413;p32"/>
          <p:cNvCxnSpPr/>
          <p:nvPr/>
        </p:nvCxnSpPr>
        <p:spPr>
          <a:xfrm rot="10800000">
            <a:off x="5688240" y="4464367"/>
            <a:ext cx="1052001" cy="1391367"/>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3"/>
          <p:cNvSpPr/>
          <p:nvPr/>
        </p:nvSpPr>
        <p:spPr>
          <a:xfrm>
            <a:off x="189213" y="3658229"/>
            <a:ext cx="5388516"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Consolas"/>
                <a:ea typeface="Consolas"/>
                <a:cs typeface="Consolas"/>
                <a:sym typeface="Consolas"/>
              </a:rPr>
              <a:t>let sun: </a:t>
            </a:r>
            <a:r>
              <a:rPr lang="en-US" sz="2200" b="1">
                <a:solidFill>
                  <a:srgbClr val="FF09AD"/>
                </a:solidFill>
                <a:latin typeface="Calibri"/>
                <a:ea typeface="Calibri"/>
                <a:cs typeface="Calibri"/>
                <a:sym typeface="Calibri"/>
              </a:rPr>
              <a:t>{ name: string;  age : number } </a:t>
            </a:r>
            <a:endParaRPr/>
          </a:p>
          <a:p>
            <a:pPr marL="0" marR="0" lvl="0" indent="0" algn="l" rtl="0">
              <a:spcBef>
                <a:spcPts val="0"/>
              </a:spcBef>
              <a:spcAft>
                <a:spcPts val="0"/>
              </a:spcAft>
              <a:buNone/>
            </a:pPr>
            <a:r>
              <a:rPr lang="en-US" sz="2200">
                <a:solidFill>
                  <a:schemeClr val="dk1"/>
                </a:solidFill>
                <a:latin typeface="Consolas"/>
                <a:ea typeface="Consolas"/>
                <a:cs typeface="Consolas"/>
                <a:sym typeface="Consolas"/>
              </a:rPr>
              <a:t>=  </a:t>
            </a:r>
            <a:r>
              <a:rPr lang="en-US" sz="2200">
                <a:solidFill>
                  <a:schemeClr val="dk1"/>
                </a:solidFill>
                <a:latin typeface="Calibri"/>
                <a:ea typeface="Calibri"/>
                <a:cs typeface="Calibri"/>
                <a:sym typeface="Calibri"/>
              </a:rPr>
              <a:t>{ name:  ‘vun’,  age: 17 }</a:t>
            </a:r>
            <a:endParaRPr/>
          </a:p>
          <a:p>
            <a:pPr marL="0" marR="0" lvl="0" indent="0" algn="l" rtl="0">
              <a:spcBef>
                <a:spcPts val="0"/>
              </a:spcBef>
              <a:spcAft>
                <a:spcPts val="0"/>
              </a:spcAft>
              <a:buNone/>
            </a:pPr>
            <a:endParaRPr sz="22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2200">
                <a:solidFill>
                  <a:schemeClr val="dk1"/>
                </a:solidFill>
                <a:latin typeface="Consolas"/>
                <a:ea typeface="Consolas"/>
                <a:cs typeface="Consolas"/>
                <a:sym typeface="Consolas"/>
              </a:rPr>
              <a:t>let som: </a:t>
            </a:r>
            <a:r>
              <a:rPr lang="en-US" sz="2200" b="1">
                <a:solidFill>
                  <a:srgbClr val="FF09AD"/>
                </a:solidFill>
                <a:latin typeface="Calibri"/>
                <a:ea typeface="Calibri"/>
                <a:cs typeface="Calibri"/>
                <a:sym typeface="Calibri"/>
              </a:rPr>
              <a:t>{ name: string;  age : number } </a:t>
            </a:r>
            <a:endParaRPr/>
          </a:p>
          <a:p>
            <a:pPr marL="0" marR="0" lvl="0" indent="0" algn="l" rtl="0">
              <a:spcBef>
                <a:spcPts val="0"/>
              </a:spcBef>
              <a:spcAft>
                <a:spcPts val="0"/>
              </a:spcAft>
              <a:buNone/>
            </a:pPr>
            <a:r>
              <a:rPr lang="en-US" sz="2200">
                <a:solidFill>
                  <a:schemeClr val="dk1"/>
                </a:solidFill>
                <a:latin typeface="Consolas"/>
                <a:ea typeface="Consolas"/>
                <a:cs typeface="Consolas"/>
                <a:sym typeface="Consolas"/>
              </a:rPr>
              <a:t>=  </a:t>
            </a:r>
            <a:r>
              <a:rPr lang="en-US" sz="2200">
                <a:solidFill>
                  <a:schemeClr val="dk1"/>
                </a:solidFill>
                <a:latin typeface="Calibri"/>
                <a:ea typeface="Calibri"/>
                <a:cs typeface="Calibri"/>
                <a:sym typeface="Calibri"/>
              </a:rPr>
              <a:t>{ name:  ‘som’,  age: 48 }</a:t>
            </a:r>
            <a:endParaRPr sz="2200">
              <a:solidFill>
                <a:schemeClr val="dk1"/>
              </a:solidFill>
              <a:latin typeface="Consolas"/>
              <a:ea typeface="Consolas"/>
              <a:cs typeface="Consolas"/>
              <a:sym typeface="Consolas"/>
            </a:endParaRPr>
          </a:p>
          <a:p>
            <a:pPr marL="0" marR="0" lvl="0" indent="0" algn="l" rtl="0">
              <a:spcBef>
                <a:spcPts val="0"/>
              </a:spcBef>
              <a:spcAft>
                <a:spcPts val="0"/>
              </a:spcAft>
              <a:buNone/>
            </a:pPr>
            <a:endParaRPr sz="2200">
              <a:solidFill>
                <a:schemeClr val="dk1"/>
              </a:solidFill>
              <a:latin typeface="Consolas"/>
              <a:ea typeface="Consolas"/>
              <a:cs typeface="Consolas"/>
              <a:sym typeface="Consolas"/>
            </a:endParaRPr>
          </a:p>
        </p:txBody>
      </p:sp>
      <p:sp>
        <p:nvSpPr>
          <p:cNvPr id="419" name="Google Shape;419;p33"/>
          <p:cNvSpPr txBox="1"/>
          <p:nvPr/>
        </p:nvSpPr>
        <p:spPr>
          <a:xfrm>
            <a:off x="4263546" y="194938"/>
            <a:ext cx="392376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5- </a:t>
            </a:r>
            <a:r>
              <a:rPr lang="en-US" sz="4400" b="1">
                <a:solidFill>
                  <a:schemeClr val="accent6"/>
                </a:solidFill>
                <a:latin typeface="Calibri"/>
                <a:ea typeface="Calibri"/>
                <a:cs typeface="Calibri"/>
                <a:sym typeface="Calibri"/>
              </a:rPr>
              <a:t>ALIAS</a:t>
            </a:r>
            <a:r>
              <a:rPr lang="en-US" sz="4400" b="1">
                <a:solidFill>
                  <a:schemeClr val="dk1"/>
                </a:solidFill>
                <a:latin typeface="Calibri"/>
                <a:ea typeface="Calibri"/>
                <a:cs typeface="Calibri"/>
                <a:sym typeface="Calibri"/>
              </a:rPr>
              <a:t> </a:t>
            </a:r>
            <a:r>
              <a:rPr lang="en-US" sz="4400">
                <a:solidFill>
                  <a:schemeClr val="dk1"/>
                </a:solidFill>
                <a:latin typeface="Calibri"/>
                <a:ea typeface="Calibri"/>
                <a:cs typeface="Calibri"/>
                <a:sym typeface="Calibri"/>
              </a:rPr>
              <a:t>TYPES !</a:t>
            </a:r>
            <a:endParaRPr sz="4400" b="1">
              <a:solidFill>
                <a:schemeClr val="accent1"/>
              </a:solidFill>
              <a:latin typeface="Calibri"/>
              <a:ea typeface="Calibri"/>
              <a:cs typeface="Calibri"/>
              <a:sym typeface="Calibri"/>
            </a:endParaRPr>
          </a:p>
        </p:txBody>
      </p:sp>
      <p:sp>
        <p:nvSpPr>
          <p:cNvPr id="420" name="Google Shape;420;p33"/>
          <p:cNvSpPr txBox="1"/>
          <p:nvPr/>
        </p:nvSpPr>
        <p:spPr>
          <a:xfrm>
            <a:off x="1958230" y="964379"/>
            <a:ext cx="8534400"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1">
                <a:solidFill>
                  <a:schemeClr val="dk1"/>
                </a:solidFill>
                <a:latin typeface="Calibri"/>
                <a:ea typeface="Calibri"/>
                <a:cs typeface="Calibri"/>
                <a:sym typeface="Calibri"/>
              </a:rPr>
              <a:t>We want to use the same type more than once and </a:t>
            </a:r>
            <a:r>
              <a:rPr lang="en-US" sz="2800" b="1" i="1">
                <a:solidFill>
                  <a:schemeClr val="dk1"/>
                </a:solidFill>
                <a:latin typeface="Calibri"/>
                <a:ea typeface="Calibri"/>
                <a:cs typeface="Calibri"/>
                <a:sym typeface="Calibri"/>
              </a:rPr>
              <a:t>refer to it by a single name.</a:t>
            </a:r>
            <a:endParaRPr/>
          </a:p>
        </p:txBody>
      </p:sp>
      <p:cxnSp>
        <p:nvCxnSpPr>
          <p:cNvPr id="421" name="Google Shape;421;p33"/>
          <p:cNvCxnSpPr/>
          <p:nvPr/>
        </p:nvCxnSpPr>
        <p:spPr>
          <a:xfrm>
            <a:off x="5711080" y="2652968"/>
            <a:ext cx="0" cy="3567612"/>
          </a:xfrm>
          <a:prstGeom prst="straightConnector1">
            <a:avLst/>
          </a:prstGeom>
          <a:noFill/>
          <a:ln w="9525" cap="flat" cmpd="sng">
            <a:solidFill>
              <a:srgbClr val="3F3F3F"/>
            </a:solidFill>
            <a:prstDash val="solid"/>
            <a:miter lim="800000"/>
            <a:headEnd type="none" w="sm" len="sm"/>
            <a:tailEnd type="none" w="sm" len="sm"/>
          </a:ln>
        </p:spPr>
      </p:cxnSp>
      <p:sp>
        <p:nvSpPr>
          <p:cNvPr id="422" name="Google Shape;422;p33"/>
          <p:cNvSpPr txBox="1"/>
          <p:nvPr/>
        </p:nvSpPr>
        <p:spPr>
          <a:xfrm>
            <a:off x="2224272" y="2652969"/>
            <a:ext cx="1652184" cy="646331"/>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BEFORE</a:t>
            </a:r>
            <a:endParaRPr/>
          </a:p>
        </p:txBody>
      </p:sp>
      <p:sp>
        <p:nvSpPr>
          <p:cNvPr id="423" name="Google Shape;423;p33"/>
          <p:cNvSpPr txBox="1"/>
          <p:nvPr/>
        </p:nvSpPr>
        <p:spPr>
          <a:xfrm>
            <a:off x="8263122" y="2652968"/>
            <a:ext cx="1364476" cy="646331"/>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AFTER</a:t>
            </a:r>
            <a:endParaRPr/>
          </a:p>
        </p:txBody>
      </p:sp>
      <p:sp>
        <p:nvSpPr>
          <p:cNvPr id="424" name="Google Shape;424;p33"/>
          <p:cNvSpPr/>
          <p:nvPr/>
        </p:nvSpPr>
        <p:spPr>
          <a:xfrm>
            <a:off x="5838339" y="3658229"/>
            <a:ext cx="6163161"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FF0000"/>
                </a:solidFill>
                <a:latin typeface="Consolas"/>
                <a:ea typeface="Consolas"/>
                <a:cs typeface="Consolas"/>
                <a:sym typeface="Consolas"/>
              </a:rPr>
              <a:t>type</a:t>
            </a:r>
            <a:r>
              <a:rPr lang="en-US" sz="2200">
                <a:solidFill>
                  <a:schemeClr val="dk1"/>
                </a:solidFill>
                <a:latin typeface="Consolas"/>
                <a:ea typeface="Consolas"/>
                <a:cs typeface="Consolas"/>
                <a:sym typeface="Consolas"/>
              </a:rPr>
              <a:t> </a:t>
            </a:r>
            <a:r>
              <a:rPr lang="en-US" sz="2200" b="1">
                <a:solidFill>
                  <a:schemeClr val="accent6"/>
                </a:solidFill>
                <a:latin typeface="Consolas"/>
                <a:ea typeface="Consolas"/>
                <a:cs typeface="Consolas"/>
                <a:sym typeface="Consolas"/>
              </a:rPr>
              <a:t>Student</a:t>
            </a:r>
            <a:r>
              <a:rPr lang="en-US" sz="2200">
                <a:solidFill>
                  <a:schemeClr val="dk1"/>
                </a:solidFill>
                <a:latin typeface="Consolas"/>
                <a:ea typeface="Consolas"/>
                <a:cs typeface="Consolas"/>
                <a:sym typeface="Consolas"/>
              </a:rPr>
              <a:t> = </a:t>
            </a:r>
            <a:r>
              <a:rPr lang="en-US" sz="2200" b="1">
                <a:solidFill>
                  <a:srgbClr val="FF09AD"/>
                </a:solidFill>
                <a:latin typeface="Calibri"/>
                <a:ea typeface="Calibri"/>
                <a:cs typeface="Calibri"/>
                <a:sym typeface="Calibri"/>
              </a:rPr>
              <a:t>{ name: string;  age : number } </a:t>
            </a:r>
            <a:endParaRPr/>
          </a:p>
          <a:p>
            <a:pPr marL="0" marR="0" lvl="0" indent="0" algn="l" rtl="0">
              <a:spcBef>
                <a:spcPts val="0"/>
              </a:spcBef>
              <a:spcAft>
                <a:spcPts val="0"/>
              </a:spcAft>
              <a:buNone/>
            </a:pPr>
            <a:endParaRPr sz="22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2200">
                <a:solidFill>
                  <a:schemeClr val="dk1"/>
                </a:solidFill>
                <a:latin typeface="Consolas"/>
                <a:ea typeface="Consolas"/>
                <a:cs typeface="Consolas"/>
                <a:sym typeface="Consolas"/>
              </a:rPr>
              <a:t>let sun:</a:t>
            </a:r>
            <a:r>
              <a:rPr lang="en-US" sz="2200" b="1">
                <a:solidFill>
                  <a:schemeClr val="accent6"/>
                </a:solidFill>
                <a:latin typeface="Consolas"/>
                <a:ea typeface="Consolas"/>
                <a:cs typeface="Consolas"/>
                <a:sym typeface="Consolas"/>
              </a:rPr>
              <a:t>Student</a:t>
            </a:r>
            <a:r>
              <a:rPr lang="en-US" sz="2200">
                <a:solidFill>
                  <a:schemeClr val="dk1"/>
                </a:solidFill>
                <a:latin typeface="Consolas"/>
                <a:ea typeface="Consolas"/>
                <a:cs typeface="Consolas"/>
                <a:sym typeface="Consolas"/>
              </a:rPr>
              <a:t>= </a:t>
            </a:r>
            <a:r>
              <a:rPr lang="en-US" sz="2200">
                <a:solidFill>
                  <a:schemeClr val="dk1"/>
                </a:solidFill>
                <a:latin typeface="Calibri"/>
                <a:ea typeface="Calibri"/>
                <a:cs typeface="Calibri"/>
                <a:sym typeface="Calibri"/>
              </a:rPr>
              <a:t>{ name:  ‘vun’,  age: 17 }</a:t>
            </a:r>
            <a:endParaRPr/>
          </a:p>
          <a:p>
            <a:pPr marL="0" marR="0" lvl="0" indent="0" algn="l" rtl="0">
              <a:spcBef>
                <a:spcPts val="0"/>
              </a:spcBef>
              <a:spcAft>
                <a:spcPts val="0"/>
              </a:spcAft>
              <a:buNone/>
            </a:pPr>
            <a:endParaRPr sz="22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2200">
                <a:solidFill>
                  <a:schemeClr val="dk1"/>
                </a:solidFill>
                <a:latin typeface="Consolas"/>
                <a:ea typeface="Consolas"/>
                <a:cs typeface="Consolas"/>
                <a:sym typeface="Consolas"/>
              </a:rPr>
              <a:t>let som:</a:t>
            </a:r>
            <a:r>
              <a:rPr lang="en-US" sz="2200" b="1">
                <a:solidFill>
                  <a:schemeClr val="accent6"/>
                </a:solidFill>
                <a:latin typeface="Consolas"/>
                <a:ea typeface="Consolas"/>
                <a:cs typeface="Consolas"/>
                <a:sym typeface="Consolas"/>
              </a:rPr>
              <a:t>Student</a:t>
            </a:r>
            <a:r>
              <a:rPr lang="en-US" sz="2200">
                <a:solidFill>
                  <a:schemeClr val="dk1"/>
                </a:solidFill>
                <a:latin typeface="Consolas"/>
                <a:ea typeface="Consolas"/>
                <a:cs typeface="Consolas"/>
                <a:sym typeface="Consolas"/>
              </a:rPr>
              <a:t>= </a:t>
            </a:r>
            <a:r>
              <a:rPr lang="en-US" sz="2200">
                <a:solidFill>
                  <a:schemeClr val="dk1"/>
                </a:solidFill>
                <a:latin typeface="Calibri"/>
                <a:ea typeface="Calibri"/>
                <a:cs typeface="Calibri"/>
                <a:sym typeface="Calibri"/>
              </a:rPr>
              <a:t>{ name:  ‘som’,  age: 48 }</a:t>
            </a:r>
            <a:endParaRPr sz="2200">
              <a:solidFill>
                <a:schemeClr val="dk1"/>
              </a:solidFill>
              <a:latin typeface="Consolas"/>
              <a:ea typeface="Consolas"/>
              <a:cs typeface="Consolas"/>
              <a:sym typeface="Consolas"/>
            </a:endParaRPr>
          </a:p>
          <a:p>
            <a:pPr marL="0" marR="0" lvl="0" indent="0" algn="l" rtl="0">
              <a:spcBef>
                <a:spcPts val="0"/>
              </a:spcBef>
              <a:spcAft>
                <a:spcPts val="0"/>
              </a:spcAft>
              <a:buNone/>
            </a:pPr>
            <a:endParaRPr sz="2200">
              <a:solidFill>
                <a:schemeClr val="dk1"/>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Google Shape;429;p34"/>
          <p:cNvPicPr preferRelativeResize="0"/>
          <p:nvPr/>
        </p:nvPicPr>
        <p:blipFill rotWithShape="1">
          <a:blip r:embed="rId3">
            <a:alphaModFix/>
          </a:blip>
          <a:srcRect/>
          <a:stretch/>
        </p:blipFill>
        <p:spPr>
          <a:xfrm>
            <a:off x="1194102" y="2033061"/>
            <a:ext cx="8234362" cy="4677302"/>
          </a:xfrm>
          <a:prstGeom prst="rect">
            <a:avLst/>
          </a:prstGeom>
          <a:noFill/>
          <a:ln>
            <a:noFill/>
          </a:ln>
        </p:spPr>
      </p:pic>
      <p:sp>
        <p:nvSpPr>
          <p:cNvPr id="430" name="Google Shape;430;p34"/>
          <p:cNvSpPr txBox="1"/>
          <p:nvPr/>
        </p:nvSpPr>
        <p:spPr>
          <a:xfrm>
            <a:off x="1606274" y="236758"/>
            <a:ext cx="8641340"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Example : </a:t>
            </a:r>
            <a:endParaRPr/>
          </a:p>
          <a:p>
            <a:pPr marL="0" marR="0" lvl="0" indent="0" algn="ctr" rtl="0">
              <a:spcBef>
                <a:spcPts val="0"/>
              </a:spcBef>
              <a:spcAft>
                <a:spcPts val="0"/>
              </a:spcAft>
              <a:buNone/>
            </a:pPr>
            <a:r>
              <a:rPr lang="en-US" sz="4400">
                <a:solidFill>
                  <a:schemeClr val="dk1"/>
                </a:solidFill>
                <a:latin typeface="Calibri"/>
                <a:ea typeface="Calibri"/>
                <a:cs typeface="Calibri"/>
                <a:sym typeface="Calibri"/>
              </a:rPr>
              <a:t>create an alias to define a Point (x, y)</a:t>
            </a:r>
            <a:endParaRPr sz="4400">
              <a:solidFill>
                <a:schemeClr val="accen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5"/>
          <p:cNvSpPr/>
          <p:nvPr/>
        </p:nvSpPr>
        <p:spPr>
          <a:xfrm>
            <a:off x="1211909" y="1542799"/>
            <a:ext cx="10502495"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student : </a:t>
            </a:r>
            <a:r>
              <a:rPr lang="en-US" sz="2800" b="1">
                <a:solidFill>
                  <a:srgbClr val="FF09AD"/>
                </a:solidFill>
                <a:latin typeface="Calibri"/>
                <a:ea typeface="Calibri"/>
                <a:cs typeface="Calibri"/>
                <a:sym typeface="Calibri"/>
              </a:rPr>
              <a:t>{ age: number; address: string} </a:t>
            </a:r>
            <a:r>
              <a:rPr lang="en-US" sz="28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     age : 19,</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                                           address : 45</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                                    }</a:t>
            </a:r>
            <a:r>
              <a:rPr lang="en-US" sz="2800">
                <a:solidFill>
                  <a:schemeClr val="dk1"/>
                </a:solidFill>
                <a:latin typeface="Consolas"/>
                <a:ea typeface="Consolas"/>
                <a:cs typeface="Consolas"/>
                <a:sym typeface="Consolas"/>
              </a:rPr>
              <a:t>;</a:t>
            </a:r>
            <a:endParaRPr/>
          </a:p>
        </p:txBody>
      </p:sp>
      <p:sp>
        <p:nvSpPr>
          <p:cNvPr id="436" name="Google Shape;436;p35"/>
          <p:cNvSpPr txBox="1"/>
          <p:nvPr/>
        </p:nvSpPr>
        <p:spPr>
          <a:xfrm>
            <a:off x="2070012" y="230354"/>
            <a:ext cx="793313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Does this code produce an error ?</a:t>
            </a:r>
            <a:endParaRPr sz="4400" b="1">
              <a:solidFill>
                <a:schemeClr val="accent1"/>
              </a:solidFill>
              <a:latin typeface="Calibri"/>
              <a:ea typeface="Calibri"/>
              <a:cs typeface="Calibri"/>
              <a:sym typeface="Calibri"/>
            </a:endParaRPr>
          </a:p>
        </p:txBody>
      </p:sp>
      <p:sp>
        <p:nvSpPr>
          <p:cNvPr id="437" name="Google Shape;437;p35"/>
          <p:cNvSpPr txBox="1"/>
          <p:nvPr/>
        </p:nvSpPr>
        <p:spPr>
          <a:xfrm>
            <a:off x="3537535" y="5856454"/>
            <a:ext cx="174688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A</a:t>
            </a:r>
            <a:r>
              <a:rPr lang="en-US" sz="4400">
                <a:solidFill>
                  <a:schemeClr val="dk1"/>
                </a:solidFill>
                <a:latin typeface="Calibri"/>
                <a:ea typeface="Calibri"/>
                <a:cs typeface="Calibri"/>
                <a:sym typeface="Calibri"/>
              </a:rPr>
              <a:t> - YES</a:t>
            </a:r>
            <a:endParaRPr sz="4400" b="1">
              <a:solidFill>
                <a:schemeClr val="accent1"/>
              </a:solidFill>
              <a:latin typeface="Calibri"/>
              <a:ea typeface="Calibri"/>
              <a:cs typeface="Calibri"/>
              <a:sym typeface="Calibri"/>
            </a:endParaRPr>
          </a:p>
        </p:txBody>
      </p:sp>
      <p:sp>
        <p:nvSpPr>
          <p:cNvPr id="438" name="Google Shape;438;p35"/>
          <p:cNvSpPr txBox="1"/>
          <p:nvPr/>
        </p:nvSpPr>
        <p:spPr>
          <a:xfrm>
            <a:off x="6033166" y="5856453"/>
            <a:ext cx="165782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B</a:t>
            </a:r>
            <a:r>
              <a:rPr lang="en-US" sz="4400">
                <a:solidFill>
                  <a:schemeClr val="dk1"/>
                </a:solidFill>
                <a:latin typeface="Calibri"/>
                <a:ea typeface="Calibri"/>
                <a:cs typeface="Calibri"/>
                <a:sym typeface="Calibri"/>
              </a:rPr>
              <a:t> - NO</a:t>
            </a:r>
            <a:endParaRPr sz="4400" b="1">
              <a:solidFill>
                <a:schemeClr val="accen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p:nvPr/>
        </p:nvSpPr>
        <p:spPr>
          <a:xfrm>
            <a:off x="1211909" y="1542799"/>
            <a:ext cx="1050249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nums : </a:t>
            </a:r>
            <a:r>
              <a:rPr lang="en-US" sz="2800" b="1">
                <a:solidFill>
                  <a:srgbClr val="FF09AD"/>
                </a:solidFill>
                <a:latin typeface="Consolas"/>
                <a:ea typeface="Consolas"/>
                <a:cs typeface="Consolas"/>
                <a:sym typeface="Consolas"/>
              </a:rPr>
              <a:t>(n</a:t>
            </a:r>
            <a:r>
              <a:rPr lang="en-US" sz="2800">
                <a:solidFill>
                  <a:srgbClr val="FF09AD"/>
                </a:solidFill>
                <a:latin typeface="Consolas"/>
                <a:ea typeface="Consolas"/>
                <a:cs typeface="Consolas"/>
                <a:sym typeface="Consolas"/>
              </a:rPr>
              <a:t>u</a:t>
            </a:r>
            <a:r>
              <a:rPr lang="en-US" sz="2800" b="1">
                <a:solidFill>
                  <a:srgbClr val="FF09AD"/>
                </a:solidFill>
                <a:latin typeface="Consolas"/>
                <a:ea typeface="Consolas"/>
                <a:cs typeface="Consolas"/>
                <a:sym typeface="Consolas"/>
              </a:rPr>
              <a:t>mber|boolean) []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[5,  false,  58]</a:t>
            </a:r>
            <a:r>
              <a:rPr lang="en-US" sz="2800">
                <a:solidFill>
                  <a:schemeClr val="dk1"/>
                </a:solidFill>
                <a:latin typeface="Consolas"/>
                <a:ea typeface="Consolas"/>
                <a:cs typeface="Consolas"/>
                <a:sym typeface="Consolas"/>
              </a:rPr>
              <a:t>;</a:t>
            </a:r>
            <a:endParaRPr/>
          </a:p>
        </p:txBody>
      </p:sp>
      <p:sp>
        <p:nvSpPr>
          <p:cNvPr id="444" name="Google Shape;444;p36"/>
          <p:cNvSpPr txBox="1"/>
          <p:nvPr/>
        </p:nvSpPr>
        <p:spPr>
          <a:xfrm>
            <a:off x="2070012" y="230354"/>
            <a:ext cx="793313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Does this code produce an error ?</a:t>
            </a:r>
            <a:endParaRPr sz="4400" b="1">
              <a:solidFill>
                <a:schemeClr val="accent1"/>
              </a:solidFill>
              <a:latin typeface="Calibri"/>
              <a:ea typeface="Calibri"/>
              <a:cs typeface="Calibri"/>
              <a:sym typeface="Calibri"/>
            </a:endParaRPr>
          </a:p>
        </p:txBody>
      </p:sp>
      <p:sp>
        <p:nvSpPr>
          <p:cNvPr id="445" name="Google Shape;445;p36"/>
          <p:cNvSpPr txBox="1"/>
          <p:nvPr/>
        </p:nvSpPr>
        <p:spPr>
          <a:xfrm>
            <a:off x="3537535" y="5856454"/>
            <a:ext cx="174688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A</a:t>
            </a:r>
            <a:r>
              <a:rPr lang="en-US" sz="4400">
                <a:solidFill>
                  <a:schemeClr val="dk1"/>
                </a:solidFill>
                <a:latin typeface="Calibri"/>
                <a:ea typeface="Calibri"/>
                <a:cs typeface="Calibri"/>
                <a:sym typeface="Calibri"/>
              </a:rPr>
              <a:t> - YES</a:t>
            </a:r>
            <a:endParaRPr sz="4400" b="1">
              <a:solidFill>
                <a:schemeClr val="accent1"/>
              </a:solidFill>
              <a:latin typeface="Calibri"/>
              <a:ea typeface="Calibri"/>
              <a:cs typeface="Calibri"/>
              <a:sym typeface="Calibri"/>
            </a:endParaRPr>
          </a:p>
        </p:txBody>
      </p:sp>
      <p:sp>
        <p:nvSpPr>
          <p:cNvPr id="446" name="Google Shape;446;p36"/>
          <p:cNvSpPr txBox="1"/>
          <p:nvPr/>
        </p:nvSpPr>
        <p:spPr>
          <a:xfrm>
            <a:off x="6033166" y="5856453"/>
            <a:ext cx="165782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B</a:t>
            </a:r>
            <a:r>
              <a:rPr lang="en-US" sz="4400">
                <a:solidFill>
                  <a:schemeClr val="dk1"/>
                </a:solidFill>
                <a:latin typeface="Calibri"/>
                <a:ea typeface="Calibri"/>
                <a:cs typeface="Calibri"/>
                <a:sym typeface="Calibri"/>
              </a:rPr>
              <a:t> - NO</a:t>
            </a:r>
            <a:endParaRPr sz="4400" b="1">
              <a:solidFill>
                <a:schemeClr val="accen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7"/>
          <p:cNvSpPr/>
          <p:nvPr/>
        </p:nvSpPr>
        <p:spPr>
          <a:xfrm>
            <a:off x="1211909" y="1542799"/>
            <a:ext cx="1050249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nums : </a:t>
            </a:r>
            <a:r>
              <a:rPr lang="en-US" sz="2800" b="1">
                <a:solidFill>
                  <a:srgbClr val="FF09AD"/>
                </a:solidFill>
                <a:latin typeface="Consolas"/>
                <a:ea typeface="Consolas"/>
                <a:cs typeface="Consolas"/>
                <a:sym typeface="Consolas"/>
              </a:rPr>
              <a:t>(n</a:t>
            </a:r>
            <a:r>
              <a:rPr lang="en-US" sz="2800">
                <a:solidFill>
                  <a:srgbClr val="FF09AD"/>
                </a:solidFill>
                <a:latin typeface="Consolas"/>
                <a:ea typeface="Consolas"/>
                <a:cs typeface="Consolas"/>
                <a:sym typeface="Consolas"/>
              </a:rPr>
              <a:t>u</a:t>
            </a:r>
            <a:r>
              <a:rPr lang="en-US" sz="2800" b="1">
                <a:solidFill>
                  <a:srgbClr val="FF09AD"/>
                </a:solidFill>
                <a:latin typeface="Consolas"/>
                <a:ea typeface="Consolas"/>
                <a:cs typeface="Consolas"/>
                <a:sym typeface="Consolas"/>
              </a:rPr>
              <a:t>mber|boolean) []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[5,  false, " 58 "]</a:t>
            </a:r>
            <a:r>
              <a:rPr lang="en-US" sz="2800">
                <a:solidFill>
                  <a:schemeClr val="dk1"/>
                </a:solidFill>
                <a:latin typeface="Consolas"/>
                <a:ea typeface="Consolas"/>
                <a:cs typeface="Consolas"/>
                <a:sym typeface="Consolas"/>
              </a:rPr>
              <a:t>;</a:t>
            </a:r>
            <a:endParaRPr/>
          </a:p>
        </p:txBody>
      </p:sp>
      <p:sp>
        <p:nvSpPr>
          <p:cNvPr id="452" name="Google Shape;452;p37"/>
          <p:cNvSpPr txBox="1"/>
          <p:nvPr/>
        </p:nvSpPr>
        <p:spPr>
          <a:xfrm>
            <a:off x="2070012" y="230354"/>
            <a:ext cx="793313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Does this code produce an error ?</a:t>
            </a:r>
            <a:endParaRPr sz="4400" b="1">
              <a:solidFill>
                <a:schemeClr val="accent1"/>
              </a:solidFill>
              <a:latin typeface="Calibri"/>
              <a:ea typeface="Calibri"/>
              <a:cs typeface="Calibri"/>
              <a:sym typeface="Calibri"/>
            </a:endParaRPr>
          </a:p>
        </p:txBody>
      </p:sp>
      <p:sp>
        <p:nvSpPr>
          <p:cNvPr id="453" name="Google Shape;453;p37"/>
          <p:cNvSpPr txBox="1"/>
          <p:nvPr/>
        </p:nvSpPr>
        <p:spPr>
          <a:xfrm>
            <a:off x="3537535" y="5856454"/>
            <a:ext cx="174688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A</a:t>
            </a:r>
            <a:r>
              <a:rPr lang="en-US" sz="4400">
                <a:solidFill>
                  <a:schemeClr val="dk1"/>
                </a:solidFill>
                <a:latin typeface="Calibri"/>
                <a:ea typeface="Calibri"/>
                <a:cs typeface="Calibri"/>
                <a:sym typeface="Calibri"/>
              </a:rPr>
              <a:t> - YES</a:t>
            </a:r>
            <a:endParaRPr sz="4400" b="1">
              <a:solidFill>
                <a:schemeClr val="accent1"/>
              </a:solidFill>
              <a:latin typeface="Calibri"/>
              <a:ea typeface="Calibri"/>
              <a:cs typeface="Calibri"/>
              <a:sym typeface="Calibri"/>
            </a:endParaRPr>
          </a:p>
        </p:txBody>
      </p:sp>
      <p:sp>
        <p:nvSpPr>
          <p:cNvPr id="454" name="Google Shape;454;p37"/>
          <p:cNvSpPr txBox="1"/>
          <p:nvPr/>
        </p:nvSpPr>
        <p:spPr>
          <a:xfrm>
            <a:off x="6033166" y="5856453"/>
            <a:ext cx="165782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B</a:t>
            </a:r>
            <a:r>
              <a:rPr lang="en-US" sz="4400">
                <a:solidFill>
                  <a:schemeClr val="dk1"/>
                </a:solidFill>
                <a:latin typeface="Calibri"/>
                <a:ea typeface="Calibri"/>
                <a:cs typeface="Calibri"/>
                <a:sym typeface="Calibri"/>
              </a:rPr>
              <a:t> - NO</a:t>
            </a:r>
            <a:endParaRPr sz="4400" b="1">
              <a:solidFill>
                <a:schemeClr val="accen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8"/>
          <p:cNvSpPr/>
          <p:nvPr/>
        </p:nvSpPr>
        <p:spPr>
          <a:xfrm>
            <a:off x="1211909" y="1542799"/>
            <a:ext cx="10502495"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students : </a:t>
            </a:r>
            <a:r>
              <a:rPr lang="en-US" sz="2800" b="1">
                <a:solidFill>
                  <a:srgbClr val="FF09AD"/>
                </a:solidFill>
                <a:latin typeface="Calibri"/>
                <a:ea typeface="Calibri"/>
                <a:cs typeface="Calibri"/>
                <a:sym typeface="Calibri"/>
              </a:rPr>
              <a:t>{ age: number; address: string} [] </a:t>
            </a:r>
            <a:r>
              <a:rPr lang="en-US" sz="28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 </a:t>
            </a:r>
            <a:r>
              <a:rPr lang="en-US" sz="2800">
                <a:solidFill>
                  <a:schemeClr val="dk1"/>
                </a:solidFill>
                <a:latin typeface="Calibri"/>
                <a:ea typeface="Calibri"/>
                <a:cs typeface="Calibri"/>
                <a:sym typeface="Calibri"/>
              </a:rPr>
              <a:t>{     age : 19, address : “paris “}, </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                                       {     age : 15, address : “chicago “},    </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a:t>
            </a:r>
            <a:endParaRPr/>
          </a:p>
        </p:txBody>
      </p:sp>
      <p:sp>
        <p:nvSpPr>
          <p:cNvPr id="460" name="Google Shape;460;p38"/>
          <p:cNvSpPr txBox="1"/>
          <p:nvPr/>
        </p:nvSpPr>
        <p:spPr>
          <a:xfrm>
            <a:off x="2070012" y="230354"/>
            <a:ext cx="793313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Does this code produce an error ?</a:t>
            </a:r>
            <a:endParaRPr sz="4400" b="1">
              <a:solidFill>
                <a:schemeClr val="accent1"/>
              </a:solidFill>
              <a:latin typeface="Calibri"/>
              <a:ea typeface="Calibri"/>
              <a:cs typeface="Calibri"/>
              <a:sym typeface="Calibri"/>
            </a:endParaRPr>
          </a:p>
        </p:txBody>
      </p:sp>
      <p:sp>
        <p:nvSpPr>
          <p:cNvPr id="461" name="Google Shape;461;p38"/>
          <p:cNvSpPr txBox="1"/>
          <p:nvPr/>
        </p:nvSpPr>
        <p:spPr>
          <a:xfrm>
            <a:off x="3537535" y="5856454"/>
            <a:ext cx="174688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A</a:t>
            </a:r>
            <a:r>
              <a:rPr lang="en-US" sz="4400">
                <a:solidFill>
                  <a:schemeClr val="dk1"/>
                </a:solidFill>
                <a:latin typeface="Calibri"/>
                <a:ea typeface="Calibri"/>
                <a:cs typeface="Calibri"/>
                <a:sym typeface="Calibri"/>
              </a:rPr>
              <a:t> - YES</a:t>
            </a:r>
            <a:endParaRPr sz="4400" b="1">
              <a:solidFill>
                <a:schemeClr val="accent1"/>
              </a:solidFill>
              <a:latin typeface="Calibri"/>
              <a:ea typeface="Calibri"/>
              <a:cs typeface="Calibri"/>
              <a:sym typeface="Calibri"/>
            </a:endParaRPr>
          </a:p>
        </p:txBody>
      </p:sp>
      <p:sp>
        <p:nvSpPr>
          <p:cNvPr id="462" name="Google Shape;462;p38"/>
          <p:cNvSpPr txBox="1"/>
          <p:nvPr/>
        </p:nvSpPr>
        <p:spPr>
          <a:xfrm>
            <a:off x="6033166" y="5856453"/>
            <a:ext cx="165782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B</a:t>
            </a:r>
            <a:r>
              <a:rPr lang="en-US" sz="4400">
                <a:solidFill>
                  <a:schemeClr val="dk1"/>
                </a:solidFill>
                <a:latin typeface="Calibri"/>
                <a:ea typeface="Calibri"/>
                <a:cs typeface="Calibri"/>
                <a:sym typeface="Calibri"/>
              </a:rPr>
              <a:t> - NO</a:t>
            </a:r>
            <a:endParaRPr sz="4400" b="1">
              <a:solidFill>
                <a:schemeClr val="accen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822"/>
        </a:solidFill>
        <a:effectLst/>
      </p:bgPr>
    </p:bg>
    <p:spTree>
      <p:nvGrpSpPr>
        <p:cNvPr id="1"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a:stretch/>
        </p:blipFill>
        <p:spPr>
          <a:xfrm>
            <a:off x="1170807" y="465649"/>
            <a:ext cx="10344093" cy="5846661"/>
          </a:xfrm>
          <a:prstGeom prst="rect">
            <a:avLst/>
          </a:prstGeom>
          <a:noFill/>
          <a:ln>
            <a:noFill/>
          </a:ln>
        </p:spPr>
      </p:pic>
      <p:cxnSp>
        <p:nvCxnSpPr>
          <p:cNvPr id="115" name="Google Shape;115;p4"/>
          <p:cNvCxnSpPr/>
          <p:nvPr/>
        </p:nvCxnSpPr>
        <p:spPr>
          <a:xfrm rot="10800000" flipH="1">
            <a:off x="2562225" y="4305300"/>
            <a:ext cx="942975" cy="9525"/>
          </a:xfrm>
          <a:prstGeom prst="straightConnector1">
            <a:avLst/>
          </a:prstGeom>
          <a:noFill/>
          <a:ln w="76200" cap="flat" cmpd="sng">
            <a:solidFill>
              <a:srgbClr val="FF0000"/>
            </a:solidFill>
            <a:prstDash val="solid"/>
            <a:miter lim="800000"/>
            <a:headEnd type="none" w="sm" len="sm"/>
            <a:tailEnd type="none" w="sm" len="sm"/>
          </a:ln>
        </p:spPr>
      </p:cxnSp>
      <p:sp>
        <p:nvSpPr>
          <p:cNvPr id="116" name="Google Shape;116;p4"/>
          <p:cNvSpPr txBox="1"/>
          <p:nvPr/>
        </p:nvSpPr>
        <p:spPr>
          <a:xfrm>
            <a:off x="7258927" y="295275"/>
            <a:ext cx="425597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Can you identity easy</a:t>
            </a:r>
            <a:endParaRPr/>
          </a:p>
          <a:p>
            <a:pPr marL="0" marR="0" lvl="0" indent="0" algn="l" rtl="0">
              <a:spcBef>
                <a:spcPts val="0"/>
              </a:spcBef>
              <a:spcAft>
                <a:spcPts val="0"/>
              </a:spcAft>
              <a:buNone/>
            </a:pPr>
            <a:r>
              <a:rPr lang="en-US" sz="3600">
                <a:solidFill>
                  <a:schemeClr val="lt1"/>
                </a:solidFill>
                <a:latin typeface="Calibri"/>
                <a:ea typeface="Calibri"/>
                <a:cs typeface="Calibri"/>
                <a:sym typeface="Calibri"/>
              </a:rPr>
              <a:t>the type of </a:t>
            </a:r>
            <a:r>
              <a:rPr lang="en-US" sz="3600" b="1">
                <a:solidFill>
                  <a:schemeClr val="lt1"/>
                </a:solidFill>
                <a:latin typeface="Calibri"/>
                <a:ea typeface="Calibri"/>
                <a:cs typeface="Calibri"/>
                <a:sym typeface="Calibri"/>
              </a:rPr>
              <a:t>dataPost</a:t>
            </a:r>
            <a:r>
              <a:rPr lang="en-US" sz="3600">
                <a:solidFill>
                  <a:schemeClr val="lt1"/>
                </a:solidFill>
                <a:latin typeface="Calibri"/>
                <a:ea typeface="Calibri"/>
                <a:cs typeface="Calibri"/>
                <a:sym typeface="Calibri"/>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9"/>
          <p:cNvSpPr/>
          <p:nvPr/>
        </p:nvSpPr>
        <p:spPr>
          <a:xfrm>
            <a:off x="659459" y="1409449"/>
            <a:ext cx="11284891"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Type </a:t>
            </a:r>
            <a:r>
              <a:rPr lang="en-US" sz="2800" b="1">
                <a:solidFill>
                  <a:schemeClr val="accent6"/>
                </a:solidFill>
                <a:latin typeface="Consolas"/>
                <a:ea typeface="Consolas"/>
                <a:cs typeface="Consolas"/>
                <a:sym typeface="Consolas"/>
              </a:rPr>
              <a:t>Result</a:t>
            </a:r>
            <a:r>
              <a:rPr lang="en-US" sz="280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topic: string;</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score: number;</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student: string;</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Let ronanResult : </a:t>
            </a:r>
            <a:r>
              <a:rPr lang="en-US" sz="2800" b="1">
                <a:solidFill>
                  <a:schemeClr val="accent6"/>
                </a:solidFill>
                <a:latin typeface="Consolas"/>
                <a:ea typeface="Consolas"/>
                <a:cs typeface="Consolas"/>
                <a:sym typeface="Consolas"/>
              </a:rPr>
              <a:t>Result </a:t>
            </a:r>
            <a:r>
              <a:rPr lang="en-US" sz="2800">
                <a:solidFill>
                  <a:schemeClr val="dk1"/>
                </a:solidFill>
                <a:latin typeface="Consolas"/>
                <a:ea typeface="Consolas"/>
                <a:cs typeface="Consolas"/>
                <a:sym typeface="Consolas"/>
              </a:rPr>
              <a:t>= {topic: ‘java’, score:45 } </a:t>
            </a:r>
            <a:endParaRPr/>
          </a:p>
        </p:txBody>
      </p:sp>
      <p:sp>
        <p:nvSpPr>
          <p:cNvPr id="468" name="Google Shape;468;p39"/>
          <p:cNvSpPr txBox="1"/>
          <p:nvPr/>
        </p:nvSpPr>
        <p:spPr>
          <a:xfrm>
            <a:off x="2070012" y="230354"/>
            <a:ext cx="793313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Does this code produce an error ?</a:t>
            </a:r>
            <a:endParaRPr sz="4400" b="1">
              <a:solidFill>
                <a:schemeClr val="accent1"/>
              </a:solidFill>
              <a:latin typeface="Calibri"/>
              <a:ea typeface="Calibri"/>
              <a:cs typeface="Calibri"/>
              <a:sym typeface="Calibri"/>
            </a:endParaRPr>
          </a:p>
        </p:txBody>
      </p:sp>
      <p:sp>
        <p:nvSpPr>
          <p:cNvPr id="469" name="Google Shape;469;p39"/>
          <p:cNvSpPr txBox="1"/>
          <p:nvPr/>
        </p:nvSpPr>
        <p:spPr>
          <a:xfrm>
            <a:off x="3537535" y="5856454"/>
            <a:ext cx="174688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A</a:t>
            </a:r>
            <a:r>
              <a:rPr lang="en-US" sz="4400">
                <a:solidFill>
                  <a:schemeClr val="dk1"/>
                </a:solidFill>
                <a:latin typeface="Calibri"/>
                <a:ea typeface="Calibri"/>
                <a:cs typeface="Calibri"/>
                <a:sym typeface="Calibri"/>
              </a:rPr>
              <a:t> - YES</a:t>
            </a:r>
            <a:endParaRPr sz="4400" b="1">
              <a:solidFill>
                <a:schemeClr val="accent1"/>
              </a:solidFill>
              <a:latin typeface="Calibri"/>
              <a:ea typeface="Calibri"/>
              <a:cs typeface="Calibri"/>
              <a:sym typeface="Calibri"/>
            </a:endParaRPr>
          </a:p>
        </p:txBody>
      </p:sp>
      <p:sp>
        <p:nvSpPr>
          <p:cNvPr id="470" name="Google Shape;470;p39"/>
          <p:cNvSpPr txBox="1"/>
          <p:nvPr/>
        </p:nvSpPr>
        <p:spPr>
          <a:xfrm>
            <a:off x="6033166" y="5856453"/>
            <a:ext cx="165782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B</a:t>
            </a:r>
            <a:r>
              <a:rPr lang="en-US" sz="4400">
                <a:solidFill>
                  <a:schemeClr val="dk1"/>
                </a:solidFill>
                <a:latin typeface="Calibri"/>
                <a:ea typeface="Calibri"/>
                <a:cs typeface="Calibri"/>
                <a:sym typeface="Calibri"/>
              </a:rPr>
              <a:t> - NO</a:t>
            </a:r>
            <a:endParaRPr sz="4400" b="1">
              <a:solidFill>
                <a:schemeClr val="accen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0"/>
          <p:cNvSpPr txBox="1"/>
          <p:nvPr/>
        </p:nvSpPr>
        <p:spPr>
          <a:xfrm>
            <a:off x="704203" y="1610171"/>
            <a:ext cx="759162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On this course we will  </a:t>
            </a:r>
            <a:r>
              <a:rPr lang="en-US" sz="2400" u="sng">
                <a:solidFill>
                  <a:schemeClr val="dk1"/>
                </a:solidFill>
                <a:latin typeface="Calibri"/>
                <a:ea typeface="Calibri"/>
                <a:cs typeface="Calibri"/>
                <a:sym typeface="Calibri"/>
              </a:rPr>
              <a:t>improve your code style</a:t>
            </a:r>
            <a:r>
              <a:rPr lang="en-US" sz="240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Type  data</a:t>
            </a:r>
            <a:r>
              <a:rPr lang="en-US" sz="2400">
                <a:solidFill>
                  <a:schemeClr val="dk1"/>
                </a:solidFill>
                <a:latin typeface="Calibri"/>
                <a:ea typeface="Calibri"/>
                <a:cs typeface="Calibri"/>
                <a:sym typeface="Calibri"/>
              </a:rPr>
              <a:t> to avoid mistakes</a:t>
            </a:r>
            <a:endParaRPr/>
          </a:p>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Group data into objects </a:t>
            </a:r>
            <a:r>
              <a:rPr lang="en-US" sz="2400">
                <a:solidFill>
                  <a:schemeClr val="dk1"/>
                </a:solidFill>
                <a:latin typeface="Calibri"/>
                <a:ea typeface="Calibri"/>
                <a:cs typeface="Calibri"/>
                <a:sym typeface="Calibri"/>
              </a:rPr>
              <a:t>to avoid spaghetti code</a:t>
            </a:r>
            <a:endParaRPr/>
          </a:p>
        </p:txBody>
      </p:sp>
      <p:sp>
        <p:nvSpPr>
          <p:cNvPr id="476" name="Google Shape;476;p40"/>
          <p:cNvSpPr txBox="1"/>
          <p:nvPr/>
        </p:nvSpPr>
        <p:spPr>
          <a:xfrm>
            <a:off x="1444887" y="372971"/>
            <a:ext cx="295294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FF09AD"/>
                </a:solidFill>
                <a:latin typeface="Calibri"/>
                <a:ea typeface="Calibri"/>
                <a:cs typeface="Calibri"/>
                <a:sym typeface="Calibri"/>
              </a:rPr>
              <a:t>TO SUM UP</a:t>
            </a:r>
            <a:endParaRPr sz="4000" b="1">
              <a:solidFill>
                <a:srgbClr val="FF09AD"/>
              </a:solidFill>
              <a:latin typeface="Calibri"/>
              <a:ea typeface="Calibri"/>
              <a:cs typeface="Calibri"/>
              <a:sym typeface="Calibri"/>
            </a:endParaRPr>
          </a:p>
        </p:txBody>
      </p:sp>
      <p:pic>
        <p:nvPicPr>
          <p:cNvPr id="477" name="Google Shape;477;p40"/>
          <p:cNvPicPr preferRelativeResize="0"/>
          <p:nvPr/>
        </p:nvPicPr>
        <p:blipFill rotWithShape="1">
          <a:blip r:embed="rId3">
            <a:alphaModFix/>
          </a:blip>
          <a:srcRect/>
          <a:stretch/>
        </p:blipFill>
        <p:spPr>
          <a:xfrm>
            <a:off x="298031" y="219142"/>
            <a:ext cx="1015545" cy="1015545"/>
          </a:xfrm>
          <a:prstGeom prst="rect">
            <a:avLst/>
          </a:prstGeom>
          <a:noFill/>
          <a:ln>
            <a:noFill/>
          </a:ln>
        </p:spPr>
      </p:pic>
      <p:sp>
        <p:nvSpPr>
          <p:cNvPr id="478" name="Google Shape;478;p40"/>
          <p:cNvSpPr txBox="1"/>
          <p:nvPr/>
        </p:nvSpPr>
        <p:spPr>
          <a:xfrm>
            <a:off x="834831" y="3339814"/>
            <a:ext cx="75916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RULE 1 </a:t>
            </a:r>
            <a:r>
              <a:rPr lang="en-US" sz="2400">
                <a:solidFill>
                  <a:schemeClr val="dk1"/>
                </a:solidFill>
                <a:latin typeface="Calibri"/>
                <a:ea typeface="Calibri"/>
                <a:cs typeface="Calibri"/>
                <a:sym typeface="Calibri"/>
              </a:rPr>
              <a:t>- Typescript can </a:t>
            </a:r>
            <a:r>
              <a:rPr lang="en-US" sz="2400" b="1">
                <a:solidFill>
                  <a:srgbClr val="FF09AD"/>
                </a:solidFill>
                <a:latin typeface="Calibri"/>
                <a:ea typeface="Calibri"/>
                <a:cs typeface="Calibri"/>
                <a:sym typeface="Calibri"/>
              </a:rPr>
              <a:t>guess the type </a:t>
            </a:r>
            <a:r>
              <a:rPr lang="en-US" sz="2400">
                <a:solidFill>
                  <a:schemeClr val="dk1"/>
                </a:solidFill>
                <a:latin typeface="Calibri"/>
                <a:ea typeface="Calibri"/>
                <a:cs typeface="Calibri"/>
                <a:sym typeface="Calibri"/>
              </a:rPr>
              <a:t>of your variable</a:t>
            </a:r>
            <a:endParaRPr/>
          </a:p>
        </p:txBody>
      </p:sp>
      <p:sp>
        <p:nvSpPr>
          <p:cNvPr id="479" name="Google Shape;479;p40"/>
          <p:cNvSpPr txBox="1"/>
          <p:nvPr/>
        </p:nvSpPr>
        <p:spPr>
          <a:xfrm>
            <a:off x="834831" y="3892147"/>
            <a:ext cx="75916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RULE 2 </a:t>
            </a:r>
            <a:r>
              <a:rPr lang="en-US" sz="2400">
                <a:solidFill>
                  <a:schemeClr val="dk1"/>
                </a:solidFill>
                <a:latin typeface="Calibri"/>
                <a:ea typeface="Calibri"/>
                <a:cs typeface="Calibri"/>
                <a:sym typeface="Calibri"/>
              </a:rPr>
              <a:t>– If no type, the type is:  </a:t>
            </a:r>
            <a:r>
              <a:rPr lang="en-US" sz="2400" b="1">
                <a:solidFill>
                  <a:srgbClr val="FF09AD"/>
                </a:solidFill>
                <a:latin typeface="Calibri"/>
                <a:ea typeface="Calibri"/>
                <a:cs typeface="Calibri"/>
                <a:sym typeface="Calibri"/>
              </a:rPr>
              <a:t>any</a:t>
            </a:r>
            <a:endParaRPr/>
          </a:p>
        </p:txBody>
      </p:sp>
      <p:sp>
        <p:nvSpPr>
          <p:cNvPr id="480" name="Google Shape;480;p40"/>
          <p:cNvSpPr txBox="1"/>
          <p:nvPr/>
        </p:nvSpPr>
        <p:spPr>
          <a:xfrm>
            <a:off x="834831" y="4444480"/>
            <a:ext cx="1028311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RULE 3 </a:t>
            </a:r>
            <a:r>
              <a:rPr lang="en-US" sz="2400">
                <a:solidFill>
                  <a:schemeClr val="dk1"/>
                </a:solidFill>
                <a:latin typeface="Calibri"/>
                <a:ea typeface="Calibri"/>
                <a:cs typeface="Calibri"/>
                <a:sym typeface="Calibri"/>
              </a:rPr>
              <a:t>– You can specify the type using </a:t>
            </a:r>
            <a:r>
              <a:rPr lang="en-US" sz="2400" b="1">
                <a:solidFill>
                  <a:srgbClr val="FF09AD"/>
                </a:solidFill>
                <a:latin typeface="Calibri"/>
                <a:ea typeface="Calibri"/>
                <a:cs typeface="Calibri"/>
                <a:sym typeface="Calibri"/>
              </a:rPr>
              <a:t>annotation</a:t>
            </a:r>
            <a:r>
              <a:rPr lang="en-US" sz="2400">
                <a:solidFill>
                  <a:schemeClr val="dk1"/>
                </a:solidFill>
                <a:latin typeface="Calibri"/>
                <a:ea typeface="Calibri"/>
                <a:cs typeface="Calibri"/>
                <a:sym typeface="Calibri"/>
              </a:rPr>
              <a:t>   </a:t>
            </a:r>
            <a:r>
              <a:rPr lang="en-US" sz="2400" i="1">
                <a:solidFill>
                  <a:schemeClr val="dk1"/>
                </a:solidFill>
                <a:latin typeface="Calibri"/>
                <a:ea typeface="Calibri"/>
                <a:cs typeface="Calibri"/>
                <a:sym typeface="Calibri"/>
              </a:rPr>
              <a:t>age </a:t>
            </a:r>
            <a:r>
              <a:rPr lang="en-US" sz="2400" b="1" i="1">
                <a:solidFill>
                  <a:srgbClr val="FF0000"/>
                </a:solidFill>
                <a:latin typeface="Calibri"/>
                <a:ea typeface="Calibri"/>
                <a:cs typeface="Calibri"/>
                <a:sym typeface="Calibri"/>
              </a:rPr>
              <a:t>: </a:t>
            </a:r>
            <a:r>
              <a:rPr lang="en-US" sz="2400" i="1">
                <a:solidFill>
                  <a:schemeClr val="dk1"/>
                </a:solidFill>
                <a:latin typeface="Calibri"/>
                <a:ea typeface="Calibri"/>
                <a:cs typeface="Calibri"/>
                <a:sym typeface="Calibri"/>
              </a:rPr>
              <a:t>number  </a:t>
            </a:r>
            <a:endParaRPr/>
          </a:p>
        </p:txBody>
      </p:sp>
      <p:sp>
        <p:nvSpPr>
          <p:cNvPr id="481" name="Google Shape;481;p40"/>
          <p:cNvSpPr txBox="1"/>
          <p:nvPr/>
        </p:nvSpPr>
        <p:spPr>
          <a:xfrm>
            <a:off x="834831" y="4996813"/>
            <a:ext cx="1057339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RULE 4 </a:t>
            </a:r>
            <a:r>
              <a:rPr lang="en-US" sz="2400">
                <a:solidFill>
                  <a:schemeClr val="dk1"/>
                </a:solidFill>
                <a:latin typeface="Calibri"/>
                <a:ea typeface="Calibri"/>
                <a:cs typeface="Calibri"/>
                <a:sym typeface="Calibri"/>
              </a:rPr>
              <a:t>– You can decide a parameter is </a:t>
            </a:r>
            <a:r>
              <a:rPr lang="en-US" sz="2400" b="1">
                <a:solidFill>
                  <a:srgbClr val="FF09AD"/>
                </a:solidFill>
                <a:latin typeface="Calibri"/>
                <a:ea typeface="Calibri"/>
                <a:cs typeface="Calibri"/>
                <a:sym typeface="Calibri"/>
              </a:rPr>
              <a:t>optional</a:t>
            </a:r>
            <a:r>
              <a:rPr lang="en-US" sz="2400">
                <a:solidFill>
                  <a:schemeClr val="dk1"/>
                </a:solidFill>
                <a:latin typeface="Calibri"/>
                <a:ea typeface="Calibri"/>
                <a:cs typeface="Calibri"/>
                <a:sym typeface="Calibri"/>
              </a:rPr>
              <a:t>       </a:t>
            </a:r>
            <a:r>
              <a:rPr lang="en-US" sz="2400" i="1">
                <a:solidFill>
                  <a:schemeClr val="dk1"/>
                </a:solidFill>
                <a:latin typeface="Calibri"/>
                <a:ea typeface="Calibri"/>
                <a:cs typeface="Calibri"/>
                <a:sym typeface="Calibri"/>
              </a:rPr>
              <a:t>function test(name </a:t>
            </a:r>
            <a:r>
              <a:rPr lang="en-US" sz="2400" b="1" i="1">
                <a:solidFill>
                  <a:srgbClr val="FF0000"/>
                </a:solidFill>
                <a:latin typeface="Calibri"/>
                <a:ea typeface="Calibri"/>
                <a:cs typeface="Calibri"/>
                <a:sym typeface="Calibri"/>
              </a:rPr>
              <a:t>?</a:t>
            </a:r>
            <a:r>
              <a:rPr lang="en-US" sz="2400" i="1">
                <a:solidFill>
                  <a:schemeClr val="dk1"/>
                </a:solidFill>
                <a:latin typeface="Calibri"/>
                <a:ea typeface="Calibri"/>
                <a:cs typeface="Calibri"/>
                <a:sym typeface="Calibri"/>
              </a:rPr>
              <a:t> : string)</a:t>
            </a:r>
            <a:endParaRPr sz="2400" b="1" i="1">
              <a:solidFill>
                <a:schemeClr val="dk1"/>
              </a:solidFill>
              <a:latin typeface="Calibri"/>
              <a:ea typeface="Calibri"/>
              <a:cs typeface="Calibri"/>
              <a:sym typeface="Calibri"/>
            </a:endParaRPr>
          </a:p>
        </p:txBody>
      </p:sp>
      <p:sp>
        <p:nvSpPr>
          <p:cNvPr id="482" name="Google Shape;482;p40"/>
          <p:cNvSpPr txBox="1"/>
          <p:nvPr/>
        </p:nvSpPr>
        <p:spPr>
          <a:xfrm>
            <a:off x="834831" y="5549146"/>
            <a:ext cx="1135716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RULE 5 </a:t>
            </a:r>
            <a:r>
              <a:rPr lang="en-US" sz="2400">
                <a:solidFill>
                  <a:schemeClr val="dk1"/>
                </a:solidFill>
                <a:latin typeface="Calibri"/>
                <a:ea typeface="Calibri"/>
                <a:cs typeface="Calibri"/>
                <a:sym typeface="Calibri"/>
              </a:rPr>
              <a:t>– </a:t>
            </a:r>
            <a:r>
              <a:rPr lang="en-US" sz="2400" b="1">
                <a:solidFill>
                  <a:srgbClr val="FF09AD"/>
                </a:solidFill>
                <a:latin typeface="Calibri"/>
                <a:ea typeface="Calibri"/>
                <a:cs typeface="Calibri"/>
                <a:sym typeface="Calibri"/>
              </a:rPr>
              <a:t>Inference</a:t>
            </a:r>
            <a:r>
              <a:rPr lang="en-US" sz="2400">
                <a:solidFill>
                  <a:srgbClr val="FF09AD"/>
                </a:solidFill>
                <a:latin typeface="Calibri"/>
                <a:ea typeface="Calibri"/>
                <a:cs typeface="Calibri"/>
                <a:sym typeface="Calibri"/>
              </a:rPr>
              <a:t> of </a:t>
            </a:r>
            <a:r>
              <a:rPr lang="en-US" sz="2400">
                <a:solidFill>
                  <a:schemeClr val="dk1"/>
                </a:solidFill>
                <a:latin typeface="Calibri"/>
                <a:ea typeface="Calibri"/>
                <a:cs typeface="Calibri"/>
                <a:sym typeface="Calibri"/>
              </a:rPr>
              <a:t>types :  Typescript can guess type even of multiple function calls</a:t>
            </a:r>
            <a:endParaRPr sz="2400" b="1" i="1">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41"/>
          <p:cNvPicPr preferRelativeResize="0"/>
          <p:nvPr/>
        </p:nvPicPr>
        <p:blipFill rotWithShape="1">
          <a:blip r:embed="rId3">
            <a:alphaModFix/>
          </a:blip>
          <a:srcRect/>
          <a:stretch/>
        </p:blipFill>
        <p:spPr>
          <a:xfrm>
            <a:off x="445462" y="373488"/>
            <a:ext cx="1164398" cy="1325800"/>
          </a:xfrm>
          <a:prstGeom prst="rect">
            <a:avLst/>
          </a:prstGeom>
          <a:noFill/>
          <a:ln>
            <a:noFill/>
          </a:ln>
        </p:spPr>
      </p:pic>
      <p:sp>
        <p:nvSpPr>
          <p:cNvPr id="488" name="Google Shape;488;p41"/>
          <p:cNvSpPr txBox="1"/>
          <p:nvPr/>
        </p:nvSpPr>
        <p:spPr>
          <a:xfrm>
            <a:off x="1857011" y="476002"/>
            <a:ext cx="576728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0072C3"/>
                </a:solidFill>
                <a:latin typeface="Calibri"/>
                <a:ea typeface="Calibri"/>
                <a:cs typeface="Calibri"/>
                <a:sym typeface="Calibri"/>
              </a:rPr>
              <a:t>WANT TO GO FURTHER ?</a:t>
            </a:r>
            <a:endParaRPr sz="4000" b="1">
              <a:solidFill>
                <a:srgbClr val="0072C3"/>
              </a:solidFill>
              <a:latin typeface="Calibri"/>
              <a:ea typeface="Calibri"/>
              <a:cs typeface="Calibri"/>
              <a:sym typeface="Calibri"/>
            </a:endParaRPr>
          </a:p>
        </p:txBody>
      </p:sp>
      <p:sp>
        <p:nvSpPr>
          <p:cNvPr id="489" name="Google Shape;489;p41"/>
          <p:cNvSpPr txBox="1"/>
          <p:nvPr/>
        </p:nvSpPr>
        <p:spPr>
          <a:xfrm>
            <a:off x="899225" y="2142079"/>
            <a:ext cx="11013732"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BASICS TO START TYPESCRIPT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https://www.typescriptlang.org/docs/handbook/2/basic-types.html</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2"/>
        </a:solidFill>
        <a:effectLst/>
      </p:bgPr>
    </p:bg>
    <p:spTree>
      <p:nvGrpSpPr>
        <p:cNvPr id="1" name="Shape 120"/>
        <p:cNvGrpSpPr/>
        <p:nvPr/>
      </p:nvGrpSpPr>
      <p:grpSpPr>
        <a:xfrm>
          <a:off x="0" y="0"/>
          <a:ext cx="0" cy="0"/>
          <a:chOff x="0" y="0"/>
          <a:chExt cx="0" cy="0"/>
        </a:xfrm>
      </p:grpSpPr>
      <p:pic>
        <p:nvPicPr>
          <p:cNvPr id="121" name="Google Shape;121;p5"/>
          <p:cNvPicPr preferRelativeResize="0"/>
          <p:nvPr/>
        </p:nvPicPr>
        <p:blipFill rotWithShape="1">
          <a:blip r:embed="rId3">
            <a:alphaModFix/>
          </a:blip>
          <a:srcRect/>
          <a:stretch/>
        </p:blipFill>
        <p:spPr>
          <a:xfrm>
            <a:off x="1170807" y="465649"/>
            <a:ext cx="10344093" cy="5846661"/>
          </a:xfrm>
          <a:prstGeom prst="rect">
            <a:avLst/>
          </a:prstGeom>
          <a:noFill/>
          <a:ln>
            <a:noFill/>
          </a:ln>
        </p:spPr>
      </p:pic>
      <p:cxnSp>
        <p:nvCxnSpPr>
          <p:cNvPr id="122" name="Google Shape;122;p5"/>
          <p:cNvCxnSpPr/>
          <p:nvPr/>
        </p:nvCxnSpPr>
        <p:spPr>
          <a:xfrm rot="10800000" flipH="1">
            <a:off x="2562225" y="4305300"/>
            <a:ext cx="942975" cy="9525"/>
          </a:xfrm>
          <a:prstGeom prst="straightConnector1">
            <a:avLst/>
          </a:prstGeom>
          <a:noFill/>
          <a:ln w="76200" cap="flat" cmpd="sng">
            <a:solidFill>
              <a:srgbClr val="FF0000"/>
            </a:solidFill>
            <a:prstDash val="solid"/>
            <a:miter lim="800000"/>
            <a:headEnd type="none" w="sm" len="sm"/>
            <a:tailEnd type="none" w="sm" len="sm"/>
          </a:ln>
        </p:spPr>
      </p:cxnSp>
      <p:sp>
        <p:nvSpPr>
          <p:cNvPr id="123" name="Google Shape;123;p5"/>
          <p:cNvSpPr txBox="1"/>
          <p:nvPr/>
        </p:nvSpPr>
        <p:spPr>
          <a:xfrm>
            <a:off x="7258927" y="295275"/>
            <a:ext cx="425597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Can you identity easy</a:t>
            </a:r>
            <a:endParaRPr/>
          </a:p>
          <a:p>
            <a:pPr marL="0" marR="0" lvl="0" indent="0" algn="l" rtl="0">
              <a:spcBef>
                <a:spcPts val="0"/>
              </a:spcBef>
              <a:spcAft>
                <a:spcPts val="0"/>
              </a:spcAft>
              <a:buNone/>
            </a:pPr>
            <a:r>
              <a:rPr lang="en-US" sz="3600">
                <a:solidFill>
                  <a:schemeClr val="lt1"/>
                </a:solidFill>
                <a:latin typeface="Calibri"/>
                <a:ea typeface="Calibri"/>
                <a:cs typeface="Calibri"/>
                <a:sym typeface="Calibri"/>
              </a:rPr>
              <a:t>the type of </a:t>
            </a:r>
            <a:r>
              <a:rPr lang="en-US" sz="3600" b="1">
                <a:solidFill>
                  <a:schemeClr val="lt1"/>
                </a:solidFill>
                <a:latin typeface="Calibri"/>
                <a:ea typeface="Calibri"/>
                <a:cs typeface="Calibri"/>
                <a:sym typeface="Calibri"/>
              </a:rPr>
              <a:t>dataPost</a:t>
            </a:r>
            <a:r>
              <a:rPr lang="en-US" sz="3600">
                <a:solidFill>
                  <a:schemeClr val="lt1"/>
                </a:solidFill>
                <a:latin typeface="Calibri"/>
                <a:ea typeface="Calibri"/>
                <a:cs typeface="Calibri"/>
                <a:sym typeface="Calibri"/>
              </a:rPr>
              <a:t>?</a:t>
            </a:r>
            <a:endParaRPr/>
          </a:p>
        </p:txBody>
      </p:sp>
      <p:sp>
        <p:nvSpPr>
          <p:cNvPr id="124" name="Google Shape;124;p5"/>
          <p:cNvSpPr txBox="1"/>
          <p:nvPr/>
        </p:nvSpPr>
        <p:spPr>
          <a:xfrm rot="-1739085">
            <a:off x="10174331" y="1537242"/>
            <a:ext cx="1529586" cy="830997"/>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Calibri"/>
                <a:ea typeface="Calibri"/>
                <a:cs typeface="Calibri"/>
                <a:sym typeface="Calibri"/>
              </a:rPr>
              <a:t>NO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p:nvPr/>
        </p:nvSpPr>
        <p:spPr>
          <a:xfrm>
            <a:off x="1423114" y="2533650"/>
            <a:ext cx="9911636" cy="2933700"/>
          </a:xfrm>
          <a:prstGeom prst="rect">
            <a:avLst/>
          </a:prstGeom>
          <a:solidFill>
            <a:schemeClr val="lt1"/>
          </a:solidFill>
          <a:ln w="762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6"/>
          <p:cNvSpPr txBox="1"/>
          <p:nvPr/>
        </p:nvSpPr>
        <p:spPr>
          <a:xfrm>
            <a:off x="1700113" y="2914650"/>
            <a:ext cx="9104352"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dk1"/>
                </a:solidFill>
                <a:latin typeface="Calibri"/>
                <a:ea typeface="Calibri"/>
                <a:cs typeface="Calibri"/>
                <a:sym typeface="Calibri"/>
              </a:rPr>
              <a:t>Because JavaScript in an </a:t>
            </a:r>
            <a:r>
              <a:rPr lang="en-US" sz="4000" b="1">
                <a:solidFill>
                  <a:schemeClr val="dk1"/>
                </a:solidFill>
                <a:latin typeface="Calibri"/>
                <a:ea typeface="Calibri"/>
                <a:cs typeface="Calibri"/>
                <a:sym typeface="Calibri"/>
              </a:rPr>
              <a:t>untyped </a:t>
            </a:r>
            <a:r>
              <a:rPr lang="en-US" sz="4000">
                <a:solidFill>
                  <a:schemeClr val="dk1"/>
                </a:solidFill>
                <a:latin typeface="Calibri"/>
                <a:ea typeface="Calibri"/>
                <a:cs typeface="Calibri"/>
                <a:sym typeface="Calibri"/>
              </a:rPr>
              <a:t>language</a:t>
            </a:r>
            <a:endParaRPr/>
          </a:p>
        </p:txBody>
      </p:sp>
      <p:sp>
        <p:nvSpPr>
          <p:cNvPr id="131" name="Google Shape;131;p6"/>
          <p:cNvSpPr txBox="1"/>
          <p:nvPr/>
        </p:nvSpPr>
        <p:spPr>
          <a:xfrm>
            <a:off x="1924378" y="756464"/>
            <a:ext cx="8909106"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a:solidFill>
                  <a:schemeClr val="dk1"/>
                </a:solidFill>
                <a:latin typeface="Calibri"/>
                <a:ea typeface="Calibri"/>
                <a:cs typeface="Calibri"/>
                <a:sym typeface="Calibri"/>
              </a:rPr>
              <a:t>It’s </a:t>
            </a:r>
            <a:r>
              <a:rPr lang="en-US" sz="5000" b="1">
                <a:solidFill>
                  <a:schemeClr val="dk1"/>
                </a:solidFill>
                <a:latin typeface="Calibri"/>
                <a:ea typeface="Calibri"/>
                <a:cs typeface="Calibri"/>
                <a:sym typeface="Calibri"/>
              </a:rPr>
              <a:t>hard</a:t>
            </a:r>
            <a:r>
              <a:rPr lang="en-US" sz="5000">
                <a:solidFill>
                  <a:schemeClr val="dk1"/>
                </a:solidFill>
                <a:latin typeface="Calibri"/>
                <a:ea typeface="Calibri"/>
                <a:cs typeface="Calibri"/>
                <a:sym typeface="Calibri"/>
              </a:rPr>
              <a:t> to </a:t>
            </a:r>
            <a:r>
              <a:rPr lang="en-US" sz="5000" b="1">
                <a:solidFill>
                  <a:schemeClr val="dk1"/>
                </a:solidFill>
                <a:latin typeface="Calibri"/>
                <a:ea typeface="Calibri"/>
                <a:cs typeface="Calibri"/>
                <a:sym typeface="Calibri"/>
              </a:rPr>
              <a:t>code fast </a:t>
            </a:r>
            <a:r>
              <a:rPr lang="en-US" sz="5000">
                <a:solidFill>
                  <a:schemeClr val="dk1"/>
                </a:solidFill>
                <a:latin typeface="Calibri"/>
                <a:ea typeface="Calibri"/>
                <a:cs typeface="Calibri"/>
                <a:sym typeface="Calibri"/>
              </a:rPr>
              <a:t>in JavaScript</a:t>
            </a:r>
            <a:endParaRPr/>
          </a:p>
        </p:txBody>
      </p:sp>
      <p:sp>
        <p:nvSpPr>
          <p:cNvPr id="132" name="Google Shape;132;p6"/>
          <p:cNvSpPr txBox="1"/>
          <p:nvPr/>
        </p:nvSpPr>
        <p:spPr>
          <a:xfrm>
            <a:off x="3031286" y="4191000"/>
            <a:ext cx="644202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i="1">
                <a:solidFill>
                  <a:schemeClr val="dk1"/>
                </a:solidFill>
                <a:latin typeface="Calibri"/>
                <a:ea typeface="Calibri"/>
                <a:cs typeface="Calibri"/>
                <a:sym typeface="Calibri"/>
              </a:rPr>
              <a:t>untyped = no type declaration</a:t>
            </a:r>
            <a:endParaRPr/>
          </a:p>
        </p:txBody>
      </p:sp>
      <p:sp>
        <p:nvSpPr>
          <p:cNvPr id="133" name="Google Shape;133;p6"/>
          <p:cNvSpPr/>
          <p:nvPr/>
        </p:nvSpPr>
        <p:spPr>
          <a:xfrm>
            <a:off x="785713" y="756464"/>
            <a:ext cx="914400" cy="914400"/>
          </a:xfrm>
          <a:prstGeom prst="ellipse">
            <a:avLst/>
          </a:prstGeom>
          <a:solidFill>
            <a:srgbClr val="FF09AD"/>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600">
                <a:solidFill>
                  <a:schemeClr val="lt1"/>
                </a:solidFill>
                <a:latin typeface="Calibri"/>
                <a:ea typeface="Calibri"/>
                <a:cs typeface="Calibri"/>
                <a:sym typeface="Calibri"/>
              </a:rPr>
              <a:t>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7" descr="EA&amp;#39;s Seen $25 Million in The Sims Mobile Revenue So Far"/>
          <p:cNvPicPr preferRelativeResize="0"/>
          <p:nvPr/>
        </p:nvPicPr>
        <p:blipFill rotWithShape="1">
          <a:blip r:embed="rId3">
            <a:alphaModFix/>
          </a:blip>
          <a:srcRect/>
          <a:stretch/>
        </p:blipFill>
        <p:spPr>
          <a:xfrm>
            <a:off x="0" y="-289034"/>
            <a:ext cx="12192000" cy="7147034"/>
          </a:xfrm>
          <a:prstGeom prst="rect">
            <a:avLst/>
          </a:prstGeom>
          <a:noFill/>
          <a:ln>
            <a:noFill/>
          </a:ln>
        </p:spPr>
      </p:pic>
      <p:sp>
        <p:nvSpPr>
          <p:cNvPr id="139" name="Google Shape;139;p7"/>
          <p:cNvSpPr/>
          <p:nvPr/>
        </p:nvSpPr>
        <p:spPr>
          <a:xfrm>
            <a:off x="1648496" y="775238"/>
            <a:ext cx="8796270" cy="105356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7"/>
          <p:cNvSpPr txBox="1"/>
          <p:nvPr/>
        </p:nvSpPr>
        <p:spPr>
          <a:xfrm>
            <a:off x="1648496" y="965648"/>
            <a:ext cx="867570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In real life, we talk about  </a:t>
            </a:r>
            <a:r>
              <a:rPr lang="en-US" sz="3600" b="1">
                <a:solidFill>
                  <a:schemeClr val="dk1"/>
                </a:solidFill>
                <a:latin typeface="Calibri"/>
                <a:ea typeface="Calibri"/>
                <a:cs typeface="Calibri"/>
                <a:sym typeface="Calibri"/>
              </a:rPr>
              <a:t>trees, table, pianos</a:t>
            </a:r>
            <a:endParaRPr/>
          </a:p>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1" name="Google Shape;141;p7"/>
          <p:cNvSpPr/>
          <p:nvPr/>
        </p:nvSpPr>
        <p:spPr>
          <a:xfrm>
            <a:off x="2665926" y="5446244"/>
            <a:ext cx="6980349" cy="105356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7"/>
          <p:cNvSpPr txBox="1"/>
          <p:nvPr/>
        </p:nvSpPr>
        <p:spPr>
          <a:xfrm>
            <a:off x="2893094" y="5649859"/>
            <a:ext cx="656699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FF0000"/>
                </a:solidFill>
                <a:latin typeface="Calibri"/>
                <a:ea typeface="Calibri"/>
                <a:cs typeface="Calibri"/>
                <a:sym typeface="Calibri"/>
              </a:rPr>
              <a:t>Not array of strings or dictionaries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p:nvPr/>
        </p:nvSpPr>
        <p:spPr>
          <a:xfrm>
            <a:off x="1423114" y="2533650"/>
            <a:ext cx="9911636" cy="2933700"/>
          </a:xfrm>
          <a:prstGeom prst="rect">
            <a:avLst/>
          </a:prstGeom>
          <a:solidFill>
            <a:schemeClr val="lt1"/>
          </a:solidFill>
          <a:ln w="762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8"/>
          <p:cNvSpPr txBox="1"/>
          <p:nvPr/>
        </p:nvSpPr>
        <p:spPr>
          <a:xfrm>
            <a:off x="1813623" y="2723227"/>
            <a:ext cx="8991900" cy="2555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dk1"/>
                </a:solidFill>
                <a:latin typeface="Calibri"/>
                <a:ea typeface="Calibri"/>
                <a:cs typeface="Calibri"/>
                <a:sym typeface="Calibri"/>
              </a:rPr>
              <a:t>We would like to </a:t>
            </a:r>
            <a:r>
              <a:rPr lang="en-US" sz="4000" b="1">
                <a:solidFill>
                  <a:schemeClr val="dk1"/>
                </a:solidFill>
                <a:latin typeface="Calibri"/>
                <a:ea typeface="Calibri"/>
                <a:cs typeface="Calibri"/>
                <a:sym typeface="Calibri"/>
              </a:rPr>
              <a:t>define structures </a:t>
            </a:r>
            <a:r>
              <a:rPr lang="en-US" sz="4000">
                <a:solidFill>
                  <a:schemeClr val="dk1"/>
                </a:solidFill>
                <a:latin typeface="Calibri"/>
                <a:ea typeface="Calibri"/>
                <a:cs typeface="Calibri"/>
                <a:sym typeface="Calibri"/>
              </a:rPr>
              <a:t>to represent the world</a:t>
            </a:r>
            <a:endParaRPr/>
          </a:p>
          <a:p>
            <a:pPr marL="0" marR="0" lvl="0" indent="0" algn="ctr" rtl="0">
              <a:spcBef>
                <a:spcPts val="0"/>
              </a:spcBef>
              <a:spcAft>
                <a:spcPts val="0"/>
              </a:spcAft>
              <a:buNone/>
            </a:pPr>
            <a:endParaRPr sz="4000">
              <a:solidFill>
                <a:schemeClr val="dk1"/>
              </a:solidFill>
              <a:latin typeface="Calibri"/>
              <a:ea typeface="Calibri"/>
              <a:cs typeface="Calibri"/>
              <a:sym typeface="Calibri"/>
            </a:endParaRPr>
          </a:p>
          <a:p>
            <a:pPr marL="0" marR="0" lvl="0" indent="0" algn="ctr" rtl="0">
              <a:spcBef>
                <a:spcPts val="0"/>
              </a:spcBef>
              <a:spcAft>
                <a:spcPts val="0"/>
              </a:spcAft>
              <a:buNone/>
            </a:pPr>
            <a:r>
              <a:rPr lang="en-US" sz="4000" i="1">
                <a:solidFill>
                  <a:schemeClr val="dk1"/>
                </a:solidFill>
                <a:latin typeface="Calibri"/>
                <a:ea typeface="Calibri"/>
                <a:cs typeface="Calibri"/>
                <a:sym typeface="Calibri"/>
              </a:rPr>
              <a:t>A person is composed of a name, a age....</a:t>
            </a:r>
            <a:endParaRPr/>
          </a:p>
        </p:txBody>
      </p:sp>
      <p:sp>
        <p:nvSpPr>
          <p:cNvPr id="149" name="Google Shape;149;p8"/>
          <p:cNvSpPr txBox="1"/>
          <p:nvPr/>
        </p:nvSpPr>
        <p:spPr>
          <a:xfrm>
            <a:off x="1813623" y="601918"/>
            <a:ext cx="8613961"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a:solidFill>
                  <a:schemeClr val="dk1"/>
                </a:solidFill>
                <a:latin typeface="Calibri"/>
                <a:ea typeface="Calibri"/>
                <a:cs typeface="Calibri"/>
                <a:sym typeface="Calibri"/>
              </a:rPr>
              <a:t>Write code with real things</a:t>
            </a:r>
            <a:endParaRPr/>
          </a:p>
        </p:txBody>
      </p:sp>
      <p:sp>
        <p:nvSpPr>
          <p:cNvPr id="150" name="Google Shape;150;p8"/>
          <p:cNvSpPr/>
          <p:nvPr/>
        </p:nvSpPr>
        <p:spPr>
          <a:xfrm>
            <a:off x="712140" y="703181"/>
            <a:ext cx="914400" cy="914400"/>
          </a:xfrm>
          <a:prstGeom prst="ellipse">
            <a:avLst/>
          </a:prstGeom>
          <a:solidFill>
            <a:srgbClr val="FF09AD"/>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600">
                <a:solidFill>
                  <a:schemeClr val="lt1"/>
                </a:solidFill>
                <a:latin typeface="Calibri"/>
                <a:ea typeface="Calibri"/>
                <a:cs typeface="Calibri"/>
                <a:sym typeface="Calibri"/>
              </a:rPr>
              <a:t>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2822"/>
        </a:solidFill>
        <a:effectLst/>
      </p:bgPr>
    </p:bg>
    <p:spTree>
      <p:nvGrpSpPr>
        <p:cNvPr id="1" name="Shape 154"/>
        <p:cNvGrpSpPr/>
        <p:nvPr/>
      </p:nvGrpSpPr>
      <p:grpSpPr>
        <a:xfrm>
          <a:off x="0" y="0"/>
          <a:ext cx="0" cy="0"/>
          <a:chOff x="0" y="0"/>
          <a:chExt cx="0" cy="0"/>
        </a:xfrm>
      </p:grpSpPr>
      <p:pic>
        <p:nvPicPr>
          <p:cNvPr id="155" name="Google Shape;155;p9"/>
          <p:cNvPicPr preferRelativeResize="0"/>
          <p:nvPr/>
        </p:nvPicPr>
        <p:blipFill rotWithShape="1">
          <a:blip r:embed="rId3">
            <a:alphaModFix/>
          </a:blip>
          <a:srcRect/>
          <a:stretch/>
        </p:blipFill>
        <p:spPr>
          <a:xfrm>
            <a:off x="267839" y="355313"/>
            <a:ext cx="4226887" cy="6023015"/>
          </a:xfrm>
          <a:prstGeom prst="rect">
            <a:avLst/>
          </a:prstGeom>
          <a:noFill/>
          <a:ln>
            <a:noFill/>
          </a:ln>
        </p:spPr>
      </p:pic>
      <p:sp>
        <p:nvSpPr>
          <p:cNvPr id="156" name="Google Shape;156;p9"/>
          <p:cNvSpPr txBox="1"/>
          <p:nvPr/>
        </p:nvSpPr>
        <p:spPr>
          <a:xfrm>
            <a:off x="6576354" y="1037634"/>
            <a:ext cx="4276107" cy="196977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How do we manage</a:t>
            </a:r>
            <a:endParaRPr/>
          </a:p>
          <a:p>
            <a:pPr marL="0" marR="0" lvl="0" indent="0" algn="ctr" rtl="0">
              <a:spcBef>
                <a:spcPts val="0"/>
              </a:spcBef>
              <a:spcAft>
                <a:spcPts val="0"/>
              </a:spcAft>
              <a:buNone/>
            </a:pPr>
            <a:r>
              <a:rPr lang="en-US" sz="5000" b="1">
                <a:solidFill>
                  <a:schemeClr val="lt1"/>
                </a:solidFill>
                <a:latin typeface="Calibri"/>
                <a:ea typeface="Calibri"/>
                <a:cs typeface="Calibri"/>
                <a:sym typeface="Calibri"/>
              </a:rPr>
              <a:t>Large programs</a:t>
            </a:r>
            <a:endParaRPr/>
          </a:p>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57" name="Google Shape;157;p9"/>
          <p:cNvSpPr txBox="1"/>
          <p:nvPr/>
        </p:nvSpPr>
        <p:spPr>
          <a:xfrm>
            <a:off x="5467973" y="2845412"/>
            <a:ext cx="649286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with a lot of data to manipulate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1689</Words>
  <Application>Microsoft Office PowerPoint</Application>
  <PresentationFormat>Widescreen</PresentationFormat>
  <Paragraphs>275</Paragraphs>
  <Slides>42</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Consolas</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RONAN</dc:creator>
  <cp:lastModifiedBy>LENOVO</cp:lastModifiedBy>
  <cp:revision>3</cp:revision>
  <dcterms:created xsi:type="dcterms:W3CDTF">2020-01-30T10:34:45Z</dcterms:created>
  <dcterms:modified xsi:type="dcterms:W3CDTF">2023-03-12T13:42:58Z</dcterms:modified>
</cp:coreProperties>
</file>