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78" r:id="rId2"/>
    <p:sldId id="297" r:id="rId3"/>
    <p:sldId id="482" r:id="rId4"/>
    <p:sldId id="441" r:id="rId5"/>
    <p:sldId id="484" r:id="rId6"/>
    <p:sldId id="485" r:id="rId7"/>
    <p:sldId id="480" r:id="rId8"/>
    <p:sldId id="486" r:id="rId9"/>
    <p:sldId id="489" r:id="rId10"/>
    <p:sldId id="488" r:id="rId11"/>
    <p:sldId id="487" r:id="rId12"/>
    <p:sldId id="490" r:id="rId13"/>
    <p:sldId id="501" r:id="rId14"/>
    <p:sldId id="492" r:id="rId15"/>
    <p:sldId id="493" r:id="rId16"/>
    <p:sldId id="494" r:id="rId17"/>
    <p:sldId id="497" r:id="rId18"/>
    <p:sldId id="499" r:id="rId19"/>
    <p:sldId id="502" r:id="rId20"/>
    <p:sldId id="503" r:id="rId21"/>
    <p:sldId id="500" r:id="rId22"/>
    <p:sldId id="498" r:id="rId23"/>
    <p:sldId id="463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CB3BB"/>
    <a:srgbClr val="FF09AD"/>
    <a:srgbClr val="EA2227"/>
    <a:srgbClr val="0072C3"/>
    <a:srgbClr val="F40000"/>
    <a:srgbClr val="0E0E0E"/>
    <a:srgbClr val="272822"/>
    <a:srgbClr val="141C3A"/>
    <a:srgbClr val="FC0C67"/>
    <a:srgbClr val="009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47458" autoAdjust="0"/>
  </p:normalViewPr>
  <p:slideViewPr>
    <p:cSldViewPr snapToGrid="0">
      <p:cViewPr>
        <p:scale>
          <a:sx n="75" d="100"/>
          <a:sy n="75" d="100"/>
        </p:scale>
        <p:origin x="1950" y="-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10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FOR TRAINERS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Jus ask students to select 1 to 3 examples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Objective s : they should understand and explain the difference btw PROPERTIES and ACTION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Important : </a:t>
            </a:r>
            <a:r>
              <a:rPr lang="en-US" b="1" dirty="0"/>
              <a:t>ACTION</a:t>
            </a:r>
            <a:r>
              <a:rPr lang="en-US" dirty="0"/>
              <a:t> need to have an impact on </a:t>
            </a:r>
            <a:r>
              <a:rPr lang="en-US" b="1" dirty="0"/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16/03/2023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16/03/2023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16/03/2023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16/03/2023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16/03/2023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16/03/2023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16/03/2023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16/03/2023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16/03/2023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16/03/2023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16/03/2023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16/03/2023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lasse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069" y="247907"/>
            <a:ext cx="12017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 CHAPTER 1 : WE LEARNED HOW TO </a:t>
            </a:r>
            <a:r>
              <a:rPr lang="en-US" sz="4000" b="1" dirty="0">
                <a:solidFill>
                  <a:srgbClr val="FF09AD"/>
                </a:solidFill>
              </a:rPr>
              <a:t>CREATE TYPES</a:t>
            </a:r>
            <a:endParaRPr lang="fr-FR" sz="4000" b="1" dirty="0">
              <a:solidFill>
                <a:srgbClr val="FF09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384" y="1842863"/>
            <a:ext cx="797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9AD"/>
                </a:solidFill>
                <a:latin typeface="Consolas" panose="020B0609020204030204" pitchFamily="49" charset="0"/>
              </a:rPr>
              <a:t>Type</a:t>
            </a:r>
            <a:r>
              <a:rPr lang="fr-FR" sz="2800" dirty="0">
                <a:latin typeface="Consolas" panose="020B0609020204030204" pitchFamily="49" charset="0"/>
              </a:rPr>
              <a:t> Point = {x:number; y:number}</a:t>
            </a:r>
            <a:endParaRPr lang="nn-NO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2314" y="2679209"/>
            <a:ext cx="1885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EA2227"/>
                </a:solidFill>
              </a:rPr>
              <a:t>Create a type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177143" y="2366083"/>
            <a:ext cx="461400" cy="313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3384" y="4945052"/>
            <a:ext cx="10564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>
                <a:latin typeface="Consolas" panose="020B0609020204030204" pitchFamily="49" charset="0"/>
              </a:rPr>
              <a:t>function</a:t>
            </a:r>
            <a:r>
              <a:rPr lang="fr-FR" sz="2200" dirty="0">
                <a:latin typeface="Consolas" panose="020B0609020204030204" pitchFamily="49" charset="0"/>
              </a:rPr>
              <a:t> distance(</a:t>
            </a:r>
            <a:r>
              <a:rPr lang="fr-FR" sz="2200" b="1" dirty="0">
                <a:solidFill>
                  <a:srgbClr val="FF09AD"/>
                </a:solidFill>
                <a:latin typeface="Consolas" panose="020B0609020204030204" pitchFamily="49" charset="0"/>
              </a:rPr>
              <a:t>Point</a:t>
            </a:r>
            <a:r>
              <a:rPr lang="fr-FR" sz="2200" dirty="0">
                <a:latin typeface="Consolas" panose="020B0609020204030204" pitchFamily="49" charset="0"/>
              </a:rPr>
              <a:t> p1, </a:t>
            </a:r>
            <a:r>
              <a:rPr lang="fr-FR" sz="2200" b="1" dirty="0">
                <a:solidFill>
                  <a:srgbClr val="FF09AD"/>
                </a:solidFill>
                <a:latin typeface="Consolas" panose="020B0609020204030204" pitchFamily="49" charset="0"/>
              </a:rPr>
              <a:t>Point</a:t>
            </a:r>
            <a:r>
              <a:rPr lang="fr-FR" sz="2200" dirty="0">
                <a:latin typeface="Consolas" panose="020B0609020204030204" pitchFamily="49" charset="0"/>
              </a:rPr>
              <a:t> p2) : </a:t>
            </a:r>
            <a:r>
              <a:rPr lang="fr-FR" sz="2200" dirty="0" err="1">
                <a:latin typeface="Consolas" panose="020B0609020204030204" pitchFamily="49" charset="0"/>
              </a:rPr>
              <a:t>number</a:t>
            </a:r>
            <a:r>
              <a:rPr lang="fr-FR" sz="2200" dirty="0">
                <a:latin typeface="Consolas" panose="020B0609020204030204" pitchFamily="49" charset="0"/>
              </a:rPr>
              <a:t> {</a:t>
            </a:r>
          </a:p>
          <a:p>
            <a:r>
              <a:rPr lang="fr-FR" sz="2200" dirty="0">
                <a:latin typeface="Consolas" panose="020B0609020204030204" pitchFamily="49" charset="0"/>
              </a:rPr>
              <a:t>  </a:t>
            </a:r>
            <a:r>
              <a:rPr lang="en-US" sz="2200" dirty="0">
                <a:latin typeface="Consolas" panose="020B0609020204030204" pitchFamily="49" charset="0"/>
              </a:rPr>
              <a:t>return </a:t>
            </a:r>
            <a:r>
              <a:rPr lang="en-US" sz="2200" dirty="0" err="1">
                <a:latin typeface="Consolas" panose="020B0609020204030204" pitchFamily="49" charset="0"/>
              </a:rPr>
              <a:t>Math.sqrt</a:t>
            </a:r>
            <a:r>
              <a:rPr lang="en-US" sz="2200" dirty="0">
                <a:latin typeface="Consolas" panose="020B0609020204030204" pitchFamily="49" charset="0"/>
              </a:rPr>
              <a:t>( (p2.x – p1.x)**2 + (p2.y – p1.y)**2)</a:t>
            </a:r>
            <a:endParaRPr lang="fr-FR" sz="2200" dirty="0">
              <a:latin typeface="Consolas" panose="020B0609020204030204" pitchFamily="49" charset="0"/>
            </a:endParaRPr>
          </a:p>
          <a:p>
            <a:r>
              <a:rPr lang="fr-FR" sz="2200" dirty="0">
                <a:latin typeface="Consolas" panose="020B0609020204030204" pitchFamily="49" charset="0"/>
              </a:rPr>
              <a:t>}</a:t>
            </a:r>
            <a:endParaRPr lang="nn-NO" sz="22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2206" y="3737962"/>
            <a:ext cx="318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EA2227"/>
                </a:solidFill>
              </a:rPr>
              <a:t>Use the  type anywhere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26251" y="4110644"/>
            <a:ext cx="977438" cy="639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81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93807" y="1121361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BankAccount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constructor</a:t>
            </a:r>
            <a:r>
              <a:rPr lang="en-US" sz="2400" dirty="0">
                <a:latin typeface="Consolas" panose="020B0609020204030204" pitchFamily="49" charset="0"/>
              </a:rPr>
              <a:t>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latin typeface="Consolas" panose="020B0609020204030204" pitchFamily="49" charset="0"/>
              </a:rPr>
              <a:t>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38304" y="3097369"/>
            <a:ext cx="1989764" cy="295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4248" y="3122669"/>
            <a:ext cx="26611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6"/>
                </a:solidFill>
              </a:rPr>
              <a:t>THIS</a:t>
            </a:r>
            <a:r>
              <a:rPr lang="en-US" sz="2000" dirty="0">
                <a:solidFill>
                  <a:schemeClr val="accent6"/>
                </a:solidFill>
              </a:rPr>
              <a:t> keyword is used to access</a:t>
            </a:r>
          </a:p>
          <a:p>
            <a:pPr algn="r"/>
            <a:r>
              <a:rPr lang="en-US" sz="2000" dirty="0">
                <a:solidFill>
                  <a:schemeClr val="accent6"/>
                </a:solidFill>
              </a:rPr>
              <a:t>To the attribute of the object</a:t>
            </a:r>
          </a:p>
          <a:p>
            <a:pPr algn="r"/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6088" y="100867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main keywords of a Class !!</a:t>
            </a:r>
          </a:p>
        </p:txBody>
      </p:sp>
      <p:sp>
        <p:nvSpPr>
          <p:cNvPr id="3" name="Left Brace 2"/>
          <p:cNvSpPr/>
          <p:nvPr/>
        </p:nvSpPr>
        <p:spPr>
          <a:xfrm flipH="1">
            <a:off x="8673641" y="1571222"/>
            <a:ext cx="315813" cy="850007"/>
          </a:xfrm>
          <a:prstGeom prst="leftBrac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11968" y="1691374"/>
            <a:ext cx="122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Attributes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638304" y="3482851"/>
            <a:ext cx="1989764" cy="295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822116">
            <a:off x="321753" y="393255"/>
            <a:ext cx="1213794" cy="7694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09827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8173" y="1262742"/>
            <a:ext cx="9419772" cy="4112494"/>
          </a:xfrm>
          <a:prstGeom prst="rect">
            <a:avLst/>
          </a:prstGeom>
          <a:solidFill>
            <a:schemeClr val="bg1"/>
          </a:solidFill>
          <a:ln w="76200">
            <a:solidFill>
              <a:srgbClr val="FF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98173" y="1770742"/>
            <a:ext cx="8868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onsolas" panose="020B0609020204030204" pitchFamily="49" charset="0"/>
              </a:rPr>
              <a:t>“The best functions are those without parameters”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93944" y="486406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UNCLE BOB</a:t>
            </a:r>
          </a:p>
        </p:txBody>
      </p:sp>
    </p:spTree>
    <p:extLst>
      <p:ext uri="{BB962C8B-B14F-4D97-AF65-F5344CB8AC3E}">
        <p14:creationId xmlns:p14="http://schemas.microsoft.com/office/powerpoint/2010/main" val="164893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1429" y="433269"/>
            <a:ext cx="9256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Form 1 model (the class) you can create many variation (objects)</a:t>
            </a:r>
          </a:p>
        </p:txBody>
      </p:sp>
      <p:pic>
        <p:nvPicPr>
          <p:cNvPr id="1026" name="Picture 2" descr="What is Object Oriented Programming (OOP) | Java Tutori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92" y="2269951"/>
            <a:ext cx="9846129" cy="416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95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B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7" y="577"/>
            <a:ext cx="8795657" cy="68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1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How to create an object from a class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Point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x: 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y: number;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constructor(x</a:t>
            </a:r>
            <a:r>
              <a:rPr lang="en-US" sz="2200" dirty="0">
                <a:latin typeface="Consolas" panose="020B0609020204030204" pitchFamily="49" charset="0"/>
              </a:rPr>
              <a:t>: number, y: number) 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this.x</a:t>
            </a:r>
            <a:r>
              <a:rPr lang="en-US" sz="2200" dirty="0">
                <a:latin typeface="Consolas" panose="020B0609020204030204" pitchFamily="49" charset="0"/>
              </a:rPr>
              <a:t> = x;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this.y</a:t>
            </a:r>
            <a:r>
              <a:rPr lang="en-US" sz="2200" dirty="0">
                <a:latin typeface="Consolas" panose="020B0609020204030204" pitchFamily="49" charset="0"/>
              </a:rPr>
              <a:t> = y;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Let </a:t>
            </a:r>
            <a:r>
              <a:rPr lang="en-US" sz="2200" dirty="0" err="1">
                <a:latin typeface="Consolas" panose="020B0609020204030204" pitchFamily="49" charset="0"/>
              </a:rPr>
              <a:t>myPoint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</a:rPr>
              <a:t> Point(40, 30);</a:t>
            </a:r>
          </a:p>
        </p:txBody>
      </p:sp>
      <p:sp>
        <p:nvSpPr>
          <p:cNvPr id="10" name="Oval 9"/>
          <p:cNvSpPr/>
          <p:nvPr/>
        </p:nvSpPr>
        <p:spPr>
          <a:xfrm>
            <a:off x="764485" y="3248683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9578" y="3146384"/>
            <a:ext cx="3099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 the constructor of Point</a:t>
            </a:r>
          </a:p>
          <a:p>
            <a:r>
              <a:rPr lang="en-US" sz="2000" dirty="0"/>
              <a:t>By using the keyword NEW</a:t>
            </a:r>
          </a:p>
        </p:txBody>
      </p:sp>
      <p:sp>
        <p:nvSpPr>
          <p:cNvPr id="13" name="Down Arrow 12"/>
          <p:cNvSpPr/>
          <p:nvPr/>
        </p:nvSpPr>
        <p:spPr>
          <a:xfrm flipV="1">
            <a:off x="2796718" y="2329886"/>
            <a:ext cx="514350" cy="867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How to create an object from a class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Point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x: 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y: number;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constructor(x</a:t>
            </a:r>
            <a:r>
              <a:rPr lang="en-US" sz="2200" dirty="0">
                <a:latin typeface="Consolas" panose="020B0609020204030204" pitchFamily="49" charset="0"/>
              </a:rPr>
              <a:t>: number, y: number) 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this.x</a:t>
            </a:r>
            <a:r>
              <a:rPr lang="en-US" sz="2200" dirty="0">
                <a:latin typeface="Consolas" panose="020B0609020204030204" pitchFamily="49" charset="0"/>
              </a:rPr>
              <a:t> = x;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this.y</a:t>
            </a:r>
            <a:r>
              <a:rPr lang="en-US" sz="2200" dirty="0">
                <a:latin typeface="Consolas" panose="020B0609020204030204" pitchFamily="49" charset="0"/>
              </a:rPr>
              <a:t> = y;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Let </a:t>
            </a:r>
            <a:r>
              <a:rPr lang="en-US" sz="2200" dirty="0" err="1">
                <a:latin typeface="Consolas" panose="020B0609020204030204" pitchFamily="49" charset="0"/>
              </a:rPr>
              <a:t>myPoint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</a:rPr>
              <a:t> Point(40, 30);</a:t>
            </a:r>
          </a:p>
        </p:txBody>
      </p:sp>
      <p:sp>
        <p:nvSpPr>
          <p:cNvPr id="10" name="Oval 9"/>
          <p:cNvSpPr/>
          <p:nvPr/>
        </p:nvSpPr>
        <p:spPr>
          <a:xfrm>
            <a:off x="8101738" y="5035981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6831" y="4933682"/>
            <a:ext cx="3600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2C3"/>
                </a:solidFill>
              </a:rPr>
              <a:t>The constructor will return</a:t>
            </a:r>
          </a:p>
          <a:p>
            <a:r>
              <a:rPr lang="en-US" sz="2000" dirty="0">
                <a:solidFill>
                  <a:srgbClr val="0072C3"/>
                </a:solidFill>
              </a:rPr>
              <a:t>A new object Point </a:t>
            </a:r>
          </a:p>
          <a:p>
            <a:r>
              <a:rPr lang="en-US" sz="2000" dirty="0">
                <a:solidFill>
                  <a:srgbClr val="0072C3"/>
                </a:solidFill>
              </a:rPr>
              <a:t>With the X and Y values assigned</a:t>
            </a:r>
          </a:p>
          <a:p>
            <a:r>
              <a:rPr lang="en-US" sz="2000" dirty="0">
                <a:solidFill>
                  <a:srgbClr val="0072C3"/>
                </a:solidFill>
              </a:rPr>
              <a:t>With the parameters  (40 and 30</a:t>
            </a:r>
          </a:p>
        </p:txBody>
      </p:sp>
      <p:sp>
        <p:nvSpPr>
          <p:cNvPr id="13" name="Down Arrow 12"/>
          <p:cNvSpPr/>
          <p:nvPr/>
        </p:nvSpPr>
        <p:spPr>
          <a:xfrm rot="6695819" flipV="1">
            <a:off x="5179071" y="1177595"/>
            <a:ext cx="514350" cy="3933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How to create an object from a class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Point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x: 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y: number;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constructor(x</a:t>
            </a:r>
            <a:r>
              <a:rPr lang="en-US" sz="2200" dirty="0">
                <a:latin typeface="Consolas" panose="020B0609020204030204" pitchFamily="49" charset="0"/>
              </a:rPr>
              <a:t>: number, y: number) 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this.x</a:t>
            </a:r>
            <a:r>
              <a:rPr lang="en-US" sz="2200" dirty="0">
                <a:latin typeface="Consolas" panose="020B0609020204030204" pitchFamily="49" charset="0"/>
              </a:rPr>
              <a:t> = x;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this.y</a:t>
            </a:r>
            <a:r>
              <a:rPr lang="en-US" sz="2200" dirty="0">
                <a:latin typeface="Consolas" panose="020B0609020204030204" pitchFamily="49" charset="0"/>
              </a:rPr>
              <a:t> = y;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Let </a:t>
            </a:r>
            <a:r>
              <a:rPr lang="en-US" sz="2200" dirty="0" err="1">
                <a:latin typeface="Consolas" panose="020B0609020204030204" pitchFamily="49" charset="0"/>
              </a:rPr>
              <a:t>myPoint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</a:rPr>
              <a:t> Point(40, 30);</a:t>
            </a:r>
          </a:p>
        </p:txBody>
      </p:sp>
      <p:sp>
        <p:nvSpPr>
          <p:cNvPr id="10" name="Oval 9"/>
          <p:cNvSpPr/>
          <p:nvPr/>
        </p:nvSpPr>
        <p:spPr>
          <a:xfrm>
            <a:off x="1030495" y="4490114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3286" y="4541704"/>
            <a:ext cx="2481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object is returned</a:t>
            </a:r>
          </a:p>
        </p:txBody>
      </p:sp>
      <p:sp>
        <p:nvSpPr>
          <p:cNvPr id="13" name="Down Arrow 12"/>
          <p:cNvSpPr/>
          <p:nvPr/>
        </p:nvSpPr>
        <p:spPr>
          <a:xfrm rot="17780219" flipV="1">
            <a:off x="5062957" y="1313820"/>
            <a:ext cx="514350" cy="3933733"/>
          </a:xfrm>
          <a:prstGeom prst="downArrow">
            <a:avLst/>
          </a:prstGeom>
          <a:solidFill>
            <a:srgbClr val="FF0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53893" y="3760113"/>
            <a:ext cx="2517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9AD"/>
                </a:solidFill>
                <a:latin typeface="Consolas" panose="020B0609020204030204" pitchFamily="49" charset="0"/>
              </a:rPr>
              <a:t>{x: 40, y: 30 }</a:t>
            </a:r>
          </a:p>
        </p:txBody>
      </p:sp>
    </p:spTree>
    <p:extLst>
      <p:ext uri="{BB962C8B-B14F-4D97-AF65-F5344CB8AC3E}">
        <p14:creationId xmlns:p14="http://schemas.microsoft.com/office/powerpoint/2010/main" val="281242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5051" y="414189"/>
            <a:ext cx="91596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new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/>
              <a:t>is the keyword to </a:t>
            </a:r>
            <a:r>
              <a:rPr lang="en-US" sz="4000" u="sng" dirty="0"/>
              <a:t>create objects </a:t>
            </a:r>
            <a:r>
              <a:rPr lang="en-US" sz="4000" dirty="0"/>
              <a:t>from </a:t>
            </a:r>
          </a:p>
          <a:p>
            <a:pPr algn="ctr"/>
            <a:r>
              <a:rPr lang="en-US" sz="4000" dirty="0"/>
              <a:t>Class definitions</a:t>
            </a:r>
          </a:p>
        </p:txBody>
      </p:sp>
      <p:pic>
        <p:nvPicPr>
          <p:cNvPr id="17" name="Picture 2" descr="What is Object Oriented Programming (OOP) | Java Tutori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49" y="3906810"/>
            <a:ext cx="6646891" cy="281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78806" y="2817425"/>
            <a:ext cx="8892178" cy="76944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Let </a:t>
            </a:r>
            <a:r>
              <a:rPr lang="en-US" sz="4400" dirty="0" err="1">
                <a:latin typeface="Consolas" panose="020B0609020204030204" pitchFamily="49" charset="0"/>
              </a:rPr>
              <a:t>myCar</a:t>
            </a:r>
            <a:r>
              <a:rPr lang="en-US" sz="4400" dirty="0">
                <a:latin typeface="Consolas" panose="020B0609020204030204" pitchFamily="49" charset="0"/>
              </a:rPr>
              <a:t> = </a:t>
            </a:r>
            <a:r>
              <a:rPr lang="en-US" sz="4400" b="1" dirty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4400" dirty="0">
                <a:latin typeface="Consolas" panose="020B0609020204030204" pitchFamily="49" charset="0"/>
              </a:rPr>
              <a:t> Car(“</a:t>
            </a:r>
            <a:r>
              <a:rPr lang="en-US" sz="4400" dirty="0" err="1">
                <a:latin typeface="Consolas" panose="020B0609020204030204" pitchFamily="49" charset="0"/>
              </a:rPr>
              <a:t>audi</a:t>
            </a:r>
            <a:r>
              <a:rPr lang="en-US" sz="4400" dirty="0">
                <a:latin typeface="Consolas" panose="020B0609020204030204" pitchFamily="49" charset="0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1435011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14" y="2400733"/>
            <a:ext cx="10066986" cy="4457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24" y="659842"/>
            <a:ext cx="306215" cy="609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4613" y="126887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2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9" y="659842"/>
            <a:ext cx="306215" cy="6090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20098112">
            <a:off x="7707676" y="2818395"/>
            <a:ext cx="2589170" cy="1200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GAME</a:t>
            </a:r>
          </a:p>
        </p:txBody>
      </p:sp>
      <p:sp>
        <p:nvSpPr>
          <p:cNvPr id="18" name="TextBox 17"/>
          <p:cNvSpPr txBox="1"/>
          <p:nvPr/>
        </p:nvSpPr>
        <p:spPr>
          <a:xfrm rot="767299">
            <a:off x="3016828" y="3167105"/>
            <a:ext cx="2880917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HOUSE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29248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Photo | Hand drawing house concept of dream house draw by desig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637" y="2247900"/>
            <a:ext cx="9515169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24" y="659842"/>
            <a:ext cx="306215" cy="609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4613" y="126887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4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9" y="659842"/>
            <a:ext cx="306215" cy="6090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20098112">
            <a:off x="7561804" y="2818395"/>
            <a:ext cx="2880917" cy="1200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HOUSE</a:t>
            </a:r>
          </a:p>
        </p:txBody>
      </p:sp>
      <p:sp>
        <p:nvSpPr>
          <p:cNvPr id="18" name="TextBox 17"/>
          <p:cNvSpPr txBox="1"/>
          <p:nvPr/>
        </p:nvSpPr>
        <p:spPr>
          <a:xfrm rot="767299">
            <a:off x="2911864" y="3167105"/>
            <a:ext cx="3090846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DREAM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54" y="641191"/>
            <a:ext cx="306215" cy="6090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69" y="641191"/>
            <a:ext cx="306215" cy="609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2229" y="1841094"/>
            <a:ext cx="7110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  : Each member draw their </a:t>
            </a:r>
            <a:r>
              <a:rPr lang="en-US" sz="2400" b="1" dirty="0">
                <a:solidFill>
                  <a:srgbClr val="FF0000"/>
                </a:solidFill>
              </a:rPr>
              <a:t>dream house </a:t>
            </a:r>
            <a:r>
              <a:rPr lang="en-US" sz="2400" dirty="0"/>
              <a:t>o paper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62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/>
        </p:nvSpPr>
        <p:spPr>
          <a:xfrm>
            <a:off x="4100295" y="2178371"/>
            <a:ext cx="3727302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2184905" y="1423016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 languages</a:t>
            </a:r>
            <a:endParaRPr/>
          </a:p>
        </p:txBody>
      </p:sp>
      <p:sp>
        <p:nvSpPr>
          <p:cNvPr id="181" name="Google Shape;181;p12"/>
          <p:cNvSpPr/>
          <p:nvPr/>
        </p:nvSpPr>
        <p:spPr>
          <a:xfrm>
            <a:off x="1358531" y="1423016"/>
            <a:ext cx="652203" cy="652203"/>
          </a:xfrm>
          <a:prstGeom prst="ellipse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1294862" y="2979001"/>
            <a:ext cx="214193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Object/Class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468488" y="2929898"/>
            <a:ext cx="652203" cy="652203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2215757" y="4385868"/>
            <a:ext cx="24420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Aggregation</a:t>
            </a:r>
            <a:endParaRPr dirty="0"/>
          </a:p>
        </p:txBody>
      </p:sp>
      <p:sp>
        <p:nvSpPr>
          <p:cNvPr id="185" name="Google Shape;185;p12"/>
          <p:cNvSpPr/>
          <p:nvPr/>
        </p:nvSpPr>
        <p:spPr>
          <a:xfrm>
            <a:off x="1389382" y="4336765"/>
            <a:ext cx="652203" cy="652203"/>
          </a:xfrm>
          <a:prstGeom prst="ellipse">
            <a:avLst/>
          </a:prstGeom>
          <a:solidFill>
            <a:srgbClr val="FFD96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6" name="Google Shape;186;p12"/>
          <p:cNvSpPr txBox="1"/>
          <p:nvPr/>
        </p:nvSpPr>
        <p:spPr>
          <a:xfrm>
            <a:off x="9142258" y="2061472"/>
            <a:ext cx="277210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dirty="0"/>
          </a:p>
        </p:txBody>
      </p:sp>
      <p:sp>
        <p:nvSpPr>
          <p:cNvPr id="187" name="Google Shape;187;p12"/>
          <p:cNvSpPr/>
          <p:nvPr/>
        </p:nvSpPr>
        <p:spPr>
          <a:xfrm>
            <a:off x="7941662" y="3733665"/>
            <a:ext cx="652203" cy="652203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</p:txBody>
      </p:sp>
      <p:sp>
        <p:nvSpPr>
          <p:cNvPr id="188" name="Google Shape;188;p12"/>
          <p:cNvSpPr txBox="1"/>
          <p:nvPr/>
        </p:nvSpPr>
        <p:spPr>
          <a:xfrm>
            <a:off x="9083824" y="3748030"/>
            <a:ext cx="251466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dirty="0"/>
          </a:p>
        </p:txBody>
      </p:sp>
      <p:sp>
        <p:nvSpPr>
          <p:cNvPr id="189" name="Google Shape;189;p12"/>
          <p:cNvSpPr/>
          <p:nvPr/>
        </p:nvSpPr>
        <p:spPr>
          <a:xfrm>
            <a:off x="7987730" y="2012350"/>
            <a:ext cx="652203" cy="652203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dirty="0"/>
          </a:p>
        </p:txBody>
      </p:sp>
      <p:sp>
        <p:nvSpPr>
          <p:cNvPr id="2" name="Google Shape;184;p12">
            <a:extLst>
              <a:ext uri="{FF2B5EF4-FFF2-40B4-BE49-F238E27FC236}">
                <a16:creationId xmlns:a16="http://schemas.microsoft.com/office/drawing/2014/main" id="{0D87C9A7-DDB1-2D7B-21B4-0E3BA037DCA7}"/>
              </a:ext>
            </a:extLst>
          </p:cNvPr>
          <p:cNvSpPr txBox="1"/>
          <p:nvPr/>
        </p:nvSpPr>
        <p:spPr>
          <a:xfrm>
            <a:off x="7498465" y="5121910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Encapsulation</a:t>
            </a:r>
            <a:endParaRPr dirty="0"/>
          </a:p>
        </p:txBody>
      </p:sp>
      <p:sp>
        <p:nvSpPr>
          <p:cNvPr id="3" name="Google Shape;185;p12">
            <a:extLst>
              <a:ext uri="{FF2B5EF4-FFF2-40B4-BE49-F238E27FC236}">
                <a16:creationId xmlns:a16="http://schemas.microsoft.com/office/drawing/2014/main" id="{7CD0759B-3CE1-C050-5B37-88643832C2F7}"/>
              </a:ext>
            </a:extLst>
          </p:cNvPr>
          <p:cNvSpPr/>
          <p:nvPr/>
        </p:nvSpPr>
        <p:spPr>
          <a:xfrm>
            <a:off x="6672090" y="5072807"/>
            <a:ext cx="652203" cy="652203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sp>
        <p:nvSpPr>
          <p:cNvPr id="4" name="Google Shape;205;p13">
            <a:extLst>
              <a:ext uri="{FF2B5EF4-FFF2-40B4-BE49-F238E27FC236}">
                <a16:creationId xmlns:a16="http://schemas.microsoft.com/office/drawing/2014/main" id="{C9AD5D6E-FB87-B688-9D53-0EC043A6E084}"/>
              </a:ext>
            </a:extLst>
          </p:cNvPr>
          <p:cNvSpPr/>
          <p:nvPr/>
        </p:nvSpPr>
        <p:spPr>
          <a:xfrm>
            <a:off x="231758" y="2629058"/>
            <a:ext cx="3378578" cy="1379408"/>
          </a:xfrm>
          <a:prstGeom prst="rect">
            <a:avLst/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21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24" y="659842"/>
            <a:ext cx="306215" cy="609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4613" y="126887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4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39" y="659842"/>
            <a:ext cx="306215" cy="6090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54" y="641191"/>
            <a:ext cx="306215" cy="6090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69" y="641191"/>
            <a:ext cx="306215" cy="609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4612" y="2610351"/>
            <a:ext cx="97995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  </a:t>
            </a:r>
            <a:r>
              <a:rPr lang="en-US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Look at the 4 plans of dream  houses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they have in </a:t>
            </a:r>
            <a:r>
              <a:rPr lang="en-US" sz="2400" b="1" dirty="0"/>
              <a:t>common</a:t>
            </a:r>
            <a:r>
              <a:rPr lang="en-US" sz="2400" dirty="0"/>
              <a:t> 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What are their </a:t>
            </a:r>
            <a:r>
              <a:rPr lang="en-US" sz="2400" b="1" dirty="0"/>
              <a:t>differences</a:t>
            </a:r>
            <a:r>
              <a:rPr lang="en-US" sz="2400" dirty="0"/>
              <a:t> ?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 the </a:t>
            </a:r>
            <a:r>
              <a:rPr lang="en-US" sz="2400" b="1" dirty="0"/>
              <a:t>model</a:t>
            </a:r>
            <a:r>
              <a:rPr lang="en-US" sz="2400" dirty="0"/>
              <a:t> (the  CLASSES)  that can </a:t>
            </a:r>
            <a:r>
              <a:rPr lang="en-US" sz="2400" b="1" dirty="0"/>
              <a:t>implement</a:t>
            </a:r>
            <a:r>
              <a:rPr lang="en-US" sz="2400" dirty="0"/>
              <a:t> the 4 dream houses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361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94122" y="169286"/>
            <a:ext cx="3963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“Object” word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7646" y="1412536"/>
            <a:ext cx="657546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Consolas" panose="020B0609020204030204" pitchFamily="49" charset="0"/>
              </a:rPr>
              <a:t>class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x: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y: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</a:t>
            </a:r>
            <a:r>
              <a:rPr lang="en-US" sz="1500" i="1" dirty="0">
                <a:latin typeface="Consolas" panose="020B0609020204030204" pitchFamily="49" charset="0"/>
              </a:rPr>
              <a:t>c</a:t>
            </a:r>
            <a:r>
              <a:rPr lang="en-US" sz="15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onstructor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x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, </a:t>
            </a:r>
            <a:r>
              <a:rPr lang="en-US" sz="1500" i="1" dirty="0">
                <a:latin typeface="Consolas" panose="020B0609020204030204" pitchFamily="49" charset="0"/>
              </a:rPr>
              <a:t>y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latin typeface="Consolas" panose="020B0609020204030204" pitchFamily="49" charset="0"/>
              </a:rPr>
              <a:t>this.x</a:t>
            </a:r>
            <a:r>
              <a:rPr lang="en-US" sz="1500" dirty="0">
                <a:latin typeface="Consolas" panose="020B0609020204030204" pitchFamily="49" charset="0"/>
              </a:rPr>
              <a:t> = </a:t>
            </a:r>
            <a:r>
              <a:rPr lang="en-US" sz="1500" i="1" dirty="0">
                <a:latin typeface="Consolas" panose="020B0609020204030204" pitchFamily="49" charset="0"/>
              </a:rPr>
              <a:t>x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latin typeface="Consolas" panose="020B0609020204030204" pitchFamily="49" charset="0"/>
              </a:rPr>
              <a:t>this.y</a:t>
            </a:r>
            <a:r>
              <a:rPr lang="en-US" sz="1500" dirty="0">
                <a:latin typeface="Consolas" panose="020B0609020204030204" pitchFamily="49" charset="0"/>
              </a:rPr>
              <a:t> = </a:t>
            </a:r>
            <a:r>
              <a:rPr lang="en-US" sz="1500" i="1" dirty="0">
                <a:latin typeface="Consolas" panose="020B0609020204030204" pitchFamily="49" charset="0"/>
              </a:rPr>
              <a:t>y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}</a:t>
            </a:r>
          </a:p>
          <a:p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</a:t>
            </a:r>
            <a:r>
              <a:rPr lang="en-US" sz="1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isEqualTo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other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): </a:t>
            </a:r>
            <a:r>
              <a:rPr lang="en-US" sz="1500" i="1" dirty="0">
                <a:latin typeface="Consolas" panose="020B0609020204030204" pitchFamily="49" charset="0"/>
              </a:rPr>
              <a:t>boolean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return </a:t>
            </a:r>
            <a:r>
              <a:rPr lang="en-US" sz="1500" dirty="0" err="1">
                <a:latin typeface="Consolas" panose="020B0609020204030204" pitchFamily="49" charset="0"/>
              </a:rPr>
              <a:t>this.x</a:t>
            </a:r>
            <a:r>
              <a:rPr lang="en-US" sz="1500" dirty="0">
                <a:latin typeface="Consolas" panose="020B0609020204030204" pitchFamily="49" charset="0"/>
              </a:rPr>
              <a:t> == </a:t>
            </a:r>
            <a:r>
              <a:rPr lang="en-US" sz="1500" i="1" dirty="0" err="1">
                <a:latin typeface="Consolas" panose="020B0609020204030204" pitchFamily="49" charset="0"/>
              </a:rPr>
              <a:t>other</a:t>
            </a:r>
            <a:r>
              <a:rPr lang="en-US" sz="1500" dirty="0" err="1">
                <a:latin typeface="Consolas" panose="020B0609020204030204" pitchFamily="49" charset="0"/>
              </a:rPr>
              <a:t>.x</a:t>
            </a:r>
            <a:r>
              <a:rPr lang="en-US" sz="1500" dirty="0">
                <a:latin typeface="Consolas" panose="020B0609020204030204" pitchFamily="49" charset="0"/>
              </a:rPr>
              <a:t> &amp;&amp; </a:t>
            </a:r>
            <a:r>
              <a:rPr lang="en-US" sz="1500" dirty="0" err="1">
                <a:latin typeface="Consolas" panose="020B0609020204030204" pitchFamily="49" charset="0"/>
              </a:rPr>
              <a:t>this.y</a:t>
            </a:r>
            <a:r>
              <a:rPr lang="en-US" sz="1500" dirty="0">
                <a:latin typeface="Consolas" panose="020B0609020204030204" pitchFamily="49" charset="0"/>
              </a:rPr>
              <a:t> == </a:t>
            </a:r>
            <a:r>
              <a:rPr lang="en-US" sz="1500" i="1" dirty="0" err="1">
                <a:latin typeface="Consolas" panose="020B0609020204030204" pitchFamily="49" charset="0"/>
              </a:rPr>
              <a:t>other</a:t>
            </a:r>
            <a:r>
              <a:rPr lang="en-US" sz="1500" dirty="0" err="1">
                <a:latin typeface="Consolas" panose="020B0609020204030204" pitchFamily="49" charset="0"/>
              </a:rPr>
              <a:t>.y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point1 = new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(40, 30);</a:t>
            </a:r>
          </a:p>
          <a:p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point2 = new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(40, 30);</a:t>
            </a:r>
          </a:p>
          <a:p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console.log(point1.isEqualTo(point2));</a:t>
            </a:r>
          </a:p>
          <a:p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534329"/>
            <a:ext cx="580837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Consolas" panose="020B0609020204030204" pitchFamily="49" charset="0"/>
              </a:rPr>
              <a:t>type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x: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y: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};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function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sEqualTo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,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): </a:t>
            </a:r>
            <a:r>
              <a:rPr lang="en-US" sz="1500" i="1" dirty="0">
                <a:latin typeface="Consolas" panose="020B0609020204030204" pitchFamily="49" charset="0"/>
              </a:rPr>
              <a:t>boolean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return 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.x ==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.x &amp;&amp; 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.y ==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.y;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point1: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 x: 40, y: 40 };</a:t>
            </a:r>
          </a:p>
          <a:p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point2: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 x: 40, y: 40 };</a:t>
            </a:r>
          </a:p>
          <a:p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console.log(</a:t>
            </a:r>
            <a:r>
              <a:rPr lang="en-US" sz="1500" dirty="0" err="1">
                <a:latin typeface="Consolas" panose="020B0609020204030204" pitchFamily="49" charset="0"/>
              </a:rPr>
              <a:t>isEqualTo</a:t>
            </a:r>
            <a:r>
              <a:rPr lang="en-US" sz="1500" dirty="0">
                <a:latin typeface="Consolas" panose="020B0609020204030204" pitchFamily="49" charset="0"/>
              </a:rPr>
              <a:t>(point1, point2));</a:t>
            </a:r>
          </a:p>
          <a:p>
            <a:br>
              <a:rPr lang="en-US" sz="1500" dirty="0">
                <a:latin typeface="Consolas" panose="020B0609020204030204" pitchFamily="49" charset="0"/>
              </a:rPr>
            </a:br>
            <a:endParaRPr lang="en-US" sz="1500" dirty="0">
              <a:latin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808372" y="980203"/>
            <a:ext cx="0" cy="55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5793" y="272317"/>
            <a:ext cx="4693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“functional” word</a:t>
            </a:r>
          </a:p>
        </p:txBody>
      </p:sp>
    </p:spTree>
    <p:extLst>
      <p:ext uri="{BB962C8B-B14F-4D97-AF65-F5344CB8AC3E}">
        <p14:creationId xmlns:p14="http://schemas.microsoft.com/office/powerpoint/2010/main" val="252929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7010" y="476002"/>
            <a:ext cx="7879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HOMEWORK </a:t>
            </a:r>
            <a:r>
              <a:rPr lang="en-US" sz="4000" b="1">
                <a:solidFill>
                  <a:srgbClr val="0072C3"/>
                </a:solidFill>
              </a:rPr>
              <a:t>:  </a:t>
            </a:r>
            <a:r>
              <a:rPr lang="en-US" sz="4000" b="1"/>
              <a:t>ANSWER </a:t>
            </a:r>
            <a:r>
              <a:rPr lang="en-US" sz="4000" b="1" dirty="0"/>
              <a:t>QUESTIONS</a:t>
            </a:r>
            <a:endParaRPr lang="fr-FR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40138" y="1948895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Q1 : what is the difference between a </a:t>
            </a:r>
            <a:r>
              <a:rPr lang="en-US" sz="2400" b="1" dirty="0">
                <a:solidFill>
                  <a:srgbClr val="FF09AD"/>
                </a:solidFill>
              </a:rPr>
              <a:t>class</a:t>
            </a:r>
            <a:r>
              <a:rPr lang="en-US" sz="2400" dirty="0">
                <a:solidFill>
                  <a:srgbClr val="FF09AD"/>
                </a:solidFill>
              </a:rPr>
              <a:t> </a:t>
            </a:r>
            <a:r>
              <a:rPr lang="en-US" sz="2400" dirty="0"/>
              <a:t>and an </a:t>
            </a:r>
            <a:r>
              <a:rPr lang="en-US" sz="2400" b="1" dirty="0">
                <a:solidFill>
                  <a:schemeClr val="accent6"/>
                </a:solidFill>
              </a:rPr>
              <a:t>object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05" y="348534"/>
            <a:ext cx="1114425" cy="1314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0138" y="2937746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Q2 : what is the difference between a </a:t>
            </a:r>
            <a:r>
              <a:rPr lang="en-US" sz="2400" b="1" dirty="0"/>
              <a:t>class</a:t>
            </a:r>
            <a:r>
              <a:rPr lang="en-US" sz="2400" dirty="0"/>
              <a:t> and a </a:t>
            </a:r>
            <a:r>
              <a:rPr lang="en-US" sz="2400" b="1" dirty="0">
                <a:solidFill>
                  <a:srgbClr val="7030A0"/>
                </a:solidFill>
              </a:rPr>
              <a:t>type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0138" y="3926596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Q3 : when do we use the keyword ‘</a:t>
            </a:r>
            <a:r>
              <a:rPr lang="en-US" sz="2400" b="1" dirty="0">
                <a:solidFill>
                  <a:schemeClr val="accent1"/>
                </a:solidFill>
              </a:rPr>
              <a:t>this</a:t>
            </a:r>
            <a:r>
              <a:rPr lang="en-US" sz="2400" dirty="0"/>
              <a:t>’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0138" y="4915446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Q4 : when do we use the keyword ‘</a:t>
            </a:r>
            <a:r>
              <a:rPr lang="en-US" sz="2400" b="1" dirty="0">
                <a:solidFill>
                  <a:srgbClr val="EA2227"/>
                </a:solidFill>
              </a:rPr>
              <a:t>new</a:t>
            </a:r>
            <a:r>
              <a:rPr lang="en-US" sz="2400" dirty="0"/>
              <a:t>’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0138" y="5904297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Q5 : how many </a:t>
            </a:r>
            <a:r>
              <a:rPr lang="en-US" sz="2400" b="1" dirty="0">
                <a:solidFill>
                  <a:schemeClr val="accent6"/>
                </a:solidFill>
              </a:rPr>
              <a:t>objects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can we create from a </a:t>
            </a:r>
            <a:r>
              <a:rPr lang="en-US" sz="2400" b="1" dirty="0">
                <a:solidFill>
                  <a:srgbClr val="FF09AD"/>
                </a:solidFill>
              </a:rPr>
              <a:t>class</a:t>
            </a:r>
            <a:r>
              <a:rPr lang="en-US" sz="2400" dirty="0">
                <a:solidFill>
                  <a:srgbClr val="FF09AD"/>
                </a:solidFill>
              </a:rPr>
              <a:t> 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336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2" y="373488"/>
            <a:ext cx="1164398" cy="132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7011" y="476002"/>
            <a:ext cx="576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WANT TO GO FURTHER ?</a:t>
            </a:r>
            <a:endParaRPr lang="fr-FR" sz="4000" b="1" dirty="0">
              <a:solidFill>
                <a:srgbClr val="0072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225" y="2142079"/>
            <a:ext cx="11013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CLASSES &amp; OBJECTS IN TYPESCRIPT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https://www.typescriptlang.org/docs/handbook/classes.html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279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7474" y="421605"/>
            <a:ext cx="479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SAME </a:t>
            </a:r>
            <a:r>
              <a:rPr lang="en-US" sz="4800" b="1" dirty="0" err="1">
                <a:solidFill>
                  <a:srgbClr val="FF09AD"/>
                </a:solidFill>
              </a:rPr>
              <a:t>SAME</a:t>
            </a:r>
            <a:endParaRPr lang="fr-FR" sz="4800" b="1" dirty="0">
              <a:solidFill>
                <a:srgbClr val="FF09AD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35086" y="1700981"/>
            <a:ext cx="0" cy="3539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626" y="3443033"/>
            <a:ext cx="327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</a:rPr>
              <a:t>ATTRIBUTES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3044" y="4579500"/>
            <a:ext cx="3289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</a:rPr>
              <a:t>PROPERTIES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7895" y="2189538"/>
            <a:ext cx="2461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accent2"/>
                </a:solidFill>
              </a:rPr>
              <a:t>ACTIONS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78005" y="3407102"/>
            <a:ext cx="3185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</a:rPr>
              <a:t>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77895" y="4648838"/>
            <a:ext cx="2811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</a:rPr>
              <a:t>METHODS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09770" y="2235643"/>
            <a:ext cx="1513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solidFill>
                  <a:schemeClr val="accent6"/>
                </a:solidFill>
              </a:rPr>
              <a:t>DATA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374" y="421605"/>
            <a:ext cx="1534144" cy="15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2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098112">
            <a:off x="1457996" y="1556287"/>
            <a:ext cx="5704804" cy="1053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20098112">
            <a:off x="7202696" y="2818395"/>
            <a:ext cx="3599127" cy="1200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ACTIONS</a:t>
            </a:r>
          </a:p>
        </p:txBody>
      </p:sp>
      <p:sp>
        <p:nvSpPr>
          <p:cNvPr id="11" name="TextBox 10"/>
          <p:cNvSpPr txBox="1"/>
          <p:nvPr/>
        </p:nvSpPr>
        <p:spPr>
          <a:xfrm rot="767299">
            <a:off x="2034121" y="3167105"/>
            <a:ext cx="4846327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PROPERTIES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225" y="125281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3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81" y="624558"/>
            <a:ext cx="306215" cy="6090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28" y="636178"/>
            <a:ext cx="306215" cy="6090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78D6C370-3188-8528-C4CF-CC26E2FAE24E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16200000" flipH="1" flipV="1">
            <a:off x="6515612" y="949283"/>
            <a:ext cx="307227" cy="4158190"/>
          </a:xfrm>
          <a:prstGeom prst="curvedConnector3">
            <a:avLst>
              <a:gd name="adj1" fmla="val -26890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7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02885">
            <a:off x="2557413" y="3882263"/>
            <a:ext cx="2329286" cy="2419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0674" y="2757170"/>
            <a:ext cx="11550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&gt;&gt; Complete missing code to add (</a:t>
            </a:r>
            <a:r>
              <a:rPr lang="en-US" sz="2500" b="1" dirty="0"/>
              <a:t>credit</a:t>
            </a:r>
            <a:r>
              <a:rPr lang="en-US" sz="2500" dirty="0"/>
              <a:t>) or remove (</a:t>
            </a:r>
            <a:r>
              <a:rPr lang="en-US" sz="2500" b="1" dirty="0"/>
              <a:t>debit</a:t>
            </a:r>
            <a:r>
              <a:rPr lang="en-US" sz="2500" dirty="0"/>
              <a:t>) money from an account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9974">
            <a:off x="5335791" y="4009686"/>
            <a:ext cx="5750139" cy="20150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0674" y="2054401"/>
            <a:ext cx="58387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We have coded a </a:t>
            </a:r>
            <a:r>
              <a:rPr lang="en-US" sz="2500" b="1" dirty="0"/>
              <a:t>BankAccount</a:t>
            </a:r>
            <a:r>
              <a:rPr lang="en-US" sz="2500" dirty="0"/>
              <a:t> using a </a:t>
            </a:r>
            <a:r>
              <a:rPr lang="en-US" sz="2500" b="1" dirty="0">
                <a:solidFill>
                  <a:srgbClr val="FF09AD"/>
                </a:solidFill>
              </a:rPr>
              <a:t>type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2056" y="387247"/>
            <a:ext cx="433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 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483" y="643782"/>
            <a:ext cx="306215" cy="609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0674" y="1268870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65555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812" y="0"/>
            <a:ext cx="2096031" cy="687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02885">
            <a:off x="3752569" y="3675732"/>
            <a:ext cx="2329286" cy="24193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0812" y="952091"/>
            <a:ext cx="10394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Let’s move our BankAccount from </a:t>
            </a:r>
            <a:r>
              <a:rPr lang="en-US" sz="4000" dirty="0">
                <a:solidFill>
                  <a:srgbClr val="FF09AD"/>
                </a:solidFill>
              </a:rPr>
              <a:t>Type</a:t>
            </a:r>
            <a:r>
              <a:rPr lang="en-US" sz="4000" dirty="0"/>
              <a:t>  to </a:t>
            </a:r>
            <a:r>
              <a:rPr lang="en-US" sz="4000" b="1" dirty="0">
                <a:solidFill>
                  <a:srgbClr val="0072C3"/>
                </a:solidFill>
              </a:rPr>
              <a:t>Class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19025">
            <a:off x="6688616" y="2383953"/>
            <a:ext cx="4784919" cy="38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3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8913" y="2481474"/>
            <a:ext cx="9419772" cy="4112494"/>
          </a:xfrm>
          <a:prstGeom prst="rect">
            <a:avLst/>
          </a:prstGeom>
          <a:solidFill>
            <a:schemeClr val="bg1"/>
          </a:solidFill>
          <a:ln w="76200">
            <a:solidFill>
              <a:srgbClr val="FF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5906" y="825908"/>
            <a:ext cx="82225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 class defines the </a:t>
            </a:r>
            <a:r>
              <a:rPr lang="en-US" sz="3200" b="1" dirty="0">
                <a:solidFill>
                  <a:schemeClr val="accent6"/>
                </a:solidFill>
              </a:rPr>
              <a:t>attributes</a:t>
            </a:r>
            <a:r>
              <a:rPr lang="en-US" sz="3200" dirty="0">
                <a:solidFill>
                  <a:schemeClr val="accent6"/>
                </a:solidFill>
              </a:rPr>
              <a:t> </a:t>
            </a:r>
            <a:r>
              <a:rPr lang="en-US" sz="3200" dirty="0"/>
              <a:t>of a specific object</a:t>
            </a:r>
          </a:p>
          <a:p>
            <a:pPr algn="ctr"/>
            <a:r>
              <a:rPr lang="en-US" sz="3200" dirty="0"/>
              <a:t>And the </a:t>
            </a:r>
            <a:r>
              <a:rPr lang="en-US" sz="3200" b="1" dirty="0">
                <a:solidFill>
                  <a:schemeClr val="accent2"/>
                </a:solidFill>
              </a:rPr>
              <a:t>actions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to perform on this object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2189" y="3373397"/>
            <a:ext cx="11705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color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fuel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speed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6409" y="3763711"/>
            <a:ext cx="3159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Attributes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of the car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62" y="1835199"/>
            <a:ext cx="2840841" cy="137721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flipH="1">
            <a:off x="4847564" y="3616297"/>
            <a:ext cx="1324805" cy="81812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42189" y="4974367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drive()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addFuel()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stop()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65403" y="5666864"/>
            <a:ext cx="29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Methods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of the car</a:t>
            </a:r>
          </a:p>
        </p:txBody>
      </p:sp>
      <p:sp>
        <p:nvSpPr>
          <p:cNvPr id="16" name="Right Arrow 15"/>
          <p:cNvSpPr/>
          <p:nvPr/>
        </p:nvSpPr>
        <p:spPr>
          <a:xfrm flipH="1">
            <a:off x="5022387" y="5591116"/>
            <a:ext cx="1324805" cy="81812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5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1998" y="636001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main keywords of a Class 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5459" y="1713008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BankAccount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constructor(name: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this.name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86843" y="1845684"/>
            <a:ext cx="1171977" cy="36060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01057" y="1895240"/>
            <a:ext cx="2128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CLASS</a:t>
            </a:r>
            <a:r>
              <a:rPr lang="en-US" sz="2000" dirty="0">
                <a:solidFill>
                  <a:srgbClr val="FF0000"/>
                </a:solidFill>
              </a:rPr>
              <a:t> keyword to define a class</a:t>
            </a:r>
          </a:p>
        </p:txBody>
      </p:sp>
      <p:sp>
        <p:nvSpPr>
          <p:cNvPr id="14" name="TextBox 13"/>
          <p:cNvSpPr txBox="1"/>
          <p:nvPr/>
        </p:nvSpPr>
        <p:spPr>
          <a:xfrm rot="19822116">
            <a:off x="760301" y="666627"/>
            <a:ext cx="1569660" cy="769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32678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6023" y="514383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main keywords of a Class 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8961" y="1595021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class BankAccount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latin typeface="Consolas" panose="020B0609020204030204" pitchFamily="49" charset="0"/>
              </a:rPr>
              <a:t>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this.name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703985" y="3107406"/>
            <a:ext cx="1171977" cy="36060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33410" y="2779878"/>
            <a:ext cx="3481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>
                <a:solidFill>
                  <a:srgbClr val="0072C3"/>
                </a:solidFill>
              </a:rPr>
              <a:t>CONSTRUCTOR</a:t>
            </a:r>
            <a:r>
              <a:rPr lang="en-US" sz="2000">
                <a:solidFill>
                  <a:srgbClr val="0072C3"/>
                </a:solidFill>
              </a:rPr>
              <a:t>  keyword </a:t>
            </a:r>
          </a:p>
          <a:p>
            <a:pPr algn="r"/>
            <a:r>
              <a:rPr lang="en-US" sz="2000">
                <a:solidFill>
                  <a:srgbClr val="0072C3"/>
                </a:solidFill>
              </a:rPr>
              <a:t>As the entry function when</a:t>
            </a:r>
          </a:p>
          <a:p>
            <a:pPr algn="r"/>
            <a:r>
              <a:rPr lang="en-US" sz="2000">
                <a:solidFill>
                  <a:srgbClr val="0072C3"/>
                </a:solidFill>
              </a:rPr>
              <a:t>Objects of this class are created</a:t>
            </a:r>
            <a:endParaRPr lang="en-US" sz="2000" dirty="0">
              <a:solidFill>
                <a:srgbClr val="0072C3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421809" y="3907475"/>
            <a:ext cx="388558" cy="8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1026780">
            <a:off x="1102848" y="4687165"/>
            <a:ext cx="3415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It’s like a function, but called when</a:t>
            </a:r>
          </a:p>
          <a:p>
            <a:pPr algn="ctr"/>
            <a:r>
              <a:rPr lang="en-US" i="1" dirty="0"/>
              <a:t>Objects from this model are</a:t>
            </a:r>
          </a:p>
          <a:p>
            <a:pPr algn="ctr"/>
            <a:r>
              <a:rPr lang="en-US" i="1" dirty="0"/>
              <a:t>Created !!</a:t>
            </a:r>
          </a:p>
        </p:txBody>
      </p:sp>
      <p:sp>
        <p:nvSpPr>
          <p:cNvPr id="11" name="TextBox 10"/>
          <p:cNvSpPr txBox="1"/>
          <p:nvPr/>
        </p:nvSpPr>
        <p:spPr>
          <a:xfrm rot="19822116">
            <a:off x="481057" y="645134"/>
            <a:ext cx="2158220" cy="47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5929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6610</TotalTime>
  <Words>1092</Words>
  <Application>Microsoft Office PowerPoint</Application>
  <PresentationFormat>Widescreen</PresentationFormat>
  <Paragraphs>232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LENOVO</cp:lastModifiedBy>
  <cp:revision>315</cp:revision>
  <dcterms:created xsi:type="dcterms:W3CDTF">2020-01-30T10:34:45Z</dcterms:created>
  <dcterms:modified xsi:type="dcterms:W3CDTF">2023-03-16T05:50:03Z</dcterms:modified>
</cp:coreProperties>
</file>