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72" r:id="rId2"/>
    <p:sldId id="597" r:id="rId3"/>
    <p:sldId id="596" r:id="rId4"/>
    <p:sldId id="604" r:id="rId5"/>
    <p:sldId id="605" r:id="rId6"/>
    <p:sldId id="609" r:id="rId7"/>
    <p:sldId id="613" r:id="rId8"/>
    <p:sldId id="626" r:id="rId9"/>
    <p:sldId id="627" r:id="rId10"/>
    <p:sldId id="573" r:id="rId11"/>
    <p:sldId id="257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84" r:id="rId21"/>
    <p:sldId id="561" r:id="rId22"/>
    <p:sldId id="562" r:id="rId23"/>
    <p:sldId id="574" r:id="rId24"/>
    <p:sldId id="623" r:id="rId25"/>
    <p:sldId id="625" r:id="rId26"/>
    <p:sldId id="624" r:id="rId27"/>
    <p:sldId id="5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884" autoAdjust="0"/>
  </p:normalViewPr>
  <p:slideViewPr>
    <p:cSldViewPr snapToGrid="0" snapToObjects="1">
      <p:cViewPr>
        <p:scale>
          <a:sx n="75" d="100"/>
          <a:sy n="7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62D4-E200-7A4D-B8E8-9A2A8FC24F3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7D2-5794-474A-AFDE-7FB63209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courses follow </a:t>
            </a:r>
            <a:r>
              <a:rPr lang="en-GB" dirty="0" err="1"/>
              <a:t>Lyhour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5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follows JavaScript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2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5488D-09C5-1F4C-9584-DF823A8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9E1EB-4620-1544-8F0B-0983D15B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01BEF-45FB-5E43-B4EB-8C414AA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06B76-473F-954C-BD47-CCD8EAE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5ECE-37F0-2640-9F25-1E2453A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2CC217-9577-1A46-9B44-40E8433C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E98DB-6CDF-7D49-A9D3-C1EAE7D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77FD-E89B-B748-A5A5-C594D5E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1C83A-269C-7349-89A7-385A5C3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AAC5A-FDF2-0642-B8E9-E8FC670B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9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B2D9-933C-2C4D-9D2B-FF1581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18B1-4C6B-284E-8521-6257341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6909-EC25-E24D-A63C-7D5AC7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7A86B-E5FD-E543-A8DE-F36C689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8E579-A98B-8541-B6E9-CD3B2F4C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A502-24C9-FB46-B930-F34BAD9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A2A17-2764-2E40-9770-90192C5A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D11E-1954-6343-B6A8-AD97CA8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A2FC-68FC-DB4D-B283-6A3BB08F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73CB5-7CE0-E249-A44E-359DCE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C8A9-67F6-614E-9139-D31558C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104E-AC9D-0540-B4CB-33F91243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7ACF7-B5ED-CF4C-9F74-C30C7CF5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C42C3-491E-B34B-BEA1-82E5A32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D18C3-6396-414D-AA12-3AD030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921FE-383A-DD45-B727-56B69AC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7354B-02BA-A743-8669-2DE7B82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C7040-D2E3-FE4C-96EF-BB997F5C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B936-5886-AB49-8BBA-C0D888E4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C0F3C9-F953-AA47-95B8-0026E549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BE54-F512-3348-978D-74F95AE9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E471B-C5DB-B346-92CC-EC25CB4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09431-54DD-914A-B4B8-442502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7AD9A-5B52-EF41-B2B3-98A9F7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C80-4C53-4642-B091-13E0046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A24A1-87E9-B148-80C1-D51F4D9E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534CC-F7BD-EF47-A89A-81DB26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A590A-5EA6-7349-8E28-81AF124E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F5FBE9-3751-EB49-9FBB-660EEE3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0FF23-7B6F-774E-8550-7583FBB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E5FA6-B2FF-9847-9294-50B82C4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12685-D4F5-184C-BA31-4B9F0551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96E56-75C5-9441-8ED1-8866CB03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FA1C1-5E5A-D84B-8187-3BA41C86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F8132-FC3E-8E45-AA52-1DCB8FE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3A4DB-3B05-F04A-A3A5-762D1BA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4509E-3E0C-6244-8517-781E5B4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B9E8-B104-D54F-9275-406F825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B180-EC04-4740-A202-40104C8A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5B275-D050-4041-98E2-171BAB8A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517AF2-7DB1-854F-BCE9-84564D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D092E-B7E4-3649-BC0F-4B16DA8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606C-399C-5642-B152-C01B4297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0FCA9B-B44F-984E-8721-AB9B15B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9ABFB-2443-A64E-A5CC-9847D121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6B74-ACC5-2C4D-AB19-4130E25F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EC344-A47A-5145-8204-C5DAA4F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6C0EB-C137-A74C-9D86-1B8D87CAF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63" y="762000"/>
            <a:ext cx="68834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4210903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50"/>
                </a:solidFill>
              </a:rPr>
              <a:t>Take a paper put your name. </a:t>
            </a:r>
          </a:p>
          <a:p>
            <a:pPr algn="ctr"/>
            <a:r>
              <a:rPr lang="en-US" sz="2400" i="1" dirty="0">
                <a:solidFill>
                  <a:srgbClr val="00B050"/>
                </a:solidFill>
              </a:rPr>
              <a:t>All of your answers need to write on to this paper.</a:t>
            </a:r>
          </a:p>
        </p:txBody>
      </p:sp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3661145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5" y="4860823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35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  <a:endParaRPr lang="en-US" sz="35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TO MANY RELATION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11</a:t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819521" y="443419"/>
            <a:ext cx="987683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between Student and Course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5481" y="5602033"/>
            <a:ext cx="6285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courses can follow a student?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students can follow one course?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7075244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51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957681" y="224753"/>
            <a:ext cx="519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855996" y="528684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student has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courses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course can welcome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students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6647133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7105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0609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98593" y="5409380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en-US" sz="2400" dirty="0" err="1">
                <a:cs typeface="Calibri"/>
                <a:sym typeface="Calibri"/>
              </a:rPr>
              <a:t>Mengyi</a:t>
            </a:r>
            <a:r>
              <a:rPr lang="en-US" sz="2400" dirty="0">
                <a:cs typeface="Calibri"/>
                <a:sym typeface="Calibri"/>
              </a:rPr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6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787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397842" y="1909825"/>
            <a:ext cx="449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86075" y="2406512"/>
            <a:ext cx="2547162" cy="4773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>
            <a:off x="2886075" y="2916611"/>
            <a:ext cx="2547162" cy="13839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>
            <a:off x="6952679" y="2419924"/>
            <a:ext cx="913547" cy="9499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107467" y="4014788"/>
            <a:ext cx="758759" cy="25184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37F624DB-E0F7-B94B-BA40-5F8F119FEDF0}"/>
              </a:ext>
            </a:extLst>
          </p:cNvPr>
          <p:cNvCxnSpPr>
            <a:endCxn id="7" idx="0"/>
          </p:cNvCxnSpPr>
          <p:nvPr/>
        </p:nvCxnSpPr>
        <p:spPr>
          <a:xfrm flipV="1">
            <a:off x="1222744" y="1902625"/>
            <a:ext cx="4308497" cy="371258"/>
          </a:xfrm>
          <a:prstGeom prst="curvedConnector4">
            <a:avLst>
              <a:gd name="adj1" fmla="val -8527"/>
              <a:gd name="adj2" fmla="val 16157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10E1EB0-0028-A049-B5A0-CEDBC97FBB6C}"/>
              </a:ext>
            </a:extLst>
          </p:cNvPr>
          <p:cNvCxnSpPr>
            <a:cxnSpLocks/>
          </p:cNvCxnSpPr>
          <p:nvPr/>
        </p:nvCxnSpPr>
        <p:spPr>
          <a:xfrm>
            <a:off x="6882064" y="2108618"/>
            <a:ext cx="1240079" cy="53659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26315" y="439740"/>
            <a:ext cx="4147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What courses follows </a:t>
            </a:r>
            <a:r>
              <a:rPr lang="en-US" sz="2500" dirty="0" err="1">
                <a:cs typeface="Calibri"/>
                <a:sym typeface="Calibri"/>
              </a:rPr>
              <a:t>Mengyi</a:t>
            </a:r>
            <a:r>
              <a:rPr lang="en-US" sz="2500" dirty="0">
                <a:cs typeface="Calibri"/>
                <a:sym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2850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834986" y="190262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20649" y="3349925"/>
            <a:ext cx="2463732" cy="2586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 flipV="1">
            <a:off x="2820649" y="3608574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 flipV="1">
            <a:off x="7006856" y="3051544"/>
            <a:ext cx="859370" cy="2445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006856" y="3129917"/>
            <a:ext cx="859370" cy="4786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AF5080-0CC2-9040-9485-32EEEF24C8AC}"/>
              </a:ext>
            </a:extLst>
          </p:cNvPr>
          <p:cNvCxnSpPr>
            <a:cxnSpLocks/>
          </p:cNvCxnSpPr>
          <p:nvPr/>
        </p:nvCxnSpPr>
        <p:spPr>
          <a:xfrm flipV="1">
            <a:off x="6984829" y="3129917"/>
            <a:ext cx="881397" cy="8172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A6B1D2C-7479-E542-BD65-6E1A5A893D57}"/>
              </a:ext>
            </a:extLst>
          </p:cNvPr>
          <p:cNvCxnSpPr>
            <a:cxnSpLocks/>
          </p:cNvCxnSpPr>
          <p:nvPr/>
        </p:nvCxnSpPr>
        <p:spPr>
          <a:xfrm flipV="1">
            <a:off x="2820649" y="3992316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6315" y="439740"/>
            <a:ext cx="74161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Who are the students that follow the </a:t>
            </a:r>
            <a:r>
              <a:rPr lang="en-US" sz="2500" dirty="0" err="1">
                <a:cs typeface="Calibri"/>
                <a:sym typeface="Calibri"/>
              </a:rPr>
              <a:t>Javascript</a:t>
            </a:r>
            <a:r>
              <a:rPr lang="en-US" sz="2500" dirty="0">
                <a:cs typeface="Calibri"/>
                <a:sym typeface="Calibri"/>
              </a:rPr>
              <a:t> course?</a:t>
            </a:r>
          </a:p>
        </p:txBody>
      </p:sp>
      <p:sp>
        <p:nvSpPr>
          <p:cNvPr id="17" name="Rectangle 16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649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64117" y="3577946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5081"/>
              </p:ext>
            </p:extLst>
          </p:nvPr>
        </p:nvGraphicFramePr>
        <p:xfrm>
          <a:off x="4830985" y="3577946"/>
          <a:ext cx="2743200" cy="27235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Enrolment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Date </a:t>
                      </a:r>
                    </a:p>
                    <a:p>
                      <a:pPr algn="l"/>
                      <a:endParaRPr lang="en-GB" sz="2200" dirty="0"/>
                    </a:p>
                    <a:p>
                      <a:pPr algn="l"/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10363" y="4886874"/>
            <a:ext cx="1720622" cy="52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61612" y="4366205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194298" y="439498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961258" y="2046980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students and enrolments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581788" y="2700876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382373" y="357794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2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08575" y="4886874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46337" y="439498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2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41707" y="435140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6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77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98191" y="1819608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course and enrolments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7989694" y="2794715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39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5378" y="212823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69323" y="1119827"/>
            <a:ext cx="962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Enrolment is an </a:t>
            </a:r>
            <a:r>
              <a:rPr lang="en-GB" sz="4000" b="1" dirty="0">
                <a:solidFill>
                  <a:srgbClr val="FF0000"/>
                </a:solidFill>
              </a:rPr>
              <a:t>intersection </a:t>
            </a:r>
            <a:r>
              <a:rPr lang="en-GB" sz="4000" b="1" dirty="0"/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475181" y="342900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56727"/>
              </p:ext>
            </p:extLst>
          </p:nvPr>
        </p:nvGraphicFramePr>
        <p:xfrm>
          <a:off x="5582273" y="957075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7685094" y="2997064"/>
            <a:ext cx="1615116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685094" y="1340871"/>
            <a:ext cx="1721796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944425" y="982474"/>
            <a:ext cx="436849" cy="3441607"/>
          </a:xfrm>
          <a:prstGeom prst="leftBrace">
            <a:avLst>
              <a:gd name="adj1" fmla="val 801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49656" y="2643121"/>
            <a:ext cx="1493770" cy="2473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113" y="24128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4482" y="11105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4482" y="276677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8578" y="5424144"/>
            <a:ext cx="366215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 Table model or schema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681652" y="478221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647310" y="4858966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81274" y="5448552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4452" y="479858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000110" y="4875337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1261" y="5452817"/>
            <a:ext cx="195104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Attributes</a:t>
            </a:r>
          </a:p>
          <a:p>
            <a:r>
              <a:rPr lang="en-US" sz="2500" dirty="0"/>
              <a:t>3 = 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4439" y="480285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9260097" y="4879602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7041" y="218809"/>
            <a:ext cx="419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Which answer is correct?</a:t>
            </a:r>
          </a:p>
        </p:txBody>
      </p:sp>
    </p:spTree>
    <p:extLst>
      <p:ext uri="{BB962C8B-B14F-4D97-AF65-F5344CB8AC3E}">
        <p14:creationId xmlns:p14="http://schemas.microsoft.com/office/powerpoint/2010/main" val="280807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20000"/>
    </mc:Choice>
    <mc:Fallback>
      <p:transition advClick="0" advTm="1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3627"/>
              </p:ext>
            </p:extLst>
          </p:nvPr>
        </p:nvGraphicFramePr>
        <p:xfrm>
          <a:off x="329561" y="343331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58734"/>
              </p:ext>
            </p:extLst>
          </p:nvPr>
        </p:nvGraphicFramePr>
        <p:xfrm>
          <a:off x="4996429" y="343331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b="1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75807" y="474224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327056" y="422157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359742" y="425035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97600"/>
              </p:ext>
            </p:extLst>
          </p:nvPr>
        </p:nvGraphicFramePr>
        <p:xfrm>
          <a:off x="9414456" y="343331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674019" y="474224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711781" y="425035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9007151" y="420677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8739" y="188976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953531" y="551028"/>
            <a:ext cx="611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there is an additional attribute, it is called a </a:t>
            </a:r>
            <a:r>
              <a:rPr lang="en-GB" sz="2800" b="1" dirty="0">
                <a:solidFill>
                  <a:srgbClr val="FF0000"/>
                </a:solidFill>
              </a:rPr>
              <a:t>ASSOCIATIVE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608542" y="319053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21DD6F57-161F-3141-8652-42C3BBDE9BFD}"/>
              </a:ext>
            </a:extLst>
          </p:cNvPr>
          <p:cNvSpPr/>
          <p:nvPr/>
        </p:nvSpPr>
        <p:spPr>
          <a:xfrm rot="16200000">
            <a:off x="4409606" y="4754768"/>
            <a:ext cx="400109" cy="11240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What is the relation between Students and Parents?</a:t>
            </a:r>
          </a:p>
          <a:p>
            <a:endParaRPr lang="en-GB" dirty="0"/>
          </a:p>
          <a:p>
            <a:r>
              <a:rPr lang="en-GB" dirty="0"/>
              <a:t>2	The table </a:t>
            </a:r>
            <a:r>
              <a:rPr lang="en-GB" dirty="0" err="1"/>
              <a:t>Student_Parents</a:t>
            </a:r>
            <a:r>
              <a:rPr lang="en-GB" dirty="0"/>
              <a:t> is called an Intersection table or an Associative table or is it just a normal 	table? Explain why.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6376"/>
              </p:ext>
            </p:extLst>
          </p:nvPr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95153"/>
              </p:ext>
            </p:extLst>
          </p:nvPr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79998"/>
              </p:ext>
            </p:extLst>
          </p:nvPr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6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0879"/>
              </p:ext>
            </p:extLst>
          </p:nvPr>
        </p:nvGraphicFramePr>
        <p:xfrm>
          <a:off x="4098521" y="3249249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4098521" y="3968775"/>
            <a:ext cx="1032583" cy="438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261252" y="335631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primary key </a:t>
            </a:r>
            <a:r>
              <a:rPr lang="en-GB" sz="3000" dirty="0"/>
              <a:t>is a unique </a:t>
            </a:r>
            <a:r>
              <a:rPr lang="en-GB" sz="3000" u="sng" dirty="0"/>
              <a:t>identifier</a:t>
            </a:r>
            <a:r>
              <a:rPr lang="en-GB" sz="3000" dirty="0"/>
              <a:t> of an </a:t>
            </a:r>
            <a:r>
              <a:rPr lang="en-GB" sz="3000" b="1" dirty="0">
                <a:solidFill>
                  <a:schemeClr val="accent6"/>
                </a:solidFill>
              </a:rPr>
              <a:t>entity</a:t>
            </a:r>
            <a:r>
              <a:rPr lang="en-GB" sz="3000" dirty="0">
                <a:solidFill>
                  <a:schemeClr val="accent6"/>
                </a:solidFill>
              </a:rPr>
              <a:t> </a:t>
            </a:r>
            <a:r>
              <a:rPr lang="en-GB" sz="3000" b="1" dirty="0">
                <a:solidFill>
                  <a:schemeClr val="accent6"/>
                </a:solidFill>
              </a:rPr>
              <a:t>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86399" y="2612119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39819" y="4019654"/>
            <a:ext cx="708338" cy="43788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735797" y="4000329"/>
            <a:ext cx="22040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800" b="1" dirty="0">
                <a:solidFill>
                  <a:schemeClr val="accent6"/>
                </a:solidFill>
              </a:rPr>
              <a:t>Entity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r>
              <a:rPr lang="en-GB" sz="2800" b="1" dirty="0">
                <a:solidFill>
                  <a:schemeClr val="accent6"/>
                </a:solidFill>
              </a:rPr>
              <a:t>record</a:t>
            </a:r>
            <a:endParaRPr sz="25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315222" y="1880693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3770107" y="3875451"/>
            <a:ext cx="6564099" cy="6480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9674"/>
              </p:ext>
            </p:extLst>
          </p:nvPr>
        </p:nvGraphicFramePr>
        <p:xfrm>
          <a:off x="1166109" y="2845991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184661" y="217544"/>
            <a:ext cx="942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7030A0"/>
                </a:solidFill>
              </a:rPr>
              <a:t>foreign key </a:t>
            </a:r>
            <a:r>
              <a:rPr lang="en-GB" sz="3000" dirty="0"/>
              <a:t>is a </a:t>
            </a:r>
            <a:r>
              <a:rPr lang="en-GB" sz="3000" u="sng" dirty="0"/>
              <a:t>reference</a:t>
            </a:r>
            <a:r>
              <a:rPr lang="en-GB" sz="3000" dirty="0"/>
              <a:t> to another </a:t>
            </a:r>
            <a:r>
              <a:rPr lang="en-GB" sz="3000" b="1" dirty="0">
                <a:solidFill>
                  <a:schemeClr val="accent6"/>
                </a:solidFill>
              </a:rPr>
              <a:t>entity 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6117465" y="2047741"/>
            <a:ext cx="656823" cy="79825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5679583" y="3541691"/>
            <a:ext cx="1519707" cy="47651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9389" y="6078772"/>
            <a:ext cx="38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sym typeface="Wingdings" pitchFamily="2" charset="2"/>
              </a:rPr>
              <a:t>It is a primary key in  another table</a:t>
            </a:r>
            <a:endParaRPr lang="en-GB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461"/>
              </p:ext>
            </p:extLst>
          </p:nvPr>
        </p:nvGraphicFramePr>
        <p:xfrm>
          <a:off x="10314914" y="3238202"/>
          <a:ext cx="1236966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Classromm</a:t>
                      </a:r>
                      <a:r>
                        <a:rPr lang="fr-FR" sz="1400" baseline="0" dirty="0"/>
                        <a:t> ID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260942" y="1303501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7030A0"/>
                </a:solidFill>
              </a:rPr>
              <a:t>foreign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604986" y="1934302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9633809" y="1202876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7199290" y="3779950"/>
            <a:ext cx="2923504" cy="124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10122794" y="3583338"/>
            <a:ext cx="1589970" cy="4765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3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92299"/>
              </p:ext>
            </p:extLst>
          </p:nvPr>
        </p:nvGraphicFramePr>
        <p:xfrm>
          <a:off x="1519535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BFB5D6-06BD-DA47-AE11-66FD815588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19178" y="4042396"/>
            <a:ext cx="14143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D2F89F1-B45C-AD46-A2E7-FC842463034C}"/>
              </a:ext>
            </a:extLst>
          </p:cNvPr>
          <p:cNvSpPr txBox="1"/>
          <p:nvPr/>
        </p:nvSpPr>
        <p:spPr>
          <a:xfrm>
            <a:off x="5838384" y="362789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B37AEC-6EBA-FB4A-A397-F43DE9418E9B}"/>
              </a:ext>
            </a:extLst>
          </p:cNvPr>
          <p:cNvSpPr txBox="1"/>
          <p:nvPr/>
        </p:nvSpPr>
        <p:spPr>
          <a:xfrm>
            <a:off x="5055024" y="3648023"/>
            <a:ext cx="387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7963"/>
              </p:ext>
            </p:extLst>
          </p:nvPr>
        </p:nvGraphicFramePr>
        <p:xfrm>
          <a:off x="6660933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352" y="348002"/>
            <a:ext cx="4479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What is </a:t>
            </a:r>
            <a:r>
              <a:rPr lang="en-US" sz="3000" b="1"/>
              <a:t>a ERD?</a:t>
            </a:r>
            <a:endParaRPr lang="en-US" sz="3000" b="1" dirty="0"/>
          </a:p>
          <a:p>
            <a:pPr algn="ctr"/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  <a:r>
              <a:rPr lang="en-US" sz="3000" dirty="0"/>
              <a:t>ntity </a:t>
            </a:r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/>
              <a:t>elational </a:t>
            </a:r>
            <a:r>
              <a:rPr lang="en-US" sz="3000" dirty="0">
                <a:solidFill>
                  <a:srgbClr val="FF0000"/>
                </a:solidFill>
              </a:rPr>
              <a:t>D</a:t>
            </a:r>
            <a:r>
              <a:rPr lang="en-US" sz="3000" dirty="0"/>
              <a:t>iagram ?</a:t>
            </a:r>
          </a:p>
        </p:txBody>
      </p:sp>
      <p:sp>
        <p:nvSpPr>
          <p:cNvPr id="3" name="Down Arrow 2"/>
          <p:cNvSpPr/>
          <p:nvPr/>
        </p:nvSpPr>
        <p:spPr>
          <a:xfrm rot="2780718">
            <a:off x="8931749" y="2377331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582483">
            <a:off x="6551514" y="276221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07287">
            <a:off x="7557676" y="462166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007287">
            <a:off x="8972163" y="4683579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007287">
            <a:off x="6005248" y="4004994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8695398">
            <a:off x="5258751" y="4004995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0281" y="211523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1271" y="549941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2116" y="56671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180" y="23928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8769" y="5242535"/>
            <a:ext cx="11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 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63910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6" y="1205272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8422" y="1416991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19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19071"/>
              </p:ext>
            </p:extLst>
          </p:nvPr>
        </p:nvGraphicFramePr>
        <p:xfrm>
          <a:off x="2775695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44835"/>
              </p:ext>
            </p:extLst>
          </p:nvPr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1941" y="2257701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6754006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772016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</p:spTree>
    <p:extLst>
      <p:ext uri="{BB962C8B-B14F-4D97-AF65-F5344CB8AC3E}">
        <p14:creationId xmlns:p14="http://schemas.microsoft.com/office/powerpoint/2010/main" val="33442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2163649" y="670053"/>
            <a:ext cx="811369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answer to those questions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7" y="2375965"/>
            <a:ext cx="10991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5" y="3374031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4158600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28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5" y="449010"/>
            <a:ext cx="868683" cy="928889"/>
          </a:xfrm>
          <a:prstGeom prst="rect">
            <a:avLst/>
          </a:prstGeom>
        </p:spPr>
      </p:pic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5480905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ERD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28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57466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company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2961" y="609204"/>
            <a:ext cx="796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What is the  type of  :   </a:t>
            </a:r>
            <a:r>
              <a:rPr lang="en-US" sz="3200" dirty="0">
                <a:solidFill>
                  <a:srgbClr val="FF0000"/>
                </a:solidFill>
              </a:rPr>
              <a:t>departure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95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20000"/>
    </mc:Choice>
    <mc:Fallback>
      <p:transition advClick="0" advTm="1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88" y="707363"/>
            <a:ext cx="6880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What is the  type of  :   </a:t>
            </a:r>
            <a:r>
              <a:rPr lang="en-US" sz="3200" dirty="0">
                <a:solidFill>
                  <a:srgbClr val="FF0000"/>
                </a:solidFill>
              </a:rPr>
              <a:t>age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61056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7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20000"/>
    </mc:Choice>
    <mc:Fallback>
      <p:transition advClick="0" advTm="1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661" y="609204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What is the  type of  :   </a:t>
            </a:r>
            <a:r>
              <a:rPr lang="en-US" sz="3200" dirty="0">
                <a:solidFill>
                  <a:srgbClr val="FF0000"/>
                </a:solidFill>
              </a:rPr>
              <a:t>company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8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20000"/>
    </mc:Choice>
    <mc:Fallback>
      <p:transition advClick="0" advTm="1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6761" y="631771"/>
            <a:ext cx="8528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5. What is the  type of  :   </a:t>
            </a:r>
            <a:r>
              <a:rPr lang="en-US" sz="3200" dirty="0" err="1">
                <a:solidFill>
                  <a:srgbClr val="FF0000"/>
                </a:solidFill>
              </a:rPr>
              <a:t>canHaveDogs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6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20000"/>
    </mc:Choice>
    <mc:Fallback>
      <p:transition advClick="0" advTm="1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86441"/>
              </p:ext>
            </p:extLst>
          </p:nvPr>
        </p:nvGraphicFramePr>
        <p:xfrm>
          <a:off x="6144223" y="25106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55591" y="19380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65165"/>
              </p:ext>
            </p:extLst>
          </p:nvPr>
        </p:nvGraphicFramePr>
        <p:xfrm>
          <a:off x="1405194" y="24612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18492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8203"/>
              </p:ext>
            </p:extLst>
          </p:nvPr>
        </p:nvGraphicFramePr>
        <p:xfrm>
          <a:off x="1405194" y="47853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41733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2273" y="528430"/>
            <a:ext cx="7846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  </a:t>
            </a:r>
            <a:r>
              <a:rPr lang="en-US" sz="2800" b="1" dirty="0"/>
              <a:t>how many </a:t>
            </a:r>
            <a:r>
              <a:rPr lang="en-US" sz="2800" dirty="0">
                <a:solidFill>
                  <a:srgbClr val="FF0000"/>
                </a:solidFill>
              </a:rPr>
              <a:t>PYTHON</a:t>
            </a:r>
            <a:r>
              <a:rPr lang="en-US" sz="2800" dirty="0"/>
              <a:t> contests Cham performed ?  </a:t>
            </a:r>
          </a:p>
        </p:txBody>
      </p:sp>
    </p:spTree>
    <p:extLst>
      <p:ext uri="{BB962C8B-B14F-4D97-AF65-F5344CB8AC3E}">
        <p14:creationId xmlns:p14="http://schemas.microsoft.com/office/powerpoint/2010/main" val="97219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80000"/>
    </mc:Choice>
    <mc:Fallback>
      <p:transition advClick="0" advTm="18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79204"/>
              </p:ext>
            </p:extLst>
          </p:nvPr>
        </p:nvGraphicFramePr>
        <p:xfrm>
          <a:off x="6182323" y="23328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93691" y="17602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52179"/>
              </p:ext>
            </p:extLst>
          </p:nvPr>
        </p:nvGraphicFramePr>
        <p:xfrm>
          <a:off x="1443294" y="22834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16714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69423"/>
              </p:ext>
            </p:extLst>
          </p:nvPr>
        </p:nvGraphicFramePr>
        <p:xfrm>
          <a:off x="1443294" y="46075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39955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3460" y="547867"/>
            <a:ext cx="824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7.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Soklim</a:t>
            </a:r>
            <a:r>
              <a:rPr lang="en-US" sz="2500" dirty="0"/>
              <a:t>  competed on HackerRank ?  </a:t>
            </a:r>
          </a:p>
        </p:txBody>
      </p:sp>
    </p:spTree>
    <p:extLst>
      <p:ext uri="{BB962C8B-B14F-4D97-AF65-F5344CB8AC3E}">
        <p14:creationId xmlns:p14="http://schemas.microsoft.com/office/powerpoint/2010/main" val="257102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80000"/>
    </mc:Choice>
    <mc:Fallback>
      <p:transition advClick="0" advTm="18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36850"/>
              </p:ext>
            </p:extLst>
          </p:nvPr>
        </p:nvGraphicFramePr>
        <p:xfrm>
          <a:off x="6260639" y="26037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172007" y="20310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59341"/>
              </p:ext>
            </p:extLst>
          </p:nvPr>
        </p:nvGraphicFramePr>
        <p:xfrm>
          <a:off x="1521610" y="25543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61225" y="1893373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85559"/>
              </p:ext>
            </p:extLst>
          </p:nvPr>
        </p:nvGraphicFramePr>
        <p:xfrm>
          <a:off x="1521610" y="4878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37672" y="4266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1652" y="614102"/>
            <a:ext cx="578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 Which contest is the most popular ?</a:t>
            </a:r>
          </a:p>
        </p:txBody>
      </p:sp>
    </p:spTree>
    <p:extLst>
      <p:ext uri="{BB962C8B-B14F-4D97-AF65-F5344CB8AC3E}">
        <p14:creationId xmlns:p14="http://schemas.microsoft.com/office/powerpoint/2010/main" val="304689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80000"/>
    </mc:Choice>
    <mc:Fallback>
      <p:transition advClick="0" advTm="180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1385</Words>
  <Application>Microsoft Office PowerPoint</Application>
  <PresentationFormat>Widescreen</PresentationFormat>
  <Paragraphs>785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Noto Sans Symbols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Mengheang Pho</cp:lastModifiedBy>
  <cp:revision>135</cp:revision>
  <dcterms:created xsi:type="dcterms:W3CDTF">2021-05-26T01:09:59Z</dcterms:created>
  <dcterms:modified xsi:type="dcterms:W3CDTF">2023-12-27T08:56:26Z</dcterms:modified>
</cp:coreProperties>
</file>