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610" r:id="rId2"/>
    <p:sldId id="624" r:id="rId3"/>
    <p:sldId id="625" r:id="rId4"/>
    <p:sldId id="626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5459" autoAdjust="0"/>
  </p:normalViewPr>
  <p:slideViewPr>
    <p:cSldViewPr snapToGrid="0" snapToObjects="1">
      <p:cViewPr varScale="1">
        <p:scale>
          <a:sx n="62" d="100"/>
          <a:sy n="62" d="100"/>
        </p:scale>
        <p:origin x="10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97A68-0B02-854C-9713-1BE0B0DB45A7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E5CDD-7754-744C-B4B6-41AF1A66C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387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Difficult</a:t>
            </a:r>
            <a:r>
              <a:rPr lang="fr-FR" dirty="0"/>
              <a:t> </a:t>
            </a:r>
            <a:r>
              <a:rPr lang="fr-FR" dirty="0" err="1"/>
              <a:t>activity</a:t>
            </a:r>
            <a:r>
              <a:rPr lang="fr-FR" dirty="0"/>
              <a:t>, </a:t>
            </a:r>
            <a:r>
              <a:rPr lang="fr-FR" dirty="0" err="1"/>
              <a:t>don’t</a:t>
            </a:r>
            <a:r>
              <a:rPr lang="fr-FR" dirty="0"/>
              <a:t> </a:t>
            </a:r>
            <a:r>
              <a:rPr lang="fr-FR" dirty="0" err="1"/>
              <a:t>spend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 time on </a:t>
            </a:r>
            <a:r>
              <a:rPr lang="fr-FR" dirty="0" err="1"/>
              <a:t>it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51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Difficult</a:t>
            </a:r>
            <a:r>
              <a:rPr lang="fr-FR" dirty="0"/>
              <a:t> </a:t>
            </a:r>
            <a:r>
              <a:rPr lang="fr-FR" dirty="0" err="1"/>
              <a:t>activity</a:t>
            </a:r>
            <a:r>
              <a:rPr lang="fr-FR" dirty="0"/>
              <a:t>, </a:t>
            </a:r>
            <a:r>
              <a:rPr lang="fr-FR" dirty="0" err="1"/>
              <a:t>don’t</a:t>
            </a:r>
            <a:r>
              <a:rPr lang="fr-FR" dirty="0"/>
              <a:t> </a:t>
            </a:r>
            <a:r>
              <a:rPr lang="fr-FR" dirty="0" err="1"/>
              <a:t>spend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 time on </a:t>
            </a:r>
            <a:r>
              <a:rPr lang="fr-FR" dirty="0" err="1"/>
              <a:t>it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5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Difficult</a:t>
            </a:r>
            <a:r>
              <a:rPr lang="fr-FR" dirty="0"/>
              <a:t> </a:t>
            </a:r>
            <a:r>
              <a:rPr lang="fr-FR" dirty="0" err="1"/>
              <a:t>activity</a:t>
            </a:r>
            <a:r>
              <a:rPr lang="fr-FR" dirty="0"/>
              <a:t>, </a:t>
            </a:r>
            <a:r>
              <a:rPr lang="fr-FR" dirty="0" err="1"/>
              <a:t>don’t</a:t>
            </a:r>
            <a:r>
              <a:rPr lang="fr-FR" dirty="0"/>
              <a:t> </a:t>
            </a:r>
            <a:r>
              <a:rPr lang="fr-FR" dirty="0" err="1"/>
              <a:t>spend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 time on </a:t>
            </a:r>
            <a:r>
              <a:rPr lang="fr-FR" dirty="0" err="1"/>
              <a:t>it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41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Difficult</a:t>
            </a:r>
            <a:r>
              <a:rPr lang="fr-FR" dirty="0"/>
              <a:t> </a:t>
            </a:r>
            <a:r>
              <a:rPr lang="fr-FR" dirty="0" err="1"/>
              <a:t>activity</a:t>
            </a:r>
            <a:r>
              <a:rPr lang="fr-FR" dirty="0"/>
              <a:t>, </a:t>
            </a:r>
            <a:r>
              <a:rPr lang="fr-FR" dirty="0" err="1"/>
              <a:t>don’t</a:t>
            </a:r>
            <a:r>
              <a:rPr lang="fr-FR" dirty="0"/>
              <a:t> </a:t>
            </a:r>
            <a:r>
              <a:rPr lang="fr-FR" dirty="0" err="1"/>
              <a:t>spend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 time on </a:t>
            </a:r>
            <a:r>
              <a:rPr lang="fr-FR" dirty="0" err="1"/>
              <a:t>it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56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FD398A-A441-5A4C-8DDD-4A57FFF76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248A8C-9AAF-6C4F-A41A-8332C7FBA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FF35E-2858-2C4C-9CFF-BE5A9856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A385A6-DF78-AA47-9FCD-A3A08016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3326D-DDDA-214D-B810-E45CCB4D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04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757A4-7411-8742-BF6B-11FEBF66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8863AE-81F2-904A-86B3-3EE5D01C3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0ED9AA-D95D-8D4E-971C-10A2102F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EEF6D8-BE2D-3C41-8178-9E10F3A5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901A50-75D3-AD42-A307-F729E827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92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7CA994E-F6B4-8041-8096-B52D0E46F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BFD56F-83C5-7340-9695-93742B0F8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4D2533-E578-0B4F-B3C3-CDC3A6A48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92BA37-D54D-1C47-A607-E93B764E9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E08B3F-38A2-CE48-8E8E-60B38878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52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5C4958-EEAB-FE45-9C86-BC13FCF8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55E426-2FB8-1D43-8916-8137713BD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D0557F-D8C0-2740-9962-C11611DB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BEADC8-F36D-9849-BAAD-C3D9CF44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D6CD4E-C985-9741-856D-0B7F8936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70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1263B4-8682-EA4B-8183-103C3E9FA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0C6A28-B3B4-094A-B41B-5B21FFEEE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8D2D90-EB44-AF4D-8C73-BE22CFED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FC12A7-23C5-A24A-AAA8-DDCC5F16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C4CFD7-0333-A94F-921E-324A090A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24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DBF7E3-90A2-1644-9933-E3E194A3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BA62C-071E-DB41-AA8A-32C30CDDC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41EEB6B-BE45-F94E-89D6-7D080ED7A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99EE86-E187-134C-AFF7-92EC813F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8956EF-AF05-774C-AA26-DAAF9886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D2DB47-B5D3-3045-9776-D6BF10D3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57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D145C-5268-2B46-AC72-EEBDBE03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B097C0-C10E-BD4C-A468-699121E56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9F3B50-EDCA-BA49-9A15-C6966B2DD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6C504C-460F-1047-87F2-FB985F0F6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19C4B75-8D04-C545-94DD-20DDD2D39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F7C1366-8864-F447-908B-5D098EF3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960A474-2247-694C-B51A-305B7E78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458BADA-B0E4-FA40-BD46-0016CB59E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80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33DA46-7FE9-D249-8C86-77169485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E21CE46-D96D-E24F-96BD-DF8BADA04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16A07C6-D088-D949-9175-02FAED56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953E85-54F4-B845-949D-543D2D5D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18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52CC558-8EEC-994F-9AE9-0095407E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E2A7700-F43B-4F44-95FA-B62812CE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FCFF8A-CC4F-4740-8747-65782331B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81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26A0F6-A2C3-7348-8D89-456CDD6A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80187E-DEFA-2349-88A1-77336A3D9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315381-E548-FF40-B9D5-AC3BCC5B6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FEE892-E11A-B84A-811B-FC3E5F441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4FD03F-DC2A-E74A-B870-25361D90A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57E5C9-F67F-2142-B7F4-20A842B7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77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E571DC-24FE-5441-8353-26C7D96B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61668DC-063F-1041-853A-5549765EB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EFBCD8-0AEE-4044-BFEB-A59449EA0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1A8EF6-AA5E-9C46-ADCA-E066C845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6C948B-E003-B646-B7BE-102A64D1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5362DB-4A5D-594B-9D19-CB199F10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86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46456B5-9E15-A145-8462-10C8228B5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C936A1-BD4D-0B45-B552-F30F240D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321B64-A7DC-B544-9B6F-17068ECAC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AC9AF-B24C-5F41-93B5-1F72B06C0F9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EDBDED-EC0B-B748-BE38-CD7724E6A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606B67-5E23-2143-B8ED-34C029161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24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9355" y="65827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7111007" y="65243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4419485" y="575493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F454E1CE-0679-1945-9969-5AF70CA8B522}"/>
              </a:ext>
            </a:extLst>
          </p:cNvPr>
          <p:cNvSpPr txBox="1"/>
          <p:nvPr/>
        </p:nvSpPr>
        <p:spPr>
          <a:xfrm>
            <a:off x="579561" y="1135491"/>
            <a:ext cx="11104439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table in a format where all the columns have only single values</a:t>
            </a:r>
            <a:endParaRPr lang="en-US" sz="16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7030A0"/>
              </a:solidFill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DDC69B4-DD0B-8344-A128-4E4C272A7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149042"/>
              </p:ext>
            </p:extLst>
          </p:nvPr>
        </p:nvGraphicFramePr>
        <p:xfrm>
          <a:off x="3292133" y="2077257"/>
          <a:ext cx="5040088" cy="4346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22">
                  <a:extLst>
                    <a:ext uri="{9D8B030D-6E8A-4147-A177-3AD203B41FA5}">
                      <a16:colId xmlns:a16="http://schemas.microsoft.com/office/drawing/2014/main" val="3660775935"/>
                    </a:ext>
                  </a:extLst>
                </a:gridCol>
                <a:gridCol w="1257280">
                  <a:extLst>
                    <a:ext uri="{9D8B030D-6E8A-4147-A177-3AD203B41FA5}">
                      <a16:colId xmlns:a16="http://schemas.microsoft.com/office/drawing/2014/main" val="2736033878"/>
                    </a:ext>
                  </a:extLst>
                </a:gridCol>
                <a:gridCol w="2830286">
                  <a:extLst>
                    <a:ext uri="{9D8B030D-6E8A-4147-A177-3AD203B41FA5}">
                      <a16:colId xmlns:a16="http://schemas.microsoft.com/office/drawing/2014/main" val="1294782700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3942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Lyhour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English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8564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Lyhour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JavaScript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678307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Python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1225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Thon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Javascript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932161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Kunthy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7545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Channary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Python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6567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1004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Channaty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Database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196684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0C853814-3D8F-8F4A-AF66-CC3F77A81D81}"/>
              </a:ext>
            </a:extLst>
          </p:cNvPr>
          <p:cNvSpPr txBox="1"/>
          <p:nvPr/>
        </p:nvSpPr>
        <p:spPr>
          <a:xfrm>
            <a:off x="9710056" y="200434"/>
            <a:ext cx="1958842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N°1</a:t>
            </a:r>
          </a:p>
        </p:txBody>
      </p:sp>
    </p:spTree>
    <p:extLst>
      <p:ext uri="{BB962C8B-B14F-4D97-AF65-F5344CB8AC3E}">
        <p14:creationId xmlns:p14="http://schemas.microsoft.com/office/powerpoint/2010/main" val="184011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9355" y="65827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7111007" y="65243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4419485" y="341278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F454E1CE-0679-1945-9969-5AF70CA8B522}"/>
              </a:ext>
            </a:extLst>
          </p:cNvPr>
          <p:cNvSpPr txBox="1"/>
          <p:nvPr/>
        </p:nvSpPr>
        <p:spPr>
          <a:xfrm>
            <a:off x="579560" y="957443"/>
            <a:ext cx="11104439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the following tables and tell if it respects the 1</a:t>
            </a:r>
            <a:r>
              <a:rPr lang="en-US" sz="3000" b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Normal Form. If not, explain which rule it does not respect</a:t>
            </a:r>
            <a:endParaRPr lang="en-US" sz="16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7030A0"/>
              </a:solidFill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DDC69B4-DD0B-8344-A128-4E4C272A7999}"/>
              </a:ext>
            </a:extLst>
          </p:cNvPr>
          <p:cNvGraphicFramePr>
            <a:graphicFrameLocks noGrp="1"/>
          </p:cNvGraphicFramePr>
          <p:nvPr/>
        </p:nvGraphicFramePr>
        <p:xfrm>
          <a:off x="1061474" y="3489207"/>
          <a:ext cx="4530429" cy="26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323">
                  <a:extLst>
                    <a:ext uri="{9D8B030D-6E8A-4147-A177-3AD203B41FA5}">
                      <a16:colId xmlns:a16="http://schemas.microsoft.com/office/drawing/2014/main" val="3660775935"/>
                    </a:ext>
                  </a:extLst>
                </a:gridCol>
                <a:gridCol w="1074586">
                  <a:extLst>
                    <a:ext uri="{9D8B030D-6E8A-4147-A177-3AD203B41FA5}">
                      <a16:colId xmlns:a16="http://schemas.microsoft.com/office/drawing/2014/main" val="2736033878"/>
                    </a:ext>
                  </a:extLst>
                </a:gridCol>
                <a:gridCol w="1872520">
                  <a:extLst>
                    <a:ext uri="{9D8B030D-6E8A-4147-A177-3AD203B41FA5}">
                      <a16:colId xmlns:a16="http://schemas.microsoft.com/office/drawing/2014/main" val="1294782700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Classroom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Year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3942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8564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1225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7545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6567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679D6F24-9E36-B847-B45A-543CFF7FA78E}"/>
              </a:ext>
            </a:extLst>
          </p:cNvPr>
          <p:cNvSpPr txBox="1"/>
          <p:nvPr/>
        </p:nvSpPr>
        <p:spPr>
          <a:xfrm>
            <a:off x="2743200" y="3059668"/>
            <a:ext cx="135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TABLE 1</a:t>
            </a: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C65B8EBA-0778-9043-9022-17F964F3D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549894"/>
              </p:ext>
            </p:extLst>
          </p:nvPr>
        </p:nvGraphicFramePr>
        <p:xfrm>
          <a:off x="6131780" y="2219287"/>
          <a:ext cx="4530429" cy="4567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323">
                  <a:extLst>
                    <a:ext uri="{9D8B030D-6E8A-4147-A177-3AD203B41FA5}">
                      <a16:colId xmlns:a16="http://schemas.microsoft.com/office/drawing/2014/main" val="3660775935"/>
                    </a:ext>
                  </a:extLst>
                </a:gridCol>
                <a:gridCol w="1488118">
                  <a:extLst>
                    <a:ext uri="{9D8B030D-6E8A-4147-A177-3AD203B41FA5}">
                      <a16:colId xmlns:a16="http://schemas.microsoft.com/office/drawing/2014/main" val="2736033878"/>
                    </a:ext>
                  </a:extLst>
                </a:gridCol>
                <a:gridCol w="1458988">
                  <a:extLst>
                    <a:ext uri="{9D8B030D-6E8A-4147-A177-3AD203B41FA5}">
                      <a16:colId xmlns:a16="http://schemas.microsoft.com/office/drawing/2014/main" val="1294782700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Flight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Pilot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3942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Air 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Paul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8564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Air France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Edouard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187348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PNC 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1225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Cambodia 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Rady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7545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Cambodia air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Him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04562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Air 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Clément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6567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Air France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Louis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502606"/>
                  </a:ext>
                </a:extLst>
              </a:tr>
            </a:tbl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11D69C8A-D92B-C64C-9B4C-198FCE6C8982}"/>
              </a:ext>
            </a:extLst>
          </p:cNvPr>
          <p:cNvSpPr txBox="1"/>
          <p:nvPr/>
        </p:nvSpPr>
        <p:spPr>
          <a:xfrm>
            <a:off x="7863368" y="1849955"/>
            <a:ext cx="135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TABLE 2</a:t>
            </a:r>
          </a:p>
        </p:txBody>
      </p:sp>
    </p:spTree>
    <p:extLst>
      <p:ext uri="{BB962C8B-B14F-4D97-AF65-F5344CB8AC3E}">
        <p14:creationId xmlns:p14="http://schemas.microsoft.com/office/powerpoint/2010/main" val="239302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9355" y="65827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7111007" y="65243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4419485" y="575493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F454E1CE-0679-1945-9969-5AF70CA8B522}"/>
              </a:ext>
            </a:extLst>
          </p:cNvPr>
          <p:cNvSpPr txBox="1"/>
          <p:nvPr/>
        </p:nvSpPr>
        <p:spPr>
          <a:xfrm>
            <a:off x="579561" y="1506286"/>
            <a:ext cx="11104439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the following tables and tell if it respects the 1</a:t>
            </a:r>
            <a:r>
              <a:rPr lang="en-US" sz="3000" b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Normal Form. If not, explain which rule it does not respect</a:t>
            </a:r>
            <a:endParaRPr lang="en-US" sz="16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7030A0"/>
              </a:solidFill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DDC69B4-DD0B-8344-A128-4E4C272A7999}"/>
              </a:ext>
            </a:extLst>
          </p:cNvPr>
          <p:cNvGraphicFramePr>
            <a:graphicFrameLocks noGrp="1"/>
          </p:cNvGraphicFramePr>
          <p:nvPr/>
        </p:nvGraphicFramePr>
        <p:xfrm>
          <a:off x="1061474" y="3489207"/>
          <a:ext cx="4530429" cy="26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323">
                  <a:extLst>
                    <a:ext uri="{9D8B030D-6E8A-4147-A177-3AD203B41FA5}">
                      <a16:colId xmlns:a16="http://schemas.microsoft.com/office/drawing/2014/main" val="3660775935"/>
                    </a:ext>
                  </a:extLst>
                </a:gridCol>
                <a:gridCol w="1074586">
                  <a:extLst>
                    <a:ext uri="{9D8B030D-6E8A-4147-A177-3AD203B41FA5}">
                      <a16:colId xmlns:a16="http://schemas.microsoft.com/office/drawing/2014/main" val="2736033878"/>
                    </a:ext>
                  </a:extLst>
                </a:gridCol>
                <a:gridCol w="1872520">
                  <a:extLst>
                    <a:ext uri="{9D8B030D-6E8A-4147-A177-3AD203B41FA5}">
                      <a16:colId xmlns:a16="http://schemas.microsoft.com/office/drawing/2014/main" val="1294782700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Author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3942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Ernest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Hemingway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8564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William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Shakespeare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1225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J. K.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Rowling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7545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Agatha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Christie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6567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679D6F24-9E36-B847-B45A-543CFF7FA78E}"/>
              </a:ext>
            </a:extLst>
          </p:cNvPr>
          <p:cNvSpPr txBox="1"/>
          <p:nvPr/>
        </p:nvSpPr>
        <p:spPr>
          <a:xfrm>
            <a:off x="2743200" y="3059668"/>
            <a:ext cx="135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TABLE 3</a:t>
            </a: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C65B8EBA-0778-9043-9022-17F964F3DBC4}"/>
              </a:ext>
            </a:extLst>
          </p:cNvPr>
          <p:cNvGraphicFramePr>
            <a:graphicFrameLocks noGrp="1"/>
          </p:cNvGraphicFramePr>
          <p:nvPr/>
        </p:nvGraphicFramePr>
        <p:xfrm>
          <a:off x="6600097" y="3489207"/>
          <a:ext cx="4530429" cy="275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323">
                  <a:extLst>
                    <a:ext uri="{9D8B030D-6E8A-4147-A177-3AD203B41FA5}">
                      <a16:colId xmlns:a16="http://schemas.microsoft.com/office/drawing/2014/main" val="3660775935"/>
                    </a:ext>
                  </a:extLst>
                </a:gridCol>
                <a:gridCol w="1488118">
                  <a:extLst>
                    <a:ext uri="{9D8B030D-6E8A-4147-A177-3AD203B41FA5}">
                      <a16:colId xmlns:a16="http://schemas.microsoft.com/office/drawing/2014/main" val="2736033878"/>
                    </a:ext>
                  </a:extLst>
                </a:gridCol>
                <a:gridCol w="1458988">
                  <a:extLst>
                    <a:ext uri="{9D8B030D-6E8A-4147-A177-3AD203B41FA5}">
                      <a16:colId xmlns:a16="http://schemas.microsoft.com/office/drawing/2014/main" val="1294782700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Flight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Flight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Pilot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3942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KE990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8564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KE5040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1225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KE5040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7545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KE990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Edouard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6567"/>
                  </a:ext>
                </a:extLst>
              </a:tr>
            </a:tbl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11D69C8A-D92B-C64C-9B4C-198FCE6C8982}"/>
              </a:ext>
            </a:extLst>
          </p:cNvPr>
          <p:cNvSpPr txBox="1"/>
          <p:nvPr/>
        </p:nvSpPr>
        <p:spPr>
          <a:xfrm>
            <a:off x="8281823" y="3059668"/>
            <a:ext cx="135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TABLE 4</a:t>
            </a:r>
          </a:p>
        </p:txBody>
      </p:sp>
    </p:spTree>
    <p:extLst>
      <p:ext uri="{BB962C8B-B14F-4D97-AF65-F5344CB8AC3E}">
        <p14:creationId xmlns:p14="http://schemas.microsoft.com/office/powerpoint/2010/main" val="206662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9355" y="65827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7111007" y="65243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4419485" y="575493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F454E1CE-0679-1945-9969-5AF70CA8B522}"/>
              </a:ext>
            </a:extLst>
          </p:cNvPr>
          <p:cNvSpPr txBox="1"/>
          <p:nvPr/>
        </p:nvSpPr>
        <p:spPr>
          <a:xfrm>
            <a:off x="579561" y="1506286"/>
            <a:ext cx="11104439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 the following table to make it have the 1</a:t>
            </a:r>
            <a:r>
              <a:rPr lang="en-US" sz="3000" b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Normal Form</a:t>
            </a:r>
            <a:endParaRPr lang="en-US" sz="16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7030A0"/>
              </a:solidFill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DDC69B4-DD0B-8344-A128-4E4C272A7999}"/>
              </a:ext>
            </a:extLst>
          </p:cNvPr>
          <p:cNvGraphicFramePr>
            <a:graphicFrameLocks noGrp="1"/>
          </p:cNvGraphicFramePr>
          <p:nvPr/>
        </p:nvGraphicFramePr>
        <p:xfrm>
          <a:off x="1629509" y="2306465"/>
          <a:ext cx="7690338" cy="3527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4">
                  <a:extLst>
                    <a:ext uri="{9D8B030D-6E8A-4147-A177-3AD203B41FA5}">
                      <a16:colId xmlns:a16="http://schemas.microsoft.com/office/drawing/2014/main" val="3660775935"/>
                    </a:ext>
                  </a:extLst>
                </a:gridCol>
                <a:gridCol w="1421236">
                  <a:extLst>
                    <a:ext uri="{9D8B030D-6E8A-4147-A177-3AD203B41FA5}">
                      <a16:colId xmlns:a16="http://schemas.microsoft.com/office/drawing/2014/main" val="2736033878"/>
                    </a:ext>
                  </a:extLst>
                </a:gridCol>
                <a:gridCol w="1598661">
                  <a:extLst>
                    <a:ext uri="{9D8B030D-6E8A-4147-A177-3AD203B41FA5}">
                      <a16:colId xmlns:a16="http://schemas.microsoft.com/office/drawing/2014/main" val="1294782700"/>
                    </a:ext>
                  </a:extLst>
                </a:gridCol>
                <a:gridCol w="2629144">
                  <a:extLst>
                    <a:ext uri="{9D8B030D-6E8A-4147-A177-3AD203B41FA5}">
                      <a16:colId xmlns:a16="http://schemas.microsoft.com/office/drawing/2014/main" val="2695323203"/>
                    </a:ext>
                  </a:extLst>
                </a:gridCol>
                <a:gridCol w="961293">
                  <a:extLst>
                    <a:ext uri="{9D8B030D-6E8A-4147-A177-3AD203B41FA5}">
                      <a16:colId xmlns:a16="http://schemas.microsoft.com/office/drawing/2014/main" val="4134564462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Author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3942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Ernest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Hemingway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The Old Man and the Sea, The Sun also Rises, A Farewell to Arms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8564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William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Shakespeare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Romeo and Juliet, Hamlet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1225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J. K.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Rowling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Harry Potter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Fifty-five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7545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Agatha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Christie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And then there were one, Murder on the Orient Express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Eighty-five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6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6183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312</Words>
  <Application>Microsoft Office PowerPoint</Application>
  <PresentationFormat>Widescreen</PresentationFormat>
  <Paragraphs>143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3420</dc:creator>
  <cp:lastModifiedBy>KHLORP.VEAK</cp:lastModifiedBy>
  <cp:revision>8</cp:revision>
  <dcterms:created xsi:type="dcterms:W3CDTF">2021-06-07T02:58:18Z</dcterms:created>
  <dcterms:modified xsi:type="dcterms:W3CDTF">2024-01-02T07:44:37Z</dcterms:modified>
</cp:coreProperties>
</file>