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17" r:id="rId2"/>
    <p:sldId id="257" r:id="rId3"/>
    <p:sldId id="327" r:id="rId4"/>
    <p:sldId id="328" r:id="rId5"/>
    <p:sldId id="326" r:id="rId6"/>
    <p:sldId id="329" r:id="rId7"/>
    <p:sldId id="330" r:id="rId8"/>
    <p:sldId id="33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86471" autoAdjust="0"/>
  </p:normalViewPr>
  <p:slideViewPr>
    <p:cSldViewPr snapToGrid="0">
      <p:cViewPr varScale="1">
        <p:scale>
          <a:sx n="72" d="100"/>
          <a:sy n="72" d="100"/>
        </p:scale>
        <p:origin x="732" y="7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D0967-9BA1-4DC5-926D-1DD6A4A3214E}" type="datetimeFigureOut">
              <a:rPr lang="en-US" smtClean="0"/>
              <a:t>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7C25CA-FF6E-4009-8D2F-8D3D97E63012}" type="slidenum">
              <a:rPr lang="en-US" smtClean="0"/>
              <a:t>‹#›</a:t>
            </a:fld>
            <a:endParaRPr lang="en-US"/>
          </a:p>
        </p:txBody>
      </p:sp>
    </p:spTree>
    <p:extLst>
      <p:ext uri="{BB962C8B-B14F-4D97-AF65-F5344CB8AC3E}">
        <p14:creationId xmlns:p14="http://schemas.microsoft.com/office/powerpoint/2010/main" val="570096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7C25CA-FF6E-4009-8D2F-8D3D97E63012}" type="slidenum">
              <a:rPr lang="en-US" smtClean="0"/>
              <a:t>3</a:t>
            </a:fld>
            <a:endParaRPr lang="en-US"/>
          </a:p>
        </p:txBody>
      </p:sp>
    </p:spTree>
    <p:extLst>
      <p:ext uri="{BB962C8B-B14F-4D97-AF65-F5344CB8AC3E}">
        <p14:creationId xmlns:p14="http://schemas.microsoft.com/office/powerpoint/2010/main" val="3649784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Pair + Class</a:t>
            </a:r>
          </a:p>
        </p:txBody>
      </p:sp>
      <p:sp>
        <p:nvSpPr>
          <p:cNvPr id="4" name="Slide Number Placeholder 3"/>
          <p:cNvSpPr>
            <a:spLocks noGrp="1"/>
          </p:cNvSpPr>
          <p:nvPr>
            <p:ph type="sldNum" sz="quarter" idx="10"/>
          </p:nvPr>
        </p:nvSpPr>
        <p:spPr/>
        <p:txBody>
          <a:bodyPr/>
          <a:lstStyle/>
          <a:p>
            <a:fld id="{897C25CA-FF6E-4009-8D2F-8D3D97E63012}" type="slidenum">
              <a:rPr lang="en-US" smtClean="0"/>
              <a:t>4</a:t>
            </a:fld>
            <a:endParaRPr lang="en-US"/>
          </a:p>
        </p:txBody>
      </p:sp>
    </p:spTree>
    <p:extLst>
      <p:ext uri="{BB962C8B-B14F-4D97-AF65-F5344CB8AC3E}">
        <p14:creationId xmlns:p14="http://schemas.microsoft.com/office/powerpoint/2010/main" val="1544470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Divide</a:t>
            </a:r>
            <a:r>
              <a:rPr lang="en-US" baseline="0" dirty="0"/>
              <a:t> the room in 2 : IT / non-IT audience</a:t>
            </a:r>
          </a:p>
          <a:p>
            <a:pPr marL="228600" indent="-228600">
              <a:buAutoNum type="arabicPeriod"/>
            </a:pPr>
            <a:r>
              <a:rPr lang="en-US" baseline="0" dirty="0"/>
              <a:t>Students have to go to one or the other</a:t>
            </a:r>
          </a:p>
          <a:p>
            <a:pPr marL="228600" indent="-228600">
              <a:buAutoNum type="arabicPeriod"/>
            </a:pPr>
            <a:r>
              <a:rPr lang="en-US" baseline="0" dirty="0"/>
              <a:t>When placed, students ask their neighbor if they think it is the right side of the room</a:t>
            </a:r>
          </a:p>
          <a:p>
            <a:pPr marL="228600" indent="-228600">
              <a:buAutoNum type="arabicPeriod"/>
            </a:pPr>
            <a:r>
              <a:rPr lang="en-US" baseline="0" dirty="0"/>
              <a:t>Some students explain their situation and explain why the audience is IT / non-IT</a:t>
            </a:r>
          </a:p>
          <a:p>
            <a:endParaRPr lang="en-US" dirty="0"/>
          </a:p>
        </p:txBody>
      </p:sp>
      <p:sp>
        <p:nvSpPr>
          <p:cNvPr id="4" name="Slide Number Placeholder 3"/>
          <p:cNvSpPr>
            <a:spLocks noGrp="1"/>
          </p:cNvSpPr>
          <p:nvPr>
            <p:ph type="sldNum" sz="quarter" idx="10"/>
          </p:nvPr>
        </p:nvSpPr>
        <p:spPr/>
        <p:txBody>
          <a:bodyPr/>
          <a:lstStyle/>
          <a:p>
            <a:fld id="{897C25CA-FF6E-4009-8D2F-8D3D97E63012}" type="slidenum">
              <a:rPr lang="en-US" smtClean="0"/>
              <a:t>5</a:t>
            </a:fld>
            <a:endParaRPr lang="en-US"/>
          </a:p>
        </p:txBody>
      </p:sp>
    </p:spTree>
    <p:extLst>
      <p:ext uri="{BB962C8B-B14F-4D97-AF65-F5344CB8AC3E}">
        <p14:creationId xmlns:p14="http://schemas.microsoft.com/office/powerpoint/2010/main" val="3560868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9E041-8BFA-41AF-B190-95AC9C9954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710938-FAD4-4CC8-AB6C-BE529F45E2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137763-BB2D-4A45-97B3-A159C57718C4}"/>
              </a:ext>
            </a:extLst>
          </p:cNvPr>
          <p:cNvSpPr>
            <a:spLocks noGrp="1"/>
          </p:cNvSpPr>
          <p:nvPr>
            <p:ph type="dt" sz="half" idx="10"/>
          </p:nvPr>
        </p:nvSpPr>
        <p:spPr/>
        <p:txBody>
          <a:bodyPr/>
          <a:lstStyle/>
          <a:p>
            <a:fld id="{82818F3B-AC32-4943-AE8F-BFF0A8BFA93D}" type="datetimeFigureOut">
              <a:rPr lang="en-US" smtClean="0"/>
              <a:t>11/2/2023</a:t>
            </a:fld>
            <a:endParaRPr lang="en-US"/>
          </a:p>
        </p:txBody>
      </p:sp>
      <p:sp>
        <p:nvSpPr>
          <p:cNvPr id="5" name="Footer Placeholder 4">
            <a:extLst>
              <a:ext uri="{FF2B5EF4-FFF2-40B4-BE49-F238E27FC236}">
                <a16:creationId xmlns:a16="http://schemas.microsoft.com/office/drawing/2014/main" id="{9F69F951-66F5-4C9B-B3CD-5CD98360B8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B3B04C-55AA-431B-B8B8-B692F7261A1C}"/>
              </a:ext>
            </a:extLst>
          </p:cNvPr>
          <p:cNvSpPr>
            <a:spLocks noGrp="1"/>
          </p:cNvSpPr>
          <p:nvPr>
            <p:ph type="sldNum" sz="quarter" idx="12"/>
          </p:nvPr>
        </p:nvSpPr>
        <p:spPr/>
        <p:txBody>
          <a:bodyPr/>
          <a:lstStyle/>
          <a:p>
            <a:fld id="{BA8350C4-A1A5-48CC-9DB8-A997F1406669}" type="slidenum">
              <a:rPr lang="en-US" smtClean="0"/>
              <a:t>‹#›</a:t>
            </a:fld>
            <a:endParaRPr lang="en-US"/>
          </a:p>
        </p:txBody>
      </p:sp>
    </p:spTree>
    <p:extLst>
      <p:ext uri="{BB962C8B-B14F-4D97-AF65-F5344CB8AC3E}">
        <p14:creationId xmlns:p14="http://schemas.microsoft.com/office/powerpoint/2010/main" val="1722710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95C6-C874-4009-8AC1-A4B06CD45C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C8D8CA-285F-46C3-B741-E00547AC65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4011B3-3A03-4420-82DA-8C6A4DC33316}"/>
              </a:ext>
            </a:extLst>
          </p:cNvPr>
          <p:cNvSpPr>
            <a:spLocks noGrp="1"/>
          </p:cNvSpPr>
          <p:nvPr>
            <p:ph type="dt" sz="half" idx="10"/>
          </p:nvPr>
        </p:nvSpPr>
        <p:spPr/>
        <p:txBody>
          <a:bodyPr/>
          <a:lstStyle/>
          <a:p>
            <a:fld id="{82818F3B-AC32-4943-AE8F-BFF0A8BFA93D}" type="datetimeFigureOut">
              <a:rPr lang="en-US" smtClean="0"/>
              <a:t>11/2/2023</a:t>
            </a:fld>
            <a:endParaRPr lang="en-US"/>
          </a:p>
        </p:txBody>
      </p:sp>
      <p:sp>
        <p:nvSpPr>
          <p:cNvPr id="5" name="Footer Placeholder 4">
            <a:extLst>
              <a:ext uri="{FF2B5EF4-FFF2-40B4-BE49-F238E27FC236}">
                <a16:creationId xmlns:a16="http://schemas.microsoft.com/office/drawing/2014/main" id="{DD7B0092-7469-41D6-BFC9-AF857C4D0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180AD-139D-4DB7-948D-546FD60F6ED0}"/>
              </a:ext>
            </a:extLst>
          </p:cNvPr>
          <p:cNvSpPr>
            <a:spLocks noGrp="1"/>
          </p:cNvSpPr>
          <p:nvPr>
            <p:ph type="sldNum" sz="quarter" idx="12"/>
          </p:nvPr>
        </p:nvSpPr>
        <p:spPr/>
        <p:txBody>
          <a:bodyPr/>
          <a:lstStyle/>
          <a:p>
            <a:fld id="{BA8350C4-A1A5-48CC-9DB8-A997F1406669}" type="slidenum">
              <a:rPr lang="en-US" smtClean="0"/>
              <a:t>‹#›</a:t>
            </a:fld>
            <a:endParaRPr lang="en-US"/>
          </a:p>
        </p:txBody>
      </p:sp>
    </p:spTree>
    <p:extLst>
      <p:ext uri="{BB962C8B-B14F-4D97-AF65-F5344CB8AC3E}">
        <p14:creationId xmlns:p14="http://schemas.microsoft.com/office/powerpoint/2010/main" val="332062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A6AC98-4B46-4A1D-9886-053766DC52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E4F6A6-0B18-49FC-B499-E7DB0EB3E7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8DB708-CA54-4F47-BA01-2A56E06FAC1C}"/>
              </a:ext>
            </a:extLst>
          </p:cNvPr>
          <p:cNvSpPr>
            <a:spLocks noGrp="1"/>
          </p:cNvSpPr>
          <p:nvPr>
            <p:ph type="dt" sz="half" idx="10"/>
          </p:nvPr>
        </p:nvSpPr>
        <p:spPr/>
        <p:txBody>
          <a:bodyPr/>
          <a:lstStyle/>
          <a:p>
            <a:fld id="{82818F3B-AC32-4943-AE8F-BFF0A8BFA93D}" type="datetimeFigureOut">
              <a:rPr lang="en-US" smtClean="0"/>
              <a:t>11/2/2023</a:t>
            </a:fld>
            <a:endParaRPr lang="en-US"/>
          </a:p>
        </p:txBody>
      </p:sp>
      <p:sp>
        <p:nvSpPr>
          <p:cNvPr id="5" name="Footer Placeholder 4">
            <a:extLst>
              <a:ext uri="{FF2B5EF4-FFF2-40B4-BE49-F238E27FC236}">
                <a16:creationId xmlns:a16="http://schemas.microsoft.com/office/drawing/2014/main" id="{A696A40E-8228-4BDE-8667-E145D604E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0A97B-F1A3-48BE-A8DF-D02AA2A5D17E}"/>
              </a:ext>
            </a:extLst>
          </p:cNvPr>
          <p:cNvSpPr>
            <a:spLocks noGrp="1"/>
          </p:cNvSpPr>
          <p:nvPr>
            <p:ph type="sldNum" sz="quarter" idx="12"/>
          </p:nvPr>
        </p:nvSpPr>
        <p:spPr/>
        <p:txBody>
          <a:bodyPr/>
          <a:lstStyle/>
          <a:p>
            <a:fld id="{BA8350C4-A1A5-48CC-9DB8-A997F1406669}" type="slidenum">
              <a:rPr lang="en-US" smtClean="0"/>
              <a:t>‹#›</a:t>
            </a:fld>
            <a:endParaRPr lang="en-US"/>
          </a:p>
        </p:txBody>
      </p:sp>
    </p:spTree>
    <p:extLst>
      <p:ext uri="{BB962C8B-B14F-4D97-AF65-F5344CB8AC3E}">
        <p14:creationId xmlns:p14="http://schemas.microsoft.com/office/powerpoint/2010/main" val="1824944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A601-A55D-442C-99E2-E46D49DA42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553090-ED73-463F-9005-A9A1F4ABFC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1E8533-E447-48C2-8888-B684137B7AC1}"/>
              </a:ext>
            </a:extLst>
          </p:cNvPr>
          <p:cNvSpPr>
            <a:spLocks noGrp="1"/>
          </p:cNvSpPr>
          <p:nvPr>
            <p:ph type="dt" sz="half" idx="10"/>
          </p:nvPr>
        </p:nvSpPr>
        <p:spPr/>
        <p:txBody>
          <a:bodyPr/>
          <a:lstStyle/>
          <a:p>
            <a:fld id="{82818F3B-AC32-4943-AE8F-BFF0A8BFA93D}" type="datetimeFigureOut">
              <a:rPr lang="en-US" smtClean="0"/>
              <a:t>11/2/2023</a:t>
            </a:fld>
            <a:endParaRPr lang="en-US"/>
          </a:p>
        </p:txBody>
      </p:sp>
      <p:sp>
        <p:nvSpPr>
          <p:cNvPr id="5" name="Footer Placeholder 4">
            <a:extLst>
              <a:ext uri="{FF2B5EF4-FFF2-40B4-BE49-F238E27FC236}">
                <a16:creationId xmlns:a16="http://schemas.microsoft.com/office/drawing/2014/main" id="{08ED1FFD-ADD6-4C31-BD43-03ABB22E18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0C022-A0EC-4C3D-B890-2DFE92AB4122}"/>
              </a:ext>
            </a:extLst>
          </p:cNvPr>
          <p:cNvSpPr>
            <a:spLocks noGrp="1"/>
          </p:cNvSpPr>
          <p:nvPr>
            <p:ph type="sldNum" sz="quarter" idx="12"/>
          </p:nvPr>
        </p:nvSpPr>
        <p:spPr/>
        <p:txBody>
          <a:bodyPr/>
          <a:lstStyle/>
          <a:p>
            <a:fld id="{BA8350C4-A1A5-48CC-9DB8-A997F1406669}" type="slidenum">
              <a:rPr lang="en-US" smtClean="0"/>
              <a:t>‹#›</a:t>
            </a:fld>
            <a:endParaRPr lang="en-US"/>
          </a:p>
        </p:txBody>
      </p:sp>
    </p:spTree>
    <p:extLst>
      <p:ext uri="{BB962C8B-B14F-4D97-AF65-F5344CB8AC3E}">
        <p14:creationId xmlns:p14="http://schemas.microsoft.com/office/powerpoint/2010/main" val="1113041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C41D-4DBB-4270-A894-6E440F2D52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3742B7-11A1-4467-958F-33A5EA718F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F36B52-DF91-4931-A64C-886A4C1B62B4}"/>
              </a:ext>
            </a:extLst>
          </p:cNvPr>
          <p:cNvSpPr>
            <a:spLocks noGrp="1"/>
          </p:cNvSpPr>
          <p:nvPr>
            <p:ph type="dt" sz="half" idx="10"/>
          </p:nvPr>
        </p:nvSpPr>
        <p:spPr/>
        <p:txBody>
          <a:bodyPr/>
          <a:lstStyle/>
          <a:p>
            <a:fld id="{82818F3B-AC32-4943-AE8F-BFF0A8BFA93D}" type="datetimeFigureOut">
              <a:rPr lang="en-US" smtClean="0"/>
              <a:t>11/2/2023</a:t>
            </a:fld>
            <a:endParaRPr lang="en-US"/>
          </a:p>
        </p:txBody>
      </p:sp>
      <p:sp>
        <p:nvSpPr>
          <p:cNvPr id="5" name="Footer Placeholder 4">
            <a:extLst>
              <a:ext uri="{FF2B5EF4-FFF2-40B4-BE49-F238E27FC236}">
                <a16:creationId xmlns:a16="http://schemas.microsoft.com/office/drawing/2014/main" id="{CC55A8CC-135C-4B20-825D-8397C1A363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0A314-591C-462A-9163-3A18C51AEB5D}"/>
              </a:ext>
            </a:extLst>
          </p:cNvPr>
          <p:cNvSpPr>
            <a:spLocks noGrp="1"/>
          </p:cNvSpPr>
          <p:nvPr>
            <p:ph type="sldNum" sz="quarter" idx="12"/>
          </p:nvPr>
        </p:nvSpPr>
        <p:spPr/>
        <p:txBody>
          <a:bodyPr/>
          <a:lstStyle/>
          <a:p>
            <a:fld id="{BA8350C4-A1A5-48CC-9DB8-A997F1406669}" type="slidenum">
              <a:rPr lang="en-US" smtClean="0"/>
              <a:t>‹#›</a:t>
            </a:fld>
            <a:endParaRPr lang="en-US"/>
          </a:p>
        </p:txBody>
      </p:sp>
    </p:spTree>
    <p:extLst>
      <p:ext uri="{BB962C8B-B14F-4D97-AF65-F5344CB8AC3E}">
        <p14:creationId xmlns:p14="http://schemas.microsoft.com/office/powerpoint/2010/main" val="295584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E64AE-2D3B-464E-BFEF-43229B9AD2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02737B-7A42-4D0D-9AC6-FA51244735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89A506-8D50-41DE-9773-6C7ECC4A32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832BC7-5213-4578-B72A-027C02887E52}"/>
              </a:ext>
            </a:extLst>
          </p:cNvPr>
          <p:cNvSpPr>
            <a:spLocks noGrp="1"/>
          </p:cNvSpPr>
          <p:nvPr>
            <p:ph type="dt" sz="half" idx="10"/>
          </p:nvPr>
        </p:nvSpPr>
        <p:spPr/>
        <p:txBody>
          <a:bodyPr/>
          <a:lstStyle/>
          <a:p>
            <a:fld id="{82818F3B-AC32-4943-AE8F-BFF0A8BFA93D}" type="datetimeFigureOut">
              <a:rPr lang="en-US" smtClean="0"/>
              <a:t>11/2/2023</a:t>
            </a:fld>
            <a:endParaRPr lang="en-US"/>
          </a:p>
        </p:txBody>
      </p:sp>
      <p:sp>
        <p:nvSpPr>
          <p:cNvPr id="6" name="Footer Placeholder 5">
            <a:extLst>
              <a:ext uri="{FF2B5EF4-FFF2-40B4-BE49-F238E27FC236}">
                <a16:creationId xmlns:a16="http://schemas.microsoft.com/office/drawing/2014/main" id="{E4865A20-1D0C-4FE4-8546-628AC83E2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47661F-A1B9-46E4-B5EE-6B9E3B2EC080}"/>
              </a:ext>
            </a:extLst>
          </p:cNvPr>
          <p:cNvSpPr>
            <a:spLocks noGrp="1"/>
          </p:cNvSpPr>
          <p:nvPr>
            <p:ph type="sldNum" sz="quarter" idx="12"/>
          </p:nvPr>
        </p:nvSpPr>
        <p:spPr/>
        <p:txBody>
          <a:bodyPr/>
          <a:lstStyle/>
          <a:p>
            <a:fld id="{BA8350C4-A1A5-48CC-9DB8-A997F1406669}" type="slidenum">
              <a:rPr lang="en-US" smtClean="0"/>
              <a:t>‹#›</a:t>
            </a:fld>
            <a:endParaRPr lang="en-US"/>
          </a:p>
        </p:txBody>
      </p:sp>
    </p:spTree>
    <p:extLst>
      <p:ext uri="{BB962C8B-B14F-4D97-AF65-F5344CB8AC3E}">
        <p14:creationId xmlns:p14="http://schemas.microsoft.com/office/powerpoint/2010/main" val="1483350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C8E69-583D-424E-A11E-F1CB01F71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30294F-5B28-4F08-8800-E3F36FC8E1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4C6A2D-F06D-4651-A5FF-F1875FA70F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89AC3A-325A-4C34-BACF-E5469CC9F0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550C2A-70C4-453F-BB3B-6688DE6687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2AD2F8-C1D4-4C60-8A2B-5F419E69DAA9}"/>
              </a:ext>
            </a:extLst>
          </p:cNvPr>
          <p:cNvSpPr>
            <a:spLocks noGrp="1"/>
          </p:cNvSpPr>
          <p:nvPr>
            <p:ph type="dt" sz="half" idx="10"/>
          </p:nvPr>
        </p:nvSpPr>
        <p:spPr/>
        <p:txBody>
          <a:bodyPr/>
          <a:lstStyle/>
          <a:p>
            <a:fld id="{82818F3B-AC32-4943-AE8F-BFF0A8BFA93D}" type="datetimeFigureOut">
              <a:rPr lang="en-US" smtClean="0"/>
              <a:t>11/2/2023</a:t>
            </a:fld>
            <a:endParaRPr lang="en-US"/>
          </a:p>
        </p:txBody>
      </p:sp>
      <p:sp>
        <p:nvSpPr>
          <p:cNvPr id="8" name="Footer Placeholder 7">
            <a:extLst>
              <a:ext uri="{FF2B5EF4-FFF2-40B4-BE49-F238E27FC236}">
                <a16:creationId xmlns:a16="http://schemas.microsoft.com/office/drawing/2014/main" id="{EEC55FD1-B8A5-427F-8591-FB4C227E63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81211D-715D-4DCC-952E-C156636ACD30}"/>
              </a:ext>
            </a:extLst>
          </p:cNvPr>
          <p:cNvSpPr>
            <a:spLocks noGrp="1"/>
          </p:cNvSpPr>
          <p:nvPr>
            <p:ph type="sldNum" sz="quarter" idx="12"/>
          </p:nvPr>
        </p:nvSpPr>
        <p:spPr/>
        <p:txBody>
          <a:bodyPr/>
          <a:lstStyle/>
          <a:p>
            <a:fld id="{BA8350C4-A1A5-48CC-9DB8-A997F1406669}" type="slidenum">
              <a:rPr lang="en-US" smtClean="0"/>
              <a:t>‹#›</a:t>
            </a:fld>
            <a:endParaRPr lang="en-US"/>
          </a:p>
        </p:txBody>
      </p:sp>
    </p:spTree>
    <p:extLst>
      <p:ext uri="{BB962C8B-B14F-4D97-AF65-F5344CB8AC3E}">
        <p14:creationId xmlns:p14="http://schemas.microsoft.com/office/powerpoint/2010/main" val="3435235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1C263-E130-4E49-953C-990DBAB29B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588C2B-B362-41E6-A1C4-CCACBBA19DB8}"/>
              </a:ext>
            </a:extLst>
          </p:cNvPr>
          <p:cNvSpPr>
            <a:spLocks noGrp="1"/>
          </p:cNvSpPr>
          <p:nvPr>
            <p:ph type="dt" sz="half" idx="10"/>
          </p:nvPr>
        </p:nvSpPr>
        <p:spPr/>
        <p:txBody>
          <a:bodyPr/>
          <a:lstStyle/>
          <a:p>
            <a:fld id="{82818F3B-AC32-4943-AE8F-BFF0A8BFA93D}" type="datetimeFigureOut">
              <a:rPr lang="en-US" smtClean="0"/>
              <a:t>11/2/2023</a:t>
            </a:fld>
            <a:endParaRPr lang="en-US"/>
          </a:p>
        </p:txBody>
      </p:sp>
      <p:sp>
        <p:nvSpPr>
          <p:cNvPr id="4" name="Footer Placeholder 3">
            <a:extLst>
              <a:ext uri="{FF2B5EF4-FFF2-40B4-BE49-F238E27FC236}">
                <a16:creationId xmlns:a16="http://schemas.microsoft.com/office/drawing/2014/main" id="{FE143710-4134-4749-B072-8328ED48E0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2F769B-1A87-49A9-9A38-55667E2800E8}"/>
              </a:ext>
            </a:extLst>
          </p:cNvPr>
          <p:cNvSpPr>
            <a:spLocks noGrp="1"/>
          </p:cNvSpPr>
          <p:nvPr>
            <p:ph type="sldNum" sz="quarter" idx="12"/>
          </p:nvPr>
        </p:nvSpPr>
        <p:spPr/>
        <p:txBody>
          <a:bodyPr/>
          <a:lstStyle/>
          <a:p>
            <a:fld id="{BA8350C4-A1A5-48CC-9DB8-A997F1406669}" type="slidenum">
              <a:rPr lang="en-US" smtClean="0"/>
              <a:t>‹#›</a:t>
            </a:fld>
            <a:endParaRPr lang="en-US"/>
          </a:p>
        </p:txBody>
      </p:sp>
    </p:spTree>
    <p:extLst>
      <p:ext uri="{BB962C8B-B14F-4D97-AF65-F5344CB8AC3E}">
        <p14:creationId xmlns:p14="http://schemas.microsoft.com/office/powerpoint/2010/main" val="4257644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DCC4E4-B9F1-4FE1-B973-C019C71D3E50}"/>
              </a:ext>
            </a:extLst>
          </p:cNvPr>
          <p:cNvSpPr>
            <a:spLocks noGrp="1"/>
          </p:cNvSpPr>
          <p:nvPr>
            <p:ph type="dt" sz="half" idx="10"/>
          </p:nvPr>
        </p:nvSpPr>
        <p:spPr/>
        <p:txBody>
          <a:bodyPr/>
          <a:lstStyle/>
          <a:p>
            <a:fld id="{82818F3B-AC32-4943-AE8F-BFF0A8BFA93D}" type="datetimeFigureOut">
              <a:rPr lang="en-US" smtClean="0"/>
              <a:t>11/2/2023</a:t>
            </a:fld>
            <a:endParaRPr lang="en-US"/>
          </a:p>
        </p:txBody>
      </p:sp>
      <p:sp>
        <p:nvSpPr>
          <p:cNvPr id="3" name="Footer Placeholder 2">
            <a:extLst>
              <a:ext uri="{FF2B5EF4-FFF2-40B4-BE49-F238E27FC236}">
                <a16:creationId xmlns:a16="http://schemas.microsoft.com/office/drawing/2014/main" id="{536BFE46-559B-4D1E-ABF4-2D8B199453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ADC9F6-E48D-41A0-A0E4-A219E31B6B87}"/>
              </a:ext>
            </a:extLst>
          </p:cNvPr>
          <p:cNvSpPr>
            <a:spLocks noGrp="1"/>
          </p:cNvSpPr>
          <p:nvPr>
            <p:ph type="sldNum" sz="quarter" idx="12"/>
          </p:nvPr>
        </p:nvSpPr>
        <p:spPr/>
        <p:txBody>
          <a:bodyPr/>
          <a:lstStyle/>
          <a:p>
            <a:fld id="{BA8350C4-A1A5-48CC-9DB8-A997F1406669}" type="slidenum">
              <a:rPr lang="en-US" smtClean="0"/>
              <a:t>‹#›</a:t>
            </a:fld>
            <a:endParaRPr lang="en-US"/>
          </a:p>
        </p:txBody>
      </p:sp>
    </p:spTree>
    <p:extLst>
      <p:ext uri="{BB962C8B-B14F-4D97-AF65-F5344CB8AC3E}">
        <p14:creationId xmlns:p14="http://schemas.microsoft.com/office/powerpoint/2010/main" val="2558870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2E38D-4EB8-4961-BC91-D0C9F2A591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F0C798-DC80-44E6-97D3-7B21EB0336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FD44AC-5787-420A-9368-82BF43E9B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1EACB-96E0-4576-8BED-8A51A17311BE}"/>
              </a:ext>
            </a:extLst>
          </p:cNvPr>
          <p:cNvSpPr>
            <a:spLocks noGrp="1"/>
          </p:cNvSpPr>
          <p:nvPr>
            <p:ph type="dt" sz="half" idx="10"/>
          </p:nvPr>
        </p:nvSpPr>
        <p:spPr/>
        <p:txBody>
          <a:bodyPr/>
          <a:lstStyle/>
          <a:p>
            <a:fld id="{82818F3B-AC32-4943-AE8F-BFF0A8BFA93D}" type="datetimeFigureOut">
              <a:rPr lang="en-US" smtClean="0"/>
              <a:t>11/2/2023</a:t>
            </a:fld>
            <a:endParaRPr lang="en-US"/>
          </a:p>
        </p:txBody>
      </p:sp>
      <p:sp>
        <p:nvSpPr>
          <p:cNvPr id="6" name="Footer Placeholder 5">
            <a:extLst>
              <a:ext uri="{FF2B5EF4-FFF2-40B4-BE49-F238E27FC236}">
                <a16:creationId xmlns:a16="http://schemas.microsoft.com/office/drawing/2014/main" id="{806E32C8-4571-4183-A232-4F8E249A0A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DDF857-CC39-42AE-9AD8-CBED0EF75F52}"/>
              </a:ext>
            </a:extLst>
          </p:cNvPr>
          <p:cNvSpPr>
            <a:spLocks noGrp="1"/>
          </p:cNvSpPr>
          <p:nvPr>
            <p:ph type="sldNum" sz="quarter" idx="12"/>
          </p:nvPr>
        </p:nvSpPr>
        <p:spPr/>
        <p:txBody>
          <a:bodyPr/>
          <a:lstStyle/>
          <a:p>
            <a:fld id="{BA8350C4-A1A5-48CC-9DB8-A997F1406669}" type="slidenum">
              <a:rPr lang="en-US" smtClean="0"/>
              <a:t>‹#›</a:t>
            </a:fld>
            <a:endParaRPr lang="en-US"/>
          </a:p>
        </p:txBody>
      </p:sp>
    </p:spTree>
    <p:extLst>
      <p:ext uri="{BB962C8B-B14F-4D97-AF65-F5344CB8AC3E}">
        <p14:creationId xmlns:p14="http://schemas.microsoft.com/office/powerpoint/2010/main" val="4122849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5518A-4616-4664-96BD-FB8F988F15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B83C06-5A77-4D67-A408-1DCD2FF0CB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13BD7E-47BF-4C96-8D65-6D2ABD39F6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58C93D-FB4E-4125-818B-7FC0990DFE50}"/>
              </a:ext>
            </a:extLst>
          </p:cNvPr>
          <p:cNvSpPr>
            <a:spLocks noGrp="1"/>
          </p:cNvSpPr>
          <p:nvPr>
            <p:ph type="dt" sz="half" idx="10"/>
          </p:nvPr>
        </p:nvSpPr>
        <p:spPr/>
        <p:txBody>
          <a:bodyPr/>
          <a:lstStyle/>
          <a:p>
            <a:fld id="{82818F3B-AC32-4943-AE8F-BFF0A8BFA93D}" type="datetimeFigureOut">
              <a:rPr lang="en-US" smtClean="0"/>
              <a:t>11/2/2023</a:t>
            </a:fld>
            <a:endParaRPr lang="en-US"/>
          </a:p>
        </p:txBody>
      </p:sp>
      <p:sp>
        <p:nvSpPr>
          <p:cNvPr id="6" name="Footer Placeholder 5">
            <a:extLst>
              <a:ext uri="{FF2B5EF4-FFF2-40B4-BE49-F238E27FC236}">
                <a16:creationId xmlns:a16="http://schemas.microsoft.com/office/drawing/2014/main" id="{B9A0841F-7D8A-4D03-8A25-05E2ED15A8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098845-9D4C-480F-B838-C31989030A7B}"/>
              </a:ext>
            </a:extLst>
          </p:cNvPr>
          <p:cNvSpPr>
            <a:spLocks noGrp="1"/>
          </p:cNvSpPr>
          <p:nvPr>
            <p:ph type="sldNum" sz="quarter" idx="12"/>
          </p:nvPr>
        </p:nvSpPr>
        <p:spPr/>
        <p:txBody>
          <a:bodyPr/>
          <a:lstStyle/>
          <a:p>
            <a:fld id="{BA8350C4-A1A5-48CC-9DB8-A997F1406669}" type="slidenum">
              <a:rPr lang="en-US" smtClean="0"/>
              <a:t>‹#›</a:t>
            </a:fld>
            <a:endParaRPr lang="en-US"/>
          </a:p>
        </p:txBody>
      </p:sp>
    </p:spTree>
    <p:extLst>
      <p:ext uri="{BB962C8B-B14F-4D97-AF65-F5344CB8AC3E}">
        <p14:creationId xmlns:p14="http://schemas.microsoft.com/office/powerpoint/2010/main" val="4124100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BCB572-91C5-476C-ADDE-C39A5647A5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B62C8B-C0A2-4469-9A87-4B26C4BA65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D79FB-6916-4FD3-BA30-882F4C77A0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818F3B-AC32-4943-AE8F-BFF0A8BFA93D}" type="datetimeFigureOut">
              <a:rPr lang="en-US" smtClean="0"/>
              <a:t>11/2/2023</a:t>
            </a:fld>
            <a:endParaRPr lang="en-US"/>
          </a:p>
        </p:txBody>
      </p:sp>
      <p:sp>
        <p:nvSpPr>
          <p:cNvPr id="5" name="Footer Placeholder 4">
            <a:extLst>
              <a:ext uri="{FF2B5EF4-FFF2-40B4-BE49-F238E27FC236}">
                <a16:creationId xmlns:a16="http://schemas.microsoft.com/office/drawing/2014/main" id="{027200EF-7958-49DB-BB2F-E478D5C84F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86F238-B1E0-422C-BB9C-3BF5F2B53A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8350C4-A1A5-48CC-9DB8-A997F1406669}" type="slidenum">
              <a:rPr lang="en-US" smtClean="0"/>
              <a:t>‹#›</a:t>
            </a:fld>
            <a:endParaRPr lang="en-US"/>
          </a:p>
        </p:txBody>
      </p:sp>
    </p:spTree>
    <p:extLst>
      <p:ext uri="{BB962C8B-B14F-4D97-AF65-F5344CB8AC3E}">
        <p14:creationId xmlns:p14="http://schemas.microsoft.com/office/powerpoint/2010/main" val="303709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g"/><Relationship Id="rId4" Type="http://schemas.openxmlformats.org/officeDocument/2006/relationships/image" Target="../media/image3.png"/><Relationship Id="rId9"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1F4B4A-79AF-4FAD-955B-07B40572EAB5}"/>
              </a:ext>
            </a:extLst>
          </p:cNvPr>
          <p:cNvSpPr/>
          <p:nvPr/>
        </p:nvSpPr>
        <p:spPr>
          <a:xfrm>
            <a:off x="-109913" y="-64655"/>
            <a:ext cx="12598400" cy="7112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10B89D8-A875-4D25-930E-34EC37EEF636}"/>
              </a:ext>
            </a:extLst>
          </p:cNvPr>
          <p:cNvSpPr txBox="1"/>
          <p:nvPr/>
        </p:nvSpPr>
        <p:spPr>
          <a:xfrm>
            <a:off x="1181717" y="2429516"/>
            <a:ext cx="9570720" cy="2123658"/>
          </a:xfrm>
          <a:prstGeom prst="rect">
            <a:avLst/>
          </a:prstGeom>
          <a:noFill/>
        </p:spPr>
        <p:txBody>
          <a:bodyPr wrap="square" rtlCol="0">
            <a:spAutoFit/>
          </a:bodyPr>
          <a:lstStyle/>
          <a:p>
            <a:pPr algn="ctr"/>
            <a:r>
              <a:rPr lang="en-US" sz="6600" b="1" dirty="0">
                <a:solidFill>
                  <a:schemeClr val="bg1"/>
                </a:solidFill>
              </a:rPr>
              <a:t>Importance of presentation skills</a:t>
            </a:r>
          </a:p>
        </p:txBody>
      </p:sp>
      <p:sp>
        <p:nvSpPr>
          <p:cNvPr id="9" name="Rectangle 8"/>
          <p:cNvSpPr/>
          <p:nvPr/>
        </p:nvSpPr>
        <p:spPr>
          <a:xfrm>
            <a:off x="1181717" y="2006674"/>
            <a:ext cx="9792929" cy="2969342"/>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3979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descr="Image result for arduino logo"/>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2"/>
          <p:cNvSpPr txBox="1"/>
          <p:nvPr/>
        </p:nvSpPr>
        <p:spPr>
          <a:xfrm>
            <a:off x="2744876" y="610838"/>
            <a:ext cx="6775043"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4000"/>
              <a:buFont typeface="Calibri"/>
              <a:buNone/>
            </a:pPr>
            <a:r>
              <a:rPr lang="en-US" sz="4000" b="1">
                <a:solidFill>
                  <a:schemeClr val="dk1"/>
                </a:solidFill>
                <a:latin typeface="Calibri"/>
                <a:ea typeface="Calibri"/>
                <a:cs typeface="Calibri"/>
                <a:sym typeface="Calibri"/>
              </a:rPr>
              <a:t>OBJECTIVES FOR THIS SESSION</a:t>
            </a:r>
            <a:endParaRPr sz="4000" b="1">
              <a:solidFill>
                <a:schemeClr val="dk1"/>
              </a:solidFill>
              <a:latin typeface="Calibri"/>
              <a:ea typeface="Calibri"/>
              <a:cs typeface="Calibri"/>
              <a:sym typeface="Calibri"/>
            </a:endParaRPr>
          </a:p>
        </p:txBody>
      </p:sp>
      <p:pic>
        <p:nvPicPr>
          <p:cNvPr id="98" name="Google Shape;98;p2"/>
          <p:cNvPicPr preferRelativeResize="0"/>
          <p:nvPr/>
        </p:nvPicPr>
        <p:blipFill rotWithShape="1">
          <a:blip r:embed="rId3">
            <a:alphaModFix/>
          </a:blip>
          <a:srcRect/>
          <a:stretch/>
        </p:blipFill>
        <p:spPr>
          <a:xfrm>
            <a:off x="2056958" y="516788"/>
            <a:ext cx="801896" cy="801896"/>
          </a:xfrm>
          <a:prstGeom prst="rect">
            <a:avLst/>
          </a:prstGeom>
          <a:noFill/>
          <a:ln>
            <a:noFill/>
          </a:ln>
        </p:spPr>
      </p:pic>
      <p:pic>
        <p:nvPicPr>
          <p:cNvPr id="99" name="Google Shape;99;p2"/>
          <p:cNvPicPr preferRelativeResize="0"/>
          <p:nvPr/>
        </p:nvPicPr>
        <p:blipFill rotWithShape="1">
          <a:blip r:embed="rId3">
            <a:alphaModFix/>
          </a:blip>
          <a:srcRect/>
          <a:stretch/>
        </p:blipFill>
        <p:spPr>
          <a:xfrm>
            <a:off x="9333146" y="516788"/>
            <a:ext cx="801896" cy="801896"/>
          </a:xfrm>
          <a:prstGeom prst="rect">
            <a:avLst/>
          </a:prstGeom>
          <a:noFill/>
          <a:ln>
            <a:noFill/>
          </a:ln>
        </p:spPr>
      </p:pic>
      <p:sp>
        <p:nvSpPr>
          <p:cNvPr id="100" name="Google Shape;100;p2"/>
          <p:cNvSpPr txBox="1"/>
          <p:nvPr/>
        </p:nvSpPr>
        <p:spPr>
          <a:xfrm>
            <a:off x="1334488" y="2644470"/>
            <a:ext cx="10019312" cy="304694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3200"/>
              <a:buFont typeface="Noto Sans Symbols"/>
              <a:buChar char="✔"/>
            </a:pPr>
            <a:r>
              <a:rPr lang="en-US" sz="3200" dirty="0">
                <a:solidFill>
                  <a:schemeClr val="dk1"/>
                </a:solidFill>
                <a:latin typeface="Calibri"/>
                <a:ea typeface="Calibri"/>
                <a:cs typeface="Calibri"/>
                <a:sym typeface="Calibri"/>
              </a:rPr>
              <a:t> Identify </a:t>
            </a:r>
            <a:r>
              <a:rPr lang="en-US" sz="3200" b="1" dirty="0">
                <a:solidFill>
                  <a:schemeClr val="dk1"/>
                </a:solidFill>
                <a:latin typeface="Calibri"/>
                <a:ea typeface="Calibri"/>
                <a:cs typeface="Calibri"/>
                <a:sym typeface="Calibri"/>
              </a:rPr>
              <a:t>situations</a:t>
            </a:r>
            <a:r>
              <a:rPr lang="en-US" sz="3200" dirty="0">
                <a:solidFill>
                  <a:schemeClr val="dk1"/>
                </a:solidFill>
                <a:latin typeface="Calibri"/>
                <a:ea typeface="Calibri"/>
                <a:cs typeface="Calibri"/>
                <a:sym typeface="Calibri"/>
              </a:rPr>
              <a:t> presentation skills are required</a:t>
            </a:r>
          </a:p>
          <a:p>
            <a:pPr marL="285750" marR="0" lvl="0" indent="-285750" algn="l" rtl="0">
              <a:lnSpc>
                <a:spcPct val="150000"/>
              </a:lnSpc>
              <a:spcBef>
                <a:spcPts val="0"/>
              </a:spcBef>
              <a:spcAft>
                <a:spcPts val="0"/>
              </a:spcAft>
              <a:buClr>
                <a:schemeClr val="dk1"/>
              </a:buClr>
              <a:buSzPts val="3200"/>
              <a:buFont typeface="Noto Sans Symbols"/>
              <a:buChar char="✔"/>
            </a:pPr>
            <a:r>
              <a:rPr lang="en-US" sz="3200" dirty="0">
                <a:solidFill>
                  <a:schemeClr val="dk1"/>
                </a:solidFill>
                <a:latin typeface="Calibri"/>
                <a:ea typeface="Calibri"/>
                <a:cs typeface="Calibri"/>
                <a:sym typeface="Calibri"/>
              </a:rPr>
              <a:t> Classify situations </a:t>
            </a:r>
            <a:r>
              <a:rPr lang="en-US" sz="3200" b="1" dirty="0">
                <a:solidFill>
                  <a:schemeClr val="dk1"/>
                </a:solidFill>
                <a:latin typeface="Calibri"/>
                <a:ea typeface="Calibri"/>
                <a:cs typeface="Calibri"/>
                <a:sym typeface="Calibri"/>
              </a:rPr>
              <a:t>with IT or non-IT audience</a:t>
            </a:r>
          </a:p>
          <a:p>
            <a:pPr marL="285750" indent="-285750">
              <a:lnSpc>
                <a:spcPct val="150000"/>
              </a:lnSpc>
              <a:buClr>
                <a:schemeClr val="dk1"/>
              </a:buClr>
              <a:buSzPts val="3200"/>
              <a:buFont typeface="Noto Sans Symbols"/>
              <a:buChar char="✔"/>
            </a:pPr>
            <a:r>
              <a:rPr lang="en-US" sz="3200" dirty="0">
                <a:solidFill>
                  <a:schemeClr val="dk1"/>
                </a:solidFill>
                <a:cs typeface="Calibri"/>
                <a:sym typeface="Calibri"/>
              </a:rPr>
              <a:t> Understand </a:t>
            </a:r>
            <a:r>
              <a:rPr lang="en-US" sz="3200" b="1" dirty="0">
                <a:solidFill>
                  <a:schemeClr val="dk1"/>
                </a:solidFill>
                <a:cs typeface="Calibri"/>
                <a:sym typeface="Calibri"/>
              </a:rPr>
              <a:t>the professional impact </a:t>
            </a:r>
            <a:r>
              <a:rPr lang="en-US" sz="3200" dirty="0">
                <a:solidFill>
                  <a:schemeClr val="dk1"/>
                </a:solidFill>
                <a:cs typeface="Calibri"/>
                <a:sym typeface="Calibri"/>
              </a:rPr>
              <a:t>of </a:t>
            </a:r>
            <a:r>
              <a:rPr lang="en-US" sz="3200" b="1" dirty="0">
                <a:solidFill>
                  <a:schemeClr val="dk1"/>
                </a:solidFill>
                <a:cs typeface="Calibri"/>
                <a:sym typeface="Calibri"/>
              </a:rPr>
              <a:t>presentation skills</a:t>
            </a:r>
            <a:endParaRPr lang="en-US"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26849" y="21330"/>
            <a:ext cx="958820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What do these situations have in common</a:t>
            </a:r>
            <a:r>
              <a:rPr lang="en-US" dirty="0"/>
              <a:t>?</a:t>
            </a:r>
          </a:p>
        </p:txBody>
      </p:sp>
      <p:sp>
        <p:nvSpPr>
          <p:cNvPr id="5" name="Google Shape;135;p5">
            <a:extLst>
              <a:ext uri="{FF2B5EF4-FFF2-40B4-BE49-F238E27FC236}">
                <a16:creationId xmlns:a16="http://schemas.microsoft.com/office/drawing/2014/main" id="{0C3B56B8-B3D8-4899-96D1-0CE392DB2E5D}"/>
              </a:ext>
            </a:extLst>
          </p:cNvPr>
          <p:cNvSpPr txBox="1"/>
          <p:nvPr/>
        </p:nvSpPr>
        <p:spPr>
          <a:xfrm>
            <a:off x="0" y="0"/>
            <a:ext cx="1996225" cy="369332"/>
          </a:xfrm>
          <a:prstGeom prst="rect">
            <a:avLst/>
          </a:prstGeom>
          <a:solidFill>
            <a:srgbClr val="7030A0"/>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ENGAGE</a:t>
            </a:r>
            <a:endParaRPr dirty="0"/>
          </a:p>
        </p:txBody>
      </p:sp>
      <p:pic>
        <p:nvPicPr>
          <p:cNvPr id="7" name="Google Shape;154;p5">
            <a:extLst>
              <a:ext uri="{FF2B5EF4-FFF2-40B4-BE49-F238E27FC236}">
                <a16:creationId xmlns:a16="http://schemas.microsoft.com/office/drawing/2014/main" id="{6612EEAF-FF36-4E2D-9AC0-D79DE67251C2}"/>
              </a:ext>
            </a:extLst>
          </p:cNvPr>
          <p:cNvPicPr preferRelativeResize="0"/>
          <p:nvPr/>
        </p:nvPicPr>
        <p:blipFill rotWithShape="1">
          <a:blip r:embed="rId3">
            <a:alphaModFix/>
          </a:blip>
          <a:srcRect/>
          <a:stretch/>
        </p:blipFill>
        <p:spPr>
          <a:xfrm>
            <a:off x="201818" y="528782"/>
            <a:ext cx="465137" cy="482600"/>
          </a:xfrm>
          <a:prstGeom prst="rect">
            <a:avLst/>
          </a:prstGeom>
          <a:noFill/>
          <a:ln>
            <a:noFill/>
          </a:ln>
        </p:spPr>
      </p:pic>
      <p:sp>
        <p:nvSpPr>
          <p:cNvPr id="8" name="Google Shape;155;p5">
            <a:extLst>
              <a:ext uri="{FF2B5EF4-FFF2-40B4-BE49-F238E27FC236}">
                <a16:creationId xmlns:a16="http://schemas.microsoft.com/office/drawing/2014/main" id="{DA13BE2D-D254-4CEA-94B2-486377053C4A}"/>
              </a:ext>
            </a:extLst>
          </p:cNvPr>
          <p:cNvSpPr txBox="1"/>
          <p:nvPr/>
        </p:nvSpPr>
        <p:spPr>
          <a:xfrm>
            <a:off x="93588" y="1004016"/>
            <a:ext cx="681598"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dk1"/>
                </a:solidFill>
                <a:latin typeface="Calibri"/>
                <a:ea typeface="Calibri"/>
                <a:cs typeface="Calibri"/>
                <a:sym typeface="Calibri"/>
              </a:rPr>
              <a:t>10  MIN</a:t>
            </a:r>
            <a:endParaRPr sz="1200" dirty="0">
              <a:solidFill>
                <a:srgbClr val="FF0000"/>
              </a:solidFill>
              <a:latin typeface="Calibri"/>
              <a:ea typeface="Calibri"/>
              <a:cs typeface="Calibri"/>
              <a:sym typeface="Calibri"/>
            </a:endParaRPr>
          </a:p>
        </p:txBody>
      </p:sp>
      <p:pic>
        <p:nvPicPr>
          <p:cNvPr id="9" name="Google Shape;109;p3">
            <a:extLst>
              <a:ext uri="{FF2B5EF4-FFF2-40B4-BE49-F238E27FC236}">
                <a16:creationId xmlns:a16="http://schemas.microsoft.com/office/drawing/2014/main" id="{5EEBB479-9590-4E5F-BE49-901EF9270C3E}"/>
              </a:ext>
            </a:extLst>
          </p:cNvPr>
          <p:cNvPicPr preferRelativeResize="0"/>
          <p:nvPr/>
        </p:nvPicPr>
        <p:blipFill rotWithShape="1">
          <a:blip r:embed="rId4">
            <a:alphaModFix/>
          </a:blip>
          <a:srcRect/>
          <a:stretch/>
        </p:blipFill>
        <p:spPr>
          <a:xfrm>
            <a:off x="883416" y="528782"/>
            <a:ext cx="607924" cy="660787"/>
          </a:xfrm>
          <a:prstGeom prst="rect">
            <a:avLst/>
          </a:prstGeom>
          <a:noFill/>
          <a:ln>
            <a:noFill/>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302" y="1756250"/>
            <a:ext cx="4567122" cy="2283561"/>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1635" y="4401741"/>
            <a:ext cx="3575577" cy="1928007"/>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44360" y="1756249"/>
            <a:ext cx="2691733" cy="2283561"/>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10950" y="1765243"/>
            <a:ext cx="3427310" cy="2280719"/>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68256" y="4389143"/>
            <a:ext cx="3552207" cy="1939692"/>
          </a:xfrm>
          <a:prstGeom prst="rect">
            <a:avLst/>
          </a:prstGeom>
        </p:spPr>
      </p:pic>
    </p:spTree>
    <p:extLst>
      <p:ext uri="{BB962C8B-B14F-4D97-AF65-F5344CB8AC3E}">
        <p14:creationId xmlns:p14="http://schemas.microsoft.com/office/powerpoint/2010/main" val="716148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27F4FF-70D3-463D-BB12-247055FB57DE}"/>
              </a:ext>
            </a:extLst>
          </p:cNvPr>
          <p:cNvSpPr txBox="1"/>
          <p:nvPr/>
        </p:nvSpPr>
        <p:spPr>
          <a:xfrm>
            <a:off x="2819400" y="1910059"/>
            <a:ext cx="6564086" cy="400110"/>
          </a:xfrm>
          <a:prstGeom prst="rect">
            <a:avLst/>
          </a:prstGeom>
          <a:noFill/>
        </p:spPr>
        <p:txBody>
          <a:bodyPr wrap="square" rtlCol="0">
            <a:spAutoFit/>
          </a:bodyPr>
          <a:lstStyle/>
          <a:p>
            <a:r>
              <a:rPr lang="en-US" sz="2000" dirty="0"/>
              <a:t>Topic 1: When do web developers present their work?</a:t>
            </a:r>
          </a:p>
        </p:txBody>
      </p:sp>
      <p:sp>
        <p:nvSpPr>
          <p:cNvPr id="5" name="Rectangle: Rounded Corners 4">
            <a:extLst>
              <a:ext uri="{FF2B5EF4-FFF2-40B4-BE49-F238E27FC236}">
                <a16:creationId xmlns:a16="http://schemas.microsoft.com/office/drawing/2014/main" id="{6AD91F45-5D65-4BB1-9EBA-AEFF845BA2BB}"/>
              </a:ext>
            </a:extLst>
          </p:cNvPr>
          <p:cNvSpPr/>
          <p:nvPr/>
        </p:nvSpPr>
        <p:spPr>
          <a:xfrm>
            <a:off x="2562280" y="1748363"/>
            <a:ext cx="7158662" cy="77712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135;p5">
            <a:extLst>
              <a:ext uri="{FF2B5EF4-FFF2-40B4-BE49-F238E27FC236}">
                <a16:creationId xmlns:a16="http://schemas.microsoft.com/office/drawing/2014/main" id="{0C3B56B8-B3D8-4899-96D1-0CE392DB2E5D}"/>
              </a:ext>
            </a:extLst>
          </p:cNvPr>
          <p:cNvSpPr txBox="1"/>
          <p:nvPr/>
        </p:nvSpPr>
        <p:spPr>
          <a:xfrm>
            <a:off x="0" y="0"/>
            <a:ext cx="1996225" cy="369332"/>
          </a:xfrm>
          <a:prstGeom prst="rect">
            <a:avLst/>
          </a:prstGeom>
          <a:solidFill>
            <a:srgbClr val="7030A0"/>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ENGAGE</a:t>
            </a:r>
            <a:endParaRPr dirty="0"/>
          </a:p>
        </p:txBody>
      </p:sp>
      <p:pic>
        <p:nvPicPr>
          <p:cNvPr id="7" name="Google Shape;154;p5">
            <a:extLst>
              <a:ext uri="{FF2B5EF4-FFF2-40B4-BE49-F238E27FC236}">
                <a16:creationId xmlns:a16="http://schemas.microsoft.com/office/drawing/2014/main" id="{6612EEAF-FF36-4E2D-9AC0-D79DE67251C2}"/>
              </a:ext>
            </a:extLst>
          </p:cNvPr>
          <p:cNvPicPr preferRelativeResize="0"/>
          <p:nvPr/>
        </p:nvPicPr>
        <p:blipFill rotWithShape="1">
          <a:blip r:embed="rId3">
            <a:alphaModFix/>
          </a:blip>
          <a:srcRect/>
          <a:stretch/>
        </p:blipFill>
        <p:spPr>
          <a:xfrm>
            <a:off x="201818" y="528782"/>
            <a:ext cx="465137" cy="482600"/>
          </a:xfrm>
          <a:prstGeom prst="rect">
            <a:avLst/>
          </a:prstGeom>
          <a:noFill/>
          <a:ln>
            <a:noFill/>
          </a:ln>
        </p:spPr>
      </p:pic>
      <p:sp>
        <p:nvSpPr>
          <p:cNvPr id="8" name="Google Shape;155;p5">
            <a:extLst>
              <a:ext uri="{FF2B5EF4-FFF2-40B4-BE49-F238E27FC236}">
                <a16:creationId xmlns:a16="http://schemas.microsoft.com/office/drawing/2014/main" id="{DA13BE2D-D254-4CEA-94B2-486377053C4A}"/>
              </a:ext>
            </a:extLst>
          </p:cNvPr>
          <p:cNvSpPr txBox="1"/>
          <p:nvPr/>
        </p:nvSpPr>
        <p:spPr>
          <a:xfrm>
            <a:off x="93588" y="1004016"/>
            <a:ext cx="681598"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dk1"/>
                </a:solidFill>
                <a:latin typeface="Calibri"/>
                <a:ea typeface="Calibri"/>
                <a:cs typeface="Calibri"/>
                <a:sym typeface="Calibri"/>
              </a:rPr>
              <a:t>15  MIN</a:t>
            </a:r>
            <a:endParaRPr sz="1200" dirty="0">
              <a:solidFill>
                <a:srgbClr val="FF0000"/>
              </a:solidFill>
              <a:latin typeface="Calibri"/>
              <a:ea typeface="Calibri"/>
              <a:cs typeface="Calibri"/>
              <a:sym typeface="Calibri"/>
            </a:endParaRPr>
          </a:p>
        </p:txBody>
      </p:sp>
      <p:pic>
        <p:nvPicPr>
          <p:cNvPr id="9" name="Google Shape;109;p3">
            <a:extLst>
              <a:ext uri="{FF2B5EF4-FFF2-40B4-BE49-F238E27FC236}">
                <a16:creationId xmlns:a16="http://schemas.microsoft.com/office/drawing/2014/main" id="{5EEBB479-9590-4E5F-BE49-901EF9270C3E}"/>
              </a:ext>
            </a:extLst>
          </p:cNvPr>
          <p:cNvPicPr preferRelativeResize="0"/>
          <p:nvPr/>
        </p:nvPicPr>
        <p:blipFill rotWithShape="1">
          <a:blip r:embed="rId4">
            <a:alphaModFix/>
          </a:blip>
          <a:srcRect/>
          <a:stretch/>
        </p:blipFill>
        <p:spPr>
          <a:xfrm>
            <a:off x="883416" y="528782"/>
            <a:ext cx="607924" cy="660787"/>
          </a:xfrm>
          <a:prstGeom prst="rect">
            <a:avLst/>
          </a:prstGeom>
          <a:noFill/>
          <a:ln>
            <a:noFill/>
          </a:ln>
        </p:spPr>
      </p:pic>
      <p:sp>
        <p:nvSpPr>
          <p:cNvPr id="10" name="TextBox 9">
            <a:extLst>
              <a:ext uri="{FF2B5EF4-FFF2-40B4-BE49-F238E27FC236}">
                <a16:creationId xmlns:a16="http://schemas.microsoft.com/office/drawing/2014/main" id="{1E27F4FF-70D3-463D-BB12-247055FB57DE}"/>
              </a:ext>
            </a:extLst>
          </p:cNvPr>
          <p:cNvSpPr txBox="1"/>
          <p:nvPr/>
        </p:nvSpPr>
        <p:spPr>
          <a:xfrm>
            <a:off x="2819399" y="3902145"/>
            <a:ext cx="7674429" cy="400110"/>
          </a:xfrm>
          <a:prstGeom prst="rect">
            <a:avLst/>
          </a:prstGeom>
          <a:noFill/>
        </p:spPr>
        <p:txBody>
          <a:bodyPr wrap="square" rtlCol="0">
            <a:spAutoFit/>
          </a:bodyPr>
          <a:lstStyle/>
          <a:p>
            <a:r>
              <a:rPr lang="en-US" sz="2000" dirty="0"/>
              <a:t>Topic 2: Why is it important to know if the audience is IT or non-IT?</a:t>
            </a:r>
          </a:p>
        </p:txBody>
      </p:sp>
      <p:sp>
        <p:nvSpPr>
          <p:cNvPr id="11" name="Rectangle: Rounded Corners 4">
            <a:extLst>
              <a:ext uri="{FF2B5EF4-FFF2-40B4-BE49-F238E27FC236}">
                <a16:creationId xmlns:a16="http://schemas.microsoft.com/office/drawing/2014/main" id="{6AD91F45-5D65-4BB1-9EBA-AEFF845BA2BB}"/>
              </a:ext>
            </a:extLst>
          </p:cNvPr>
          <p:cNvSpPr/>
          <p:nvPr/>
        </p:nvSpPr>
        <p:spPr>
          <a:xfrm>
            <a:off x="2562280" y="3740449"/>
            <a:ext cx="8290777" cy="77712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960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6225" y="341234"/>
            <a:ext cx="7277084" cy="1325563"/>
          </a:xfrm>
        </p:spPr>
        <p:txBody>
          <a:bodyPr/>
          <a:lstStyle/>
          <a:p>
            <a:r>
              <a:rPr lang="en-US" dirty="0"/>
              <a:t>Is the audience IT or non-IT?</a:t>
            </a:r>
          </a:p>
        </p:txBody>
      </p:sp>
      <p:sp>
        <p:nvSpPr>
          <p:cNvPr id="8" name="Google Shape;135;p5">
            <a:extLst>
              <a:ext uri="{FF2B5EF4-FFF2-40B4-BE49-F238E27FC236}">
                <a16:creationId xmlns:a16="http://schemas.microsoft.com/office/drawing/2014/main" id="{0C3B56B8-B3D8-4899-96D1-0CE392DB2E5D}"/>
              </a:ext>
            </a:extLst>
          </p:cNvPr>
          <p:cNvSpPr txBox="1"/>
          <p:nvPr/>
        </p:nvSpPr>
        <p:spPr>
          <a:xfrm>
            <a:off x="0" y="0"/>
            <a:ext cx="1996225" cy="369332"/>
          </a:xfrm>
          <a:prstGeom prst="rect">
            <a:avLst/>
          </a:prstGeom>
          <a:solidFill>
            <a:schemeClr val="accent4"/>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ACTIVITY 1</a:t>
            </a:r>
            <a:endParaRPr dirty="0"/>
          </a:p>
        </p:txBody>
      </p:sp>
      <p:pic>
        <p:nvPicPr>
          <p:cNvPr id="9" name="Google Shape;137;p5">
            <a:extLst>
              <a:ext uri="{FF2B5EF4-FFF2-40B4-BE49-F238E27FC236}">
                <a16:creationId xmlns:a16="http://schemas.microsoft.com/office/drawing/2014/main" id="{92F3530F-8DB4-40D3-80B6-18171A19496B}"/>
              </a:ext>
            </a:extLst>
          </p:cNvPr>
          <p:cNvPicPr preferRelativeResize="0"/>
          <p:nvPr/>
        </p:nvPicPr>
        <p:blipFill rotWithShape="1">
          <a:blip r:embed="rId3">
            <a:alphaModFix/>
          </a:blip>
          <a:srcRect/>
          <a:stretch/>
        </p:blipFill>
        <p:spPr>
          <a:xfrm>
            <a:off x="770435" y="503424"/>
            <a:ext cx="250046" cy="497311"/>
          </a:xfrm>
          <a:prstGeom prst="rect">
            <a:avLst/>
          </a:prstGeom>
          <a:noFill/>
          <a:ln>
            <a:noFill/>
          </a:ln>
        </p:spPr>
      </p:pic>
      <p:pic>
        <p:nvPicPr>
          <p:cNvPr id="11" name="Google Shape;154;p5">
            <a:extLst>
              <a:ext uri="{FF2B5EF4-FFF2-40B4-BE49-F238E27FC236}">
                <a16:creationId xmlns:a16="http://schemas.microsoft.com/office/drawing/2014/main" id="{6612EEAF-FF36-4E2D-9AC0-D79DE67251C2}"/>
              </a:ext>
            </a:extLst>
          </p:cNvPr>
          <p:cNvPicPr preferRelativeResize="0"/>
          <p:nvPr/>
        </p:nvPicPr>
        <p:blipFill rotWithShape="1">
          <a:blip r:embed="rId4">
            <a:alphaModFix/>
          </a:blip>
          <a:srcRect/>
          <a:stretch/>
        </p:blipFill>
        <p:spPr>
          <a:xfrm>
            <a:off x="201818" y="528782"/>
            <a:ext cx="465137" cy="482600"/>
          </a:xfrm>
          <a:prstGeom prst="rect">
            <a:avLst/>
          </a:prstGeom>
          <a:noFill/>
          <a:ln>
            <a:noFill/>
          </a:ln>
        </p:spPr>
      </p:pic>
      <p:sp>
        <p:nvSpPr>
          <p:cNvPr id="12" name="Google Shape;155;p5">
            <a:extLst>
              <a:ext uri="{FF2B5EF4-FFF2-40B4-BE49-F238E27FC236}">
                <a16:creationId xmlns:a16="http://schemas.microsoft.com/office/drawing/2014/main" id="{DA13BE2D-D254-4CEA-94B2-486377053C4A}"/>
              </a:ext>
            </a:extLst>
          </p:cNvPr>
          <p:cNvSpPr txBox="1"/>
          <p:nvPr/>
        </p:nvSpPr>
        <p:spPr>
          <a:xfrm>
            <a:off x="93588" y="1004016"/>
            <a:ext cx="681598"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dk1"/>
                </a:solidFill>
                <a:latin typeface="Calibri"/>
                <a:ea typeface="Calibri"/>
                <a:cs typeface="Calibri"/>
                <a:sym typeface="Calibri"/>
              </a:rPr>
              <a:t>15  MIN</a:t>
            </a:r>
            <a:endParaRPr sz="1200" dirty="0">
              <a:solidFill>
                <a:srgbClr val="FF0000"/>
              </a:solidFill>
              <a:latin typeface="Calibri"/>
              <a:ea typeface="Calibri"/>
              <a:cs typeface="Calibri"/>
              <a:sym typeface="Calibri"/>
            </a:endParaRPr>
          </a:p>
        </p:txBody>
      </p:sp>
      <p:sp>
        <p:nvSpPr>
          <p:cNvPr id="15" name="TextBox 14">
            <a:extLst>
              <a:ext uri="{FF2B5EF4-FFF2-40B4-BE49-F238E27FC236}">
                <a16:creationId xmlns:a16="http://schemas.microsoft.com/office/drawing/2014/main" id="{1E27F4FF-70D3-463D-BB12-247055FB57DE}"/>
              </a:ext>
            </a:extLst>
          </p:cNvPr>
          <p:cNvSpPr txBox="1"/>
          <p:nvPr/>
        </p:nvSpPr>
        <p:spPr>
          <a:xfrm>
            <a:off x="2835786" y="2225745"/>
            <a:ext cx="5252300" cy="1938992"/>
          </a:xfrm>
          <a:prstGeom prst="rect">
            <a:avLst/>
          </a:prstGeom>
          <a:noFill/>
        </p:spPr>
        <p:txBody>
          <a:bodyPr wrap="square" rtlCol="0">
            <a:spAutoFit/>
          </a:bodyPr>
          <a:lstStyle/>
          <a:p>
            <a:r>
              <a:rPr lang="en-US" sz="2000" dirty="0"/>
              <a:t>You are web developer. You have to attend the event/meeting written on the paper.</a:t>
            </a:r>
          </a:p>
          <a:p>
            <a:endParaRPr lang="en-US" sz="2000" dirty="0"/>
          </a:p>
          <a:p>
            <a:r>
              <a:rPr lang="en-US" sz="2000" dirty="0"/>
              <a:t>Will the audience be IT or non-IT?</a:t>
            </a:r>
          </a:p>
          <a:p>
            <a:endParaRPr lang="en-US" sz="2000" dirty="0"/>
          </a:p>
          <a:p>
            <a:r>
              <a:rPr lang="en-US" sz="2000" dirty="0"/>
              <a:t>Choose your side of the room!</a:t>
            </a:r>
          </a:p>
        </p:txBody>
      </p:sp>
      <p:sp>
        <p:nvSpPr>
          <p:cNvPr id="16" name="Rectangle: Rounded Corners 4">
            <a:extLst>
              <a:ext uri="{FF2B5EF4-FFF2-40B4-BE49-F238E27FC236}">
                <a16:creationId xmlns:a16="http://schemas.microsoft.com/office/drawing/2014/main" id="{6AD91F45-5D65-4BB1-9EBA-AEFF845BA2BB}"/>
              </a:ext>
            </a:extLst>
          </p:cNvPr>
          <p:cNvSpPr/>
          <p:nvPr/>
        </p:nvSpPr>
        <p:spPr>
          <a:xfrm>
            <a:off x="1996225" y="1846335"/>
            <a:ext cx="6986776" cy="291039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5"/>
          <a:stretch>
            <a:fillRect/>
          </a:stretch>
        </p:blipFill>
        <p:spPr>
          <a:xfrm>
            <a:off x="8166571" y="3537857"/>
            <a:ext cx="1524000" cy="1524000"/>
          </a:xfrm>
          <a:prstGeom prst="rect">
            <a:avLst/>
          </a:prstGeom>
        </p:spPr>
      </p:pic>
    </p:spTree>
    <p:extLst>
      <p:ext uri="{BB962C8B-B14F-4D97-AF65-F5344CB8AC3E}">
        <p14:creationId xmlns:p14="http://schemas.microsoft.com/office/powerpoint/2010/main" val="2462830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54;p5">
            <a:extLst>
              <a:ext uri="{FF2B5EF4-FFF2-40B4-BE49-F238E27FC236}">
                <a16:creationId xmlns:a16="http://schemas.microsoft.com/office/drawing/2014/main" id="{7B9FE6F9-D3C1-4BC0-B18A-17D22D3C6B92}"/>
              </a:ext>
            </a:extLst>
          </p:cNvPr>
          <p:cNvPicPr preferRelativeResize="0"/>
          <p:nvPr/>
        </p:nvPicPr>
        <p:blipFill rotWithShape="1">
          <a:blip r:embed="rId2">
            <a:alphaModFix/>
          </a:blip>
          <a:srcRect/>
          <a:stretch/>
        </p:blipFill>
        <p:spPr>
          <a:xfrm>
            <a:off x="201818" y="528782"/>
            <a:ext cx="465137" cy="482600"/>
          </a:xfrm>
          <a:prstGeom prst="rect">
            <a:avLst/>
          </a:prstGeom>
          <a:noFill/>
          <a:ln>
            <a:noFill/>
          </a:ln>
        </p:spPr>
      </p:pic>
      <p:sp>
        <p:nvSpPr>
          <p:cNvPr id="5" name="Google Shape;135;p5">
            <a:extLst>
              <a:ext uri="{FF2B5EF4-FFF2-40B4-BE49-F238E27FC236}">
                <a16:creationId xmlns:a16="http://schemas.microsoft.com/office/drawing/2014/main" id="{FD6EBD26-B873-409C-BF9A-94914444BFE0}"/>
              </a:ext>
            </a:extLst>
          </p:cNvPr>
          <p:cNvSpPr txBox="1"/>
          <p:nvPr/>
        </p:nvSpPr>
        <p:spPr>
          <a:xfrm>
            <a:off x="0" y="0"/>
            <a:ext cx="1996225" cy="369332"/>
          </a:xfrm>
          <a:prstGeom prst="rect">
            <a:avLst/>
          </a:prstGeom>
          <a:solidFill>
            <a:srgbClr val="92D050"/>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EXPLAIN</a:t>
            </a:r>
            <a:endParaRPr dirty="0"/>
          </a:p>
        </p:txBody>
      </p:sp>
      <p:pic>
        <p:nvPicPr>
          <p:cNvPr id="6" name="Google Shape;109;p3">
            <a:extLst>
              <a:ext uri="{FF2B5EF4-FFF2-40B4-BE49-F238E27FC236}">
                <a16:creationId xmlns:a16="http://schemas.microsoft.com/office/drawing/2014/main" id="{894FE703-EA7D-46BD-BB91-539A678CD49B}"/>
              </a:ext>
            </a:extLst>
          </p:cNvPr>
          <p:cNvPicPr preferRelativeResize="0"/>
          <p:nvPr/>
        </p:nvPicPr>
        <p:blipFill rotWithShape="1">
          <a:blip r:embed="rId3">
            <a:alphaModFix/>
          </a:blip>
          <a:srcRect/>
          <a:stretch/>
        </p:blipFill>
        <p:spPr>
          <a:xfrm>
            <a:off x="883416" y="528782"/>
            <a:ext cx="607924" cy="660787"/>
          </a:xfrm>
          <a:prstGeom prst="rect">
            <a:avLst/>
          </a:prstGeom>
          <a:noFill/>
          <a:ln>
            <a:noFill/>
          </a:ln>
        </p:spPr>
      </p:pic>
      <p:sp>
        <p:nvSpPr>
          <p:cNvPr id="7" name="Google Shape;155;p5">
            <a:extLst>
              <a:ext uri="{FF2B5EF4-FFF2-40B4-BE49-F238E27FC236}">
                <a16:creationId xmlns:a16="http://schemas.microsoft.com/office/drawing/2014/main" id="{88989F4F-EF56-49C8-ABAF-5A40155E90DC}"/>
              </a:ext>
            </a:extLst>
          </p:cNvPr>
          <p:cNvSpPr txBox="1"/>
          <p:nvPr/>
        </p:nvSpPr>
        <p:spPr>
          <a:xfrm>
            <a:off x="93588" y="1004016"/>
            <a:ext cx="681598"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dk1"/>
                </a:solidFill>
                <a:latin typeface="Calibri"/>
                <a:ea typeface="Calibri"/>
                <a:cs typeface="Calibri"/>
                <a:sym typeface="Calibri"/>
              </a:rPr>
              <a:t>10  MIN</a:t>
            </a:r>
            <a:endParaRPr sz="1200" dirty="0">
              <a:solidFill>
                <a:srgbClr val="FF0000"/>
              </a:solidFill>
              <a:latin typeface="Calibri"/>
              <a:ea typeface="Calibri"/>
              <a:cs typeface="Calibri"/>
              <a:sym typeface="Calibri"/>
            </a:endParaRPr>
          </a:p>
        </p:txBody>
      </p:sp>
      <p:sp>
        <p:nvSpPr>
          <p:cNvPr id="8" name="Title 1"/>
          <p:cNvSpPr>
            <a:spLocks noGrp="1"/>
          </p:cNvSpPr>
          <p:nvPr>
            <p:ph type="title"/>
          </p:nvPr>
        </p:nvSpPr>
        <p:spPr>
          <a:xfrm>
            <a:off x="1996225" y="341234"/>
            <a:ext cx="7277084" cy="1325563"/>
          </a:xfrm>
        </p:spPr>
        <p:txBody>
          <a:bodyPr/>
          <a:lstStyle/>
          <a:p>
            <a:r>
              <a:rPr lang="en-US" dirty="0"/>
              <a:t>Situations</a:t>
            </a:r>
          </a:p>
        </p:txBody>
      </p:sp>
      <p:cxnSp>
        <p:nvCxnSpPr>
          <p:cNvPr id="10" name="Straight Connector 9"/>
          <p:cNvCxnSpPr>
            <a:stCxn id="8" idx="2"/>
          </p:cNvCxnSpPr>
          <p:nvPr/>
        </p:nvCxnSpPr>
        <p:spPr>
          <a:xfrm flipH="1">
            <a:off x="5627914" y="1666797"/>
            <a:ext cx="6853" cy="4592489"/>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382486" y="1807029"/>
            <a:ext cx="3755571" cy="400110"/>
          </a:xfrm>
          <a:prstGeom prst="rect">
            <a:avLst/>
          </a:prstGeom>
          <a:noFill/>
        </p:spPr>
        <p:txBody>
          <a:bodyPr wrap="square" rtlCol="0">
            <a:spAutoFit/>
          </a:bodyPr>
          <a:lstStyle/>
          <a:p>
            <a:r>
              <a:rPr lang="en-US" sz="2000" b="1" dirty="0"/>
              <a:t>IT audience</a:t>
            </a:r>
          </a:p>
        </p:txBody>
      </p:sp>
      <p:sp>
        <p:nvSpPr>
          <p:cNvPr id="12" name="TextBox 11"/>
          <p:cNvSpPr txBox="1"/>
          <p:nvPr/>
        </p:nvSpPr>
        <p:spPr>
          <a:xfrm>
            <a:off x="7388670" y="1823365"/>
            <a:ext cx="3755571" cy="400110"/>
          </a:xfrm>
          <a:prstGeom prst="rect">
            <a:avLst/>
          </a:prstGeom>
          <a:noFill/>
        </p:spPr>
        <p:txBody>
          <a:bodyPr wrap="square" rtlCol="0">
            <a:spAutoFit/>
          </a:bodyPr>
          <a:lstStyle/>
          <a:p>
            <a:r>
              <a:rPr lang="en-US" sz="2000" b="1" dirty="0"/>
              <a:t>Non-IT audience</a:t>
            </a:r>
          </a:p>
        </p:txBody>
      </p:sp>
      <p:sp>
        <p:nvSpPr>
          <p:cNvPr id="13" name="TextBox 12"/>
          <p:cNvSpPr txBox="1"/>
          <p:nvPr/>
        </p:nvSpPr>
        <p:spPr>
          <a:xfrm>
            <a:off x="883416" y="2424489"/>
            <a:ext cx="3755571" cy="3373359"/>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dirty="0"/>
              <a:t>Sprint review meeting</a:t>
            </a:r>
          </a:p>
          <a:p>
            <a:pPr marL="285750" indent="-285750">
              <a:lnSpc>
                <a:spcPct val="150000"/>
              </a:lnSpc>
              <a:buFont typeface="Wingdings" panose="05000000000000000000" pitchFamily="2" charset="2"/>
              <a:buChar char="ü"/>
            </a:pPr>
            <a:r>
              <a:rPr lang="en-US" dirty="0"/>
              <a:t>Technical design review</a:t>
            </a:r>
          </a:p>
          <a:p>
            <a:pPr marL="285750" indent="-285750">
              <a:lnSpc>
                <a:spcPct val="150000"/>
              </a:lnSpc>
              <a:buFont typeface="Wingdings" panose="05000000000000000000" pitchFamily="2" charset="2"/>
              <a:buChar char="ü"/>
            </a:pPr>
            <a:r>
              <a:rPr lang="en-US" dirty="0"/>
              <a:t>Code review session</a:t>
            </a:r>
          </a:p>
          <a:p>
            <a:pPr marL="285750" indent="-285750">
              <a:lnSpc>
                <a:spcPct val="150000"/>
              </a:lnSpc>
              <a:buFont typeface="Wingdings" panose="05000000000000000000" pitchFamily="2" charset="2"/>
              <a:buChar char="ü"/>
            </a:pPr>
            <a:r>
              <a:rPr lang="en-US" dirty="0"/>
              <a:t>Technical demo</a:t>
            </a:r>
          </a:p>
          <a:p>
            <a:pPr marL="285750" indent="-285750">
              <a:lnSpc>
                <a:spcPct val="150000"/>
              </a:lnSpc>
              <a:buFont typeface="Wingdings" panose="05000000000000000000" pitchFamily="2" charset="2"/>
              <a:buChar char="ü"/>
            </a:pPr>
            <a:r>
              <a:rPr lang="en-US" dirty="0"/>
              <a:t>Bug fix presentation</a:t>
            </a:r>
          </a:p>
          <a:p>
            <a:pPr marL="285750" indent="-285750">
              <a:lnSpc>
                <a:spcPct val="150000"/>
              </a:lnSpc>
              <a:buFont typeface="Wingdings" panose="05000000000000000000" pitchFamily="2" charset="2"/>
              <a:buChar char="ü"/>
            </a:pPr>
            <a:r>
              <a:rPr lang="en-US" dirty="0"/>
              <a:t>Code refactoring proposal</a:t>
            </a:r>
          </a:p>
          <a:p>
            <a:pPr marL="285750" indent="-285750">
              <a:lnSpc>
                <a:spcPct val="150000"/>
              </a:lnSpc>
              <a:buFont typeface="Wingdings" panose="05000000000000000000" pitchFamily="2" charset="2"/>
              <a:buChar char="ü"/>
            </a:pPr>
            <a:r>
              <a:rPr lang="en-US" dirty="0"/>
              <a:t>Technical workshop</a:t>
            </a:r>
          </a:p>
          <a:p>
            <a:pPr marL="285750" indent="-285750">
              <a:lnSpc>
                <a:spcPct val="150000"/>
              </a:lnSpc>
              <a:buFont typeface="Wingdings" panose="05000000000000000000" pitchFamily="2" charset="2"/>
              <a:buChar char="ü"/>
            </a:pPr>
            <a:r>
              <a:rPr lang="en-US" dirty="0"/>
              <a:t>Post-mortem meeting</a:t>
            </a:r>
          </a:p>
        </p:txBody>
      </p:sp>
      <p:sp>
        <p:nvSpPr>
          <p:cNvPr id="14" name="TextBox 13"/>
          <p:cNvSpPr txBox="1"/>
          <p:nvPr/>
        </p:nvSpPr>
        <p:spPr>
          <a:xfrm>
            <a:off x="6623694" y="2424489"/>
            <a:ext cx="3755571" cy="3373359"/>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dirty="0"/>
              <a:t>Project kick-off meeting</a:t>
            </a:r>
          </a:p>
          <a:p>
            <a:pPr marL="285750" indent="-285750">
              <a:lnSpc>
                <a:spcPct val="150000"/>
              </a:lnSpc>
              <a:buFont typeface="Wingdings" panose="05000000000000000000" pitchFamily="2" charset="2"/>
              <a:buChar char="ü"/>
            </a:pPr>
            <a:r>
              <a:rPr lang="en-US" dirty="0"/>
              <a:t>Product demo</a:t>
            </a:r>
          </a:p>
          <a:p>
            <a:pPr marL="285750" indent="-285750">
              <a:lnSpc>
                <a:spcPct val="150000"/>
              </a:lnSpc>
              <a:buFont typeface="Wingdings" panose="05000000000000000000" pitchFamily="2" charset="2"/>
              <a:buChar char="ü"/>
            </a:pPr>
            <a:r>
              <a:rPr lang="en-US" dirty="0"/>
              <a:t>Training session</a:t>
            </a:r>
          </a:p>
          <a:p>
            <a:pPr marL="285750" indent="-285750">
              <a:lnSpc>
                <a:spcPct val="150000"/>
              </a:lnSpc>
              <a:buFont typeface="Wingdings" panose="05000000000000000000" pitchFamily="2" charset="2"/>
              <a:buChar char="ü"/>
            </a:pPr>
            <a:r>
              <a:rPr lang="en-US" dirty="0"/>
              <a:t>Sales pitch</a:t>
            </a:r>
          </a:p>
          <a:p>
            <a:pPr marL="285750" indent="-285750">
              <a:lnSpc>
                <a:spcPct val="150000"/>
              </a:lnSpc>
              <a:buFont typeface="Wingdings" panose="05000000000000000000" pitchFamily="2" charset="2"/>
              <a:buChar char="ü"/>
            </a:pPr>
            <a:r>
              <a:rPr lang="en-US" dirty="0"/>
              <a:t>User experience feedback session</a:t>
            </a:r>
          </a:p>
          <a:p>
            <a:pPr marL="285750" indent="-285750">
              <a:lnSpc>
                <a:spcPct val="150000"/>
              </a:lnSpc>
              <a:buFont typeface="Wingdings" panose="05000000000000000000" pitchFamily="2" charset="2"/>
              <a:buChar char="ü"/>
            </a:pPr>
            <a:r>
              <a:rPr lang="en-US" dirty="0"/>
              <a:t>Marketing campaign briefing</a:t>
            </a:r>
          </a:p>
          <a:p>
            <a:pPr marL="285750" indent="-285750">
              <a:lnSpc>
                <a:spcPct val="150000"/>
              </a:lnSpc>
              <a:buFont typeface="Wingdings" panose="05000000000000000000" pitchFamily="2" charset="2"/>
              <a:buChar char="ü"/>
            </a:pPr>
            <a:r>
              <a:rPr lang="en-US" dirty="0"/>
              <a:t>Technical blog post</a:t>
            </a:r>
          </a:p>
          <a:p>
            <a:pPr marL="285750" indent="-285750">
              <a:lnSpc>
                <a:spcPct val="150000"/>
              </a:lnSpc>
              <a:buFont typeface="Wingdings" panose="05000000000000000000" pitchFamily="2" charset="2"/>
              <a:buChar char="ü"/>
            </a:pPr>
            <a:r>
              <a:rPr lang="en-US" dirty="0"/>
              <a:t>Product roadmap presentation</a:t>
            </a:r>
          </a:p>
        </p:txBody>
      </p:sp>
      <p:pic>
        <p:nvPicPr>
          <p:cNvPr id="15" name="Picture 14"/>
          <p:cNvPicPr>
            <a:picLocks noChangeAspect="1"/>
          </p:cNvPicPr>
          <p:nvPr/>
        </p:nvPicPr>
        <p:blipFill>
          <a:blip r:embed="rId4"/>
          <a:stretch>
            <a:fillRect/>
          </a:stretch>
        </p:blipFill>
        <p:spPr>
          <a:xfrm>
            <a:off x="3727060" y="1666797"/>
            <a:ext cx="1156855" cy="1156855"/>
          </a:xfrm>
          <a:prstGeom prst="rect">
            <a:avLst/>
          </a:prstGeom>
        </p:spPr>
      </p:pic>
      <p:pic>
        <p:nvPicPr>
          <p:cNvPr id="16" name="Picture 15"/>
          <p:cNvPicPr>
            <a:picLocks noChangeAspect="1"/>
          </p:cNvPicPr>
          <p:nvPr/>
        </p:nvPicPr>
        <p:blipFill>
          <a:blip r:embed="rId5"/>
          <a:stretch>
            <a:fillRect/>
          </a:stretch>
        </p:blipFill>
        <p:spPr>
          <a:xfrm>
            <a:off x="9888571" y="1685011"/>
            <a:ext cx="1138641" cy="1138641"/>
          </a:xfrm>
          <a:prstGeom prst="rect">
            <a:avLst/>
          </a:prstGeom>
        </p:spPr>
      </p:pic>
    </p:spTree>
    <p:extLst>
      <p:ext uri="{BB962C8B-B14F-4D97-AF65-F5344CB8AC3E}">
        <p14:creationId xmlns:p14="http://schemas.microsoft.com/office/powerpoint/2010/main" val="6572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319497" y="479733"/>
            <a:ext cx="727708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Consequences of good / bad presentation skills</a:t>
            </a:r>
          </a:p>
        </p:txBody>
      </p:sp>
      <p:sp>
        <p:nvSpPr>
          <p:cNvPr id="5" name="Google Shape;135;p5">
            <a:extLst>
              <a:ext uri="{FF2B5EF4-FFF2-40B4-BE49-F238E27FC236}">
                <a16:creationId xmlns:a16="http://schemas.microsoft.com/office/drawing/2014/main" id="{0C3B56B8-B3D8-4899-96D1-0CE392DB2E5D}"/>
              </a:ext>
            </a:extLst>
          </p:cNvPr>
          <p:cNvSpPr txBox="1"/>
          <p:nvPr/>
        </p:nvSpPr>
        <p:spPr>
          <a:xfrm>
            <a:off x="0" y="0"/>
            <a:ext cx="1996225" cy="369332"/>
          </a:xfrm>
          <a:prstGeom prst="rect">
            <a:avLst/>
          </a:prstGeom>
          <a:solidFill>
            <a:schemeClr val="accent4"/>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ACTIVITY 2</a:t>
            </a:r>
            <a:endParaRPr dirty="0"/>
          </a:p>
        </p:txBody>
      </p:sp>
      <p:pic>
        <p:nvPicPr>
          <p:cNvPr id="6" name="Google Shape;137;p5">
            <a:extLst>
              <a:ext uri="{FF2B5EF4-FFF2-40B4-BE49-F238E27FC236}">
                <a16:creationId xmlns:a16="http://schemas.microsoft.com/office/drawing/2014/main" id="{92F3530F-8DB4-40D3-80B6-18171A19496B}"/>
              </a:ext>
            </a:extLst>
          </p:cNvPr>
          <p:cNvPicPr preferRelativeResize="0"/>
          <p:nvPr/>
        </p:nvPicPr>
        <p:blipFill rotWithShape="1">
          <a:blip r:embed="rId2">
            <a:alphaModFix/>
          </a:blip>
          <a:srcRect/>
          <a:stretch/>
        </p:blipFill>
        <p:spPr>
          <a:xfrm>
            <a:off x="770435" y="503424"/>
            <a:ext cx="250046" cy="497311"/>
          </a:xfrm>
          <a:prstGeom prst="rect">
            <a:avLst/>
          </a:prstGeom>
          <a:noFill/>
          <a:ln>
            <a:noFill/>
          </a:ln>
        </p:spPr>
      </p:pic>
      <p:pic>
        <p:nvPicPr>
          <p:cNvPr id="7" name="Google Shape;154;p5">
            <a:extLst>
              <a:ext uri="{FF2B5EF4-FFF2-40B4-BE49-F238E27FC236}">
                <a16:creationId xmlns:a16="http://schemas.microsoft.com/office/drawing/2014/main" id="{6612EEAF-FF36-4E2D-9AC0-D79DE67251C2}"/>
              </a:ext>
            </a:extLst>
          </p:cNvPr>
          <p:cNvPicPr preferRelativeResize="0"/>
          <p:nvPr/>
        </p:nvPicPr>
        <p:blipFill rotWithShape="1">
          <a:blip r:embed="rId3">
            <a:alphaModFix/>
          </a:blip>
          <a:srcRect/>
          <a:stretch/>
        </p:blipFill>
        <p:spPr>
          <a:xfrm>
            <a:off x="201818" y="528782"/>
            <a:ext cx="465137" cy="482600"/>
          </a:xfrm>
          <a:prstGeom prst="rect">
            <a:avLst/>
          </a:prstGeom>
          <a:noFill/>
          <a:ln>
            <a:noFill/>
          </a:ln>
        </p:spPr>
      </p:pic>
      <p:sp>
        <p:nvSpPr>
          <p:cNvPr id="8" name="Google Shape;155;p5">
            <a:extLst>
              <a:ext uri="{FF2B5EF4-FFF2-40B4-BE49-F238E27FC236}">
                <a16:creationId xmlns:a16="http://schemas.microsoft.com/office/drawing/2014/main" id="{DA13BE2D-D254-4CEA-94B2-486377053C4A}"/>
              </a:ext>
            </a:extLst>
          </p:cNvPr>
          <p:cNvSpPr txBox="1"/>
          <p:nvPr/>
        </p:nvSpPr>
        <p:spPr>
          <a:xfrm>
            <a:off x="93588" y="1004016"/>
            <a:ext cx="681598"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dk1"/>
                </a:solidFill>
                <a:latin typeface="Calibri"/>
                <a:ea typeface="Calibri"/>
                <a:cs typeface="Calibri"/>
                <a:sym typeface="Calibri"/>
              </a:rPr>
              <a:t>25  MIN</a:t>
            </a:r>
            <a:endParaRPr sz="1200" dirty="0">
              <a:solidFill>
                <a:srgbClr val="FF0000"/>
              </a:solidFill>
              <a:latin typeface="Calibri"/>
              <a:ea typeface="Calibri"/>
              <a:cs typeface="Calibri"/>
              <a:sym typeface="Calibri"/>
            </a:endParaRPr>
          </a:p>
        </p:txBody>
      </p:sp>
      <p:pic>
        <p:nvPicPr>
          <p:cNvPr id="9" name="Google Shape;137;p5">
            <a:extLst>
              <a:ext uri="{FF2B5EF4-FFF2-40B4-BE49-F238E27FC236}">
                <a16:creationId xmlns:a16="http://schemas.microsoft.com/office/drawing/2014/main" id="{92F3530F-8DB4-40D3-80B6-18171A19496B}"/>
              </a:ext>
            </a:extLst>
          </p:cNvPr>
          <p:cNvPicPr preferRelativeResize="0"/>
          <p:nvPr/>
        </p:nvPicPr>
        <p:blipFill rotWithShape="1">
          <a:blip r:embed="rId2">
            <a:alphaModFix/>
          </a:blip>
          <a:srcRect/>
          <a:stretch/>
        </p:blipFill>
        <p:spPr>
          <a:xfrm>
            <a:off x="1020481" y="500143"/>
            <a:ext cx="250046" cy="497311"/>
          </a:xfrm>
          <a:prstGeom prst="rect">
            <a:avLst/>
          </a:prstGeom>
          <a:noFill/>
          <a:ln>
            <a:noFill/>
          </a:ln>
        </p:spPr>
      </p:pic>
      <p:pic>
        <p:nvPicPr>
          <p:cNvPr id="10" name="Google Shape;137;p5">
            <a:extLst>
              <a:ext uri="{FF2B5EF4-FFF2-40B4-BE49-F238E27FC236}">
                <a16:creationId xmlns:a16="http://schemas.microsoft.com/office/drawing/2014/main" id="{92F3530F-8DB4-40D3-80B6-18171A19496B}"/>
              </a:ext>
            </a:extLst>
          </p:cNvPr>
          <p:cNvPicPr preferRelativeResize="0"/>
          <p:nvPr/>
        </p:nvPicPr>
        <p:blipFill rotWithShape="1">
          <a:blip r:embed="rId2">
            <a:alphaModFix/>
          </a:blip>
          <a:srcRect/>
          <a:stretch/>
        </p:blipFill>
        <p:spPr>
          <a:xfrm>
            <a:off x="1294920" y="500142"/>
            <a:ext cx="250046" cy="497311"/>
          </a:xfrm>
          <a:prstGeom prst="rect">
            <a:avLst/>
          </a:prstGeom>
          <a:noFill/>
          <a:ln>
            <a:noFill/>
          </a:ln>
        </p:spPr>
      </p:pic>
      <p:sp>
        <p:nvSpPr>
          <p:cNvPr id="11" name="TextBox 10">
            <a:extLst>
              <a:ext uri="{FF2B5EF4-FFF2-40B4-BE49-F238E27FC236}">
                <a16:creationId xmlns:a16="http://schemas.microsoft.com/office/drawing/2014/main" id="{1E27F4FF-70D3-463D-BB12-247055FB57DE}"/>
              </a:ext>
            </a:extLst>
          </p:cNvPr>
          <p:cNvSpPr txBox="1"/>
          <p:nvPr/>
        </p:nvSpPr>
        <p:spPr>
          <a:xfrm>
            <a:off x="2332878" y="2558254"/>
            <a:ext cx="7601305" cy="3600986"/>
          </a:xfrm>
          <a:prstGeom prst="rect">
            <a:avLst/>
          </a:prstGeom>
          <a:noFill/>
        </p:spPr>
        <p:txBody>
          <a:bodyPr wrap="square" rtlCol="0">
            <a:spAutoFit/>
          </a:bodyPr>
          <a:lstStyle/>
          <a:p>
            <a:r>
              <a:rPr lang="en-US" sz="2000" dirty="0"/>
              <a:t>Each group work on </a:t>
            </a:r>
            <a:r>
              <a:rPr lang="en-US" sz="2000" b="1" dirty="0"/>
              <a:t>one different situation of activity 1</a:t>
            </a:r>
            <a:r>
              <a:rPr lang="en-US" sz="2000" dirty="0"/>
              <a:t>.</a:t>
            </a:r>
          </a:p>
          <a:p>
            <a:endParaRPr lang="en-US" sz="2000" dirty="0"/>
          </a:p>
          <a:p>
            <a:r>
              <a:rPr lang="en-US" sz="2000" dirty="0"/>
              <a:t>Discuss the </a:t>
            </a:r>
            <a:r>
              <a:rPr lang="en-US" sz="2000" b="1" dirty="0"/>
              <a:t>consequences</a:t>
            </a:r>
            <a:r>
              <a:rPr lang="en-US" sz="2000" dirty="0"/>
              <a:t> of </a:t>
            </a:r>
            <a:r>
              <a:rPr lang="en-US" sz="2000" b="1" dirty="0"/>
              <a:t>good and bad presentation skills </a:t>
            </a:r>
            <a:r>
              <a:rPr lang="en-US" sz="2000" dirty="0"/>
              <a:t>for this </a:t>
            </a:r>
            <a:r>
              <a:rPr lang="en-US" sz="2000" b="1" dirty="0"/>
              <a:t>situation</a:t>
            </a:r>
            <a:r>
              <a:rPr lang="en-US" sz="2000" dirty="0"/>
              <a:t>.</a:t>
            </a:r>
          </a:p>
          <a:p>
            <a:endParaRPr lang="en-US" sz="2000" dirty="0"/>
          </a:p>
          <a:p>
            <a:r>
              <a:rPr lang="en-US" i="1" dirty="0">
                <a:solidFill>
                  <a:schemeClr val="tx1">
                    <a:lumMod val="65000"/>
                    <a:lumOff val="35000"/>
                  </a:schemeClr>
                </a:solidFill>
              </a:rPr>
              <a:t>Example: Project kick-off meeting</a:t>
            </a:r>
          </a:p>
          <a:p>
            <a:r>
              <a:rPr lang="en-US" i="1" dirty="0">
                <a:solidFill>
                  <a:schemeClr val="tx1">
                    <a:lumMod val="65000"/>
                    <a:lumOff val="35000"/>
                  </a:schemeClr>
                </a:solidFill>
              </a:rPr>
              <a:t>Good skills -&gt; everyone is clear with the objective of the project, their tasks and the deadlines</a:t>
            </a:r>
          </a:p>
          <a:p>
            <a:r>
              <a:rPr lang="en-US" i="1" dirty="0">
                <a:solidFill>
                  <a:schemeClr val="tx1">
                    <a:lumMod val="65000"/>
                    <a:lumOff val="35000"/>
                  </a:schemeClr>
                </a:solidFill>
              </a:rPr>
              <a:t>Bad skills -&gt; project is unclear, the communication is difficult between the different teams involved, the work atmosphere is bad, the deadlines are not respected and the project is difficult or impossible to implement.</a:t>
            </a:r>
          </a:p>
          <a:p>
            <a:endParaRPr lang="en-US" sz="2000" dirty="0"/>
          </a:p>
        </p:txBody>
      </p:sp>
      <p:sp>
        <p:nvSpPr>
          <p:cNvPr id="12" name="Rectangle: Rounded Corners 4">
            <a:extLst>
              <a:ext uri="{FF2B5EF4-FFF2-40B4-BE49-F238E27FC236}">
                <a16:creationId xmlns:a16="http://schemas.microsoft.com/office/drawing/2014/main" id="{6AD91F45-5D65-4BB1-9EBA-AEFF845BA2BB}"/>
              </a:ext>
            </a:extLst>
          </p:cNvPr>
          <p:cNvSpPr/>
          <p:nvPr/>
        </p:nvSpPr>
        <p:spPr>
          <a:xfrm>
            <a:off x="1913098" y="2289679"/>
            <a:ext cx="8440866" cy="3630829"/>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4"/>
          <a:stretch>
            <a:fillRect/>
          </a:stretch>
        </p:blipFill>
        <p:spPr>
          <a:xfrm>
            <a:off x="9353178" y="1713684"/>
            <a:ext cx="1420566" cy="1420566"/>
          </a:xfrm>
          <a:prstGeom prst="rect">
            <a:avLst/>
          </a:prstGeom>
        </p:spPr>
      </p:pic>
    </p:spTree>
    <p:extLst>
      <p:ext uri="{BB962C8B-B14F-4D97-AF65-F5344CB8AC3E}">
        <p14:creationId xmlns:p14="http://schemas.microsoft.com/office/powerpoint/2010/main" val="153701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54;p5">
            <a:extLst>
              <a:ext uri="{FF2B5EF4-FFF2-40B4-BE49-F238E27FC236}">
                <a16:creationId xmlns:a16="http://schemas.microsoft.com/office/drawing/2014/main" id="{7B9FE6F9-D3C1-4BC0-B18A-17D22D3C6B92}"/>
              </a:ext>
            </a:extLst>
          </p:cNvPr>
          <p:cNvPicPr preferRelativeResize="0"/>
          <p:nvPr/>
        </p:nvPicPr>
        <p:blipFill rotWithShape="1">
          <a:blip r:embed="rId2">
            <a:alphaModFix/>
          </a:blip>
          <a:srcRect/>
          <a:stretch/>
        </p:blipFill>
        <p:spPr>
          <a:xfrm>
            <a:off x="201818" y="528782"/>
            <a:ext cx="465137" cy="482600"/>
          </a:xfrm>
          <a:prstGeom prst="rect">
            <a:avLst/>
          </a:prstGeom>
          <a:noFill/>
          <a:ln>
            <a:noFill/>
          </a:ln>
        </p:spPr>
      </p:pic>
      <p:sp>
        <p:nvSpPr>
          <p:cNvPr id="5" name="Google Shape;135;p5">
            <a:extLst>
              <a:ext uri="{FF2B5EF4-FFF2-40B4-BE49-F238E27FC236}">
                <a16:creationId xmlns:a16="http://schemas.microsoft.com/office/drawing/2014/main" id="{FD6EBD26-B873-409C-BF9A-94914444BFE0}"/>
              </a:ext>
            </a:extLst>
          </p:cNvPr>
          <p:cNvSpPr txBox="1"/>
          <p:nvPr/>
        </p:nvSpPr>
        <p:spPr>
          <a:xfrm>
            <a:off x="0" y="0"/>
            <a:ext cx="1996225" cy="369332"/>
          </a:xfrm>
          <a:prstGeom prst="rect">
            <a:avLst/>
          </a:prstGeom>
          <a:solidFill>
            <a:srgbClr val="92D050"/>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EXPLAIN</a:t>
            </a:r>
            <a:endParaRPr dirty="0"/>
          </a:p>
        </p:txBody>
      </p:sp>
      <p:pic>
        <p:nvPicPr>
          <p:cNvPr id="6" name="Google Shape;109;p3">
            <a:extLst>
              <a:ext uri="{FF2B5EF4-FFF2-40B4-BE49-F238E27FC236}">
                <a16:creationId xmlns:a16="http://schemas.microsoft.com/office/drawing/2014/main" id="{894FE703-EA7D-46BD-BB91-539A678CD49B}"/>
              </a:ext>
            </a:extLst>
          </p:cNvPr>
          <p:cNvPicPr preferRelativeResize="0"/>
          <p:nvPr/>
        </p:nvPicPr>
        <p:blipFill rotWithShape="1">
          <a:blip r:embed="rId3">
            <a:alphaModFix/>
          </a:blip>
          <a:srcRect/>
          <a:stretch/>
        </p:blipFill>
        <p:spPr>
          <a:xfrm>
            <a:off x="883416" y="528782"/>
            <a:ext cx="607924" cy="660787"/>
          </a:xfrm>
          <a:prstGeom prst="rect">
            <a:avLst/>
          </a:prstGeom>
          <a:noFill/>
          <a:ln>
            <a:noFill/>
          </a:ln>
        </p:spPr>
      </p:pic>
      <p:sp>
        <p:nvSpPr>
          <p:cNvPr id="7" name="Google Shape;155;p5">
            <a:extLst>
              <a:ext uri="{FF2B5EF4-FFF2-40B4-BE49-F238E27FC236}">
                <a16:creationId xmlns:a16="http://schemas.microsoft.com/office/drawing/2014/main" id="{88989F4F-EF56-49C8-ABAF-5A40155E90DC}"/>
              </a:ext>
            </a:extLst>
          </p:cNvPr>
          <p:cNvSpPr txBox="1"/>
          <p:nvPr/>
        </p:nvSpPr>
        <p:spPr>
          <a:xfrm>
            <a:off x="93588" y="1004016"/>
            <a:ext cx="681598"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dk1"/>
                </a:solidFill>
                <a:latin typeface="Calibri"/>
                <a:ea typeface="Calibri"/>
                <a:cs typeface="Calibri"/>
                <a:sym typeface="Calibri"/>
              </a:rPr>
              <a:t>10  MIN</a:t>
            </a:r>
            <a:endParaRPr sz="1200" dirty="0">
              <a:solidFill>
                <a:srgbClr val="FF0000"/>
              </a:solidFill>
              <a:latin typeface="Calibri"/>
              <a:ea typeface="Calibri"/>
              <a:cs typeface="Calibri"/>
              <a:sym typeface="Calibri"/>
            </a:endParaRPr>
          </a:p>
        </p:txBody>
      </p:sp>
      <p:cxnSp>
        <p:nvCxnSpPr>
          <p:cNvPr id="8" name="Straight Connector 7"/>
          <p:cNvCxnSpPr/>
          <p:nvPr/>
        </p:nvCxnSpPr>
        <p:spPr>
          <a:xfrm flipH="1">
            <a:off x="6108203" y="1666797"/>
            <a:ext cx="6853" cy="459248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86050" y="1823365"/>
            <a:ext cx="3755571" cy="400110"/>
          </a:xfrm>
          <a:prstGeom prst="rect">
            <a:avLst/>
          </a:prstGeom>
          <a:noFill/>
        </p:spPr>
        <p:txBody>
          <a:bodyPr wrap="square" rtlCol="0">
            <a:spAutoFit/>
          </a:bodyPr>
          <a:lstStyle/>
          <a:p>
            <a:r>
              <a:rPr lang="en-US" sz="2000" b="1" dirty="0"/>
              <a:t>Good consequences</a:t>
            </a:r>
          </a:p>
        </p:txBody>
      </p:sp>
      <p:sp>
        <p:nvSpPr>
          <p:cNvPr id="10" name="TextBox 9"/>
          <p:cNvSpPr txBox="1"/>
          <p:nvPr/>
        </p:nvSpPr>
        <p:spPr>
          <a:xfrm>
            <a:off x="7868959" y="1823365"/>
            <a:ext cx="3755571" cy="400110"/>
          </a:xfrm>
          <a:prstGeom prst="rect">
            <a:avLst/>
          </a:prstGeom>
          <a:noFill/>
        </p:spPr>
        <p:txBody>
          <a:bodyPr wrap="square" rtlCol="0">
            <a:spAutoFit/>
          </a:bodyPr>
          <a:lstStyle/>
          <a:p>
            <a:r>
              <a:rPr lang="en-US" sz="2000" b="1" dirty="0"/>
              <a:t>Consequences to avoid</a:t>
            </a:r>
          </a:p>
        </p:txBody>
      </p:sp>
      <p:sp>
        <p:nvSpPr>
          <p:cNvPr id="11" name="TextBox 10"/>
          <p:cNvSpPr txBox="1"/>
          <p:nvPr/>
        </p:nvSpPr>
        <p:spPr>
          <a:xfrm>
            <a:off x="883416" y="2424489"/>
            <a:ext cx="4734930"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b="1" dirty="0"/>
              <a:t>Career advancement: </a:t>
            </a:r>
            <a:r>
              <a:rPr lang="en-US" dirty="0"/>
              <a:t>more likely to be promoted to leadership positions because they are able to effectively communicate their ideas to others and inspire them to take action.</a:t>
            </a:r>
          </a:p>
          <a:p>
            <a:pPr algn="just"/>
            <a:endParaRPr lang="en-US" dirty="0"/>
          </a:p>
          <a:p>
            <a:pPr marL="285750" indent="-285750" algn="just">
              <a:buFont typeface="Wingdings" panose="05000000000000000000" pitchFamily="2" charset="2"/>
              <a:buChar char="ü"/>
            </a:pPr>
            <a:r>
              <a:rPr lang="en-US" b="1" dirty="0"/>
              <a:t>Increased visibility: </a:t>
            </a:r>
            <a:r>
              <a:rPr lang="en-US" dirty="0"/>
              <a:t>be noticed by their peers and managers. This can lead to new opportunities and projects.</a:t>
            </a:r>
          </a:p>
          <a:p>
            <a:pPr algn="just"/>
            <a:endParaRPr lang="en-US" dirty="0"/>
          </a:p>
          <a:p>
            <a:pPr marL="285750" indent="-285750" algn="just">
              <a:buFont typeface="Wingdings" panose="05000000000000000000" pitchFamily="2" charset="2"/>
              <a:buChar char="ü"/>
            </a:pPr>
            <a:r>
              <a:rPr lang="en-US" b="1" dirty="0"/>
              <a:t>Stronger relationships: </a:t>
            </a:r>
            <a:r>
              <a:rPr lang="en-US" dirty="0"/>
              <a:t>make it easier to get things done and to resolve conflicts.</a:t>
            </a:r>
          </a:p>
        </p:txBody>
      </p:sp>
      <p:sp>
        <p:nvSpPr>
          <p:cNvPr id="13" name="TextBox 12"/>
          <p:cNvSpPr txBox="1"/>
          <p:nvPr/>
        </p:nvSpPr>
        <p:spPr>
          <a:xfrm>
            <a:off x="6604912" y="2424489"/>
            <a:ext cx="4820469" cy="2862322"/>
          </a:xfrm>
          <a:prstGeom prst="rect">
            <a:avLst/>
          </a:prstGeom>
          <a:noFill/>
        </p:spPr>
        <p:txBody>
          <a:bodyPr wrap="square" rtlCol="0">
            <a:spAutoFit/>
          </a:bodyPr>
          <a:lstStyle/>
          <a:p>
            <a:pPr marL="285750" indent="-285750" algn="just">
              <a:buFont typeface="Wingdings" panose="05000000000000000000" pitchFamily="2" charset="2"/>
              <a:buChar char="ü"/>
            </a:pPr>
            <a:r>
              <a:rPr lang="en-US" b="1" dirty="0"/>
              <a:t>Missed opportunities: </a:t>
            </a:r>
            <a:r>
              <a:rPr lang="en-US" dirty="0"/>
              <a:t>miss out on opportunities to showcase their work and to get promoted.</a:t>
            </a:r>
          </a:p>
          <a:p>
            <a:pPr algn="just"/>
            <a:endParaRPr lang="en-US" dirty="0"/>
          </a:p>
          <a:p>
            <a:pPr marL="285750" indent="-285750" algn="just">
              <a:buFont typeface="Wingdings" panose="05000000000000000000" pitchFamily="2" charset="2"/>
              <a:buChar char="ü"/>
            </a:pPr>
            <a:r>
              <a:rPr lang="en-US" b="1" dirty="0"/>
              <a:t>Misunderstandings: </a:t>
            </a:r>
            <a:r>
              <a:rPr lang="en-US" dirty="0"/>
              <a:t>may find that their work is misunderstood by others. This can lead to delays, errors, and frustration.</a:t>
            </a:r>
          </a:p>
          <a:p>
            <a:pPr algn="just"/>
            <a:endParaRPr lang="en-US" dirty="0"/>
          </a:p>
          <a:p>
            <a:pPr marL="285750" indent="-285750" algn="just">
              <a:buFont typeface="Wingdings" panose="05000000000000000000" pitchFamily="2" charset="2"/>
              <a:buChar char="ü"/>
            </a:pPr>
            <a:r>
              <a:rPr lang="en-US" b="1" dirty="0"/>
              <a:t>Loss of credibility: </a:t>
            </a:r>
            <a:r>
              <a:rPr lang="en-US" dirty="0"/>
              <a:t>This can make it difficult to get things done and to advance their careers.</a:t>
            </a:r>
          </a:p>
        </p:txBody>
      </p:sp>
      <p:sp>
        <p:nvSpPr>
          <p:cNvPr id="14" name="Title 1"/>
          <p:cNvSpPr txBox="1">
            <a:spLocks/>
          </p:cNvSpPr>
          <p:nvPr/>
        </p:nvSpPr>
        <p:spPr>
          <a:xfrm>
            <a:off x="2303079" y="335638"/>
            <a:ext cx="727708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Consequences of good / bad presentation skills</a:t>
            </a:r>
          </a:p>
        </p:txBody>
      </p:sp>
    </p:spTree>
    <p:extLst>
      <p:ext uri="{BB962C8B-B14F-4D97-AF65-F5344CB8AC3E}">
        <p14:creationId xmlns:p14="http://schemas.microsoft.com/office/powerpoint/2010/main" val="2274987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1480</TotalTime>
  <Words>458</Words>
  <Application>Microsoft Office PowerPoint</Application>
  <PresentationFormat>Widescreen</PresentationFormat>
  <Paragraphs>74</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Noto Sans Symbols</vt:lpstr>
      <vt:lpstr>Wingdings</vt:lpstr>
      <vt:lpstr>Office Theme</vt:lpstr>
      <vt:lpstr>PowerPoint Presentation</vt:lpstr>
      <vt:lpstr>PowerPoint Presentation</vt:lpstr>
      <vt:lpstr>PowerPoint Presentation</vt:lpstr>
      <vt:lpstr>PowerPoint Presentation</vt:lpstr>
      <vt:lpstr>Is the audience IT or non-IT?</vt:lpstr>
      <vt:lpstr>Situations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Maud KOETSCHET</dc:creator>
  <cp:lastModifiedBy>Lavy Hou</cp:lastModifiedBy>
  <cp:revision>41</cp:revision>
  <dcterms:created xsi:type="dcterms:W3CDTF">2023-06-27T02:46:31Z</dcterms:created>
  <dcterms:modified xsi:type="dcterms:W3CDTF">2023-11-02T06:28:52Z</dcterms:modified>
</cp:coreProperties>
</file>