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7" r:id="rId6"/>
    <p:sldId id="258" r:id="rId7"/>
    <p:sldId id="268" r:id="rId8"/>
    <p:sldId id="269" r:id="rId9"/>
    <p:sldId id="262" r:id="rId10"/>
    <p:sldId id="263" r:id="rId11"/>
    <p:sldId id="264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ill Sans MT" panose="020B0502020104020203" pitchFamily="34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VLpr1KUevUobKYP7yc7MEgjZA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4C810D-0764-4301-958E-BE842F5CACB1}">
  <a:tblStyle styleId="{5A4C810D-0764-4301-958E-BE842F5CACB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Arial"/>
              <a:buChar char="•"/>
            </a:pPr>
            <a:r>
              <a:rPr lang="en-US" b="0" i="0" dirty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le parsing json de la request et de la réponse  (du coup </a:t>
            </a:r>
            <a:r>
              <a:rPr lang="en-US" b="0" i="0" dirty="0" err="1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ausi</a:t>
            </a:r>
            <a:r>
              <a:rPr lang="en-US" b="0" i="0" dirty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0" i="0" dirty="0" err="1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j'ai</a:t>
            </a:r>
            <a:r>
              <a:rPr lang="en-US" b="0" i="0" dirty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 vu, </a:t>
            </a:r>
            <a:r>
              <a:rPr lang="en-US" b="0" i="0" dirty="0" err="1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c'est</a:t>
            </a:r>
            <a:r>
              <a:rPr lang="en-US" b="0" i="0" dirty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0" i="0" dirty="0" err="1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specifique</a:t>
            </a:r>
            <a:r>
              <a:rPr lang="en-US" b="0" i="0" dirty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 aux POST/PUT)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Lato"/>
              <a:buNone/>
            </a:pPr>
            <a:br>
              <a:rPr lang="en-US" b="0" i="0" dirty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0" i="0" dirty="0" err="1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req.body</a:t>
            </a:r>
            <a:endParaRPr b="0" i="0" dirty="0">
              <a:solidFill>
                <a:srgbClr val="D1D2D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Arial"/>
              <a:buChar char="•"/>
            </a:pPr>
            <a:r>
              <a:rPr lang="en-US" b="0" i="0" dirty="0" err="1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accessoirement</a:t>
            </a:r>
            <a:r>
              <a:rPr lang="en-US" b="0" i="0" dirty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 la gestion des </a:t>
            </a:r>
            <a:r>
              <a:rPr lang="en-US" b="0" i="0" dirty="0" err="1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erreur</a:t>
            </a:r>
            <a:r>
              <a:rPr lang="en-US" b="0" i="0" dirty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 dans le catch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i="0" dirty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</a:b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602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670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58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Node: https://www.npmjs.com/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PHP: https://packagist.org/</a:t>
            </a:r>
            <a:endParaRPr dirty="0"/>
          </a:p>
        </p:txBody>
      </p:sp>
      <p:sp>
        <p:nvSpPr>
          <p:cNvPr id="154" name="Google Shape;15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Node: https://www.npmjs.com/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PHP: https://packagist.org/</a:t>
            </a:r>
            <a:endParaRPr dirty="0"/>
          </a:p>
        </p:txBody>
      </p:sp>
      <p:sp>
        <p:nvSpPr>
          <p:cNvPr id="165" name="Google Shape;16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127.0.0.1:81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209176" y="1931502"/>
            <a:ext cx="420330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Calibri"/>
              <a:buNone/>
            </a:pPr>
            <a:r>
              <a:rPr lang="en-US" sz="8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51369" y="4015395"/>
            <a:ext cx="4089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INSTALLATION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 descr="Laravel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4434" y="3367364"/>
            <a:ext cx="623130" cy="648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8"/>
          <p:cNvGraphicFramePr/>
          <p:nvPr>
            <p:extLst>
              <p:ext uri="{D42A27DB-BD31-4B8C-83A1-F6EECF244321}">
                <p14:modId xmlns:p14="http://schemas.microsoft.com/office/powerpoint/2010/main" val="3817848336"/>
              </p:ext>
            </p:extLst>
          </p:nvPr>
        </p:nvGraphicFramePr>
        <p:xfrm>
          <a:off x="2256570" y="4657457"/>
          <a:ext cx="7678859" cy="1198050"/>
        </p:xfrm>
        <a:graphic>
          <a:graphicData uri="http://schemas.openxmlformats.org/drawingml/2006/table">
            <a:tbl>
              <a:tblPr firstRow="1" bandRow="1">
                <a:noFill/>
                <a:tableStyleId>{5A4C810D-0764-4301-958E-BE842F5CACB1}</a:tableStyleId>
              </a:tblPr>
              <a:tblGrid>
                <a:gridCol w="174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Languages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Package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Dependencies 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Package repository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Node.js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?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?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?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Laravel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?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?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?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7" name="Google Shape;157;p8"/>
          <p:cNvSpPr txBox="1"/>
          <p:nvPr/>
        </p:nvSpPr>
        <p:spPr>
          <a:xfrm>
            <a:off x="972715" y="1601518"/>
            <a:ext cx="799399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Where are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modules stored in a Node.js project?</a:t>
            </a:r>
            <a:endParaRPr sz="1600" dirty="0"/>
          </a:p>
        </p:txBody>
      </p:sp>
      <p:sp>
        <p:nvSpPr>
          <p:cNvPr id="158" name="Google Shape;158;p8"/>
          <p:cNvSpPr txBox="1"/>
          <p:nvPr/>
        </p:nvSpPr>
        <p:spPr>
          <a:xfrm>
            <a:off x="972708" y="2230209"/>
            <a:ext cx="821193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Which file in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are storing the dependencies information?</a:t>
            </a:r>
            <a:endParaRPr sz="1600" dirty="0"/>
          </a:p>
        </p:txBody>
      </p:sp>
      <p:sp>
        <p:nvSpPr>
          <p:cNvPr id="159" name="Google Shape;159;p8"/>
          <p:cNvSpPr txBox="1"/>
          <p:nvPr/>
        </p:nvSpPr>
        <p:spPr>
          <a:xfrm>
            <a:off x="972708" y="3487591"/>
            <a:ext cx="1004297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Now compare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vs.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for package and dependencies. Where are they?</a:t>
            </a:r>
            <a:endParaRPr sz="1600" dirty="0"/>
          </a:p>
        </p:txBody>
      </p:sp>
      <p:sp>
        <p:nvSpPr>
          <p:cNvPr id="160" name="Google Shape;160;p8"/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 b="1" dirty="0">
                <a:solidFill>
                  <a:schemeClr val="dk1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Activity 2</a:t>
            </a:r>
            <a:endParaRPr sz="3500" b="1" dirty="0">
              <a:solidFill>
                <a:schemeClr val="dk1"/>
              </a:solidFill>
              <a:latin typeface="Gill Sans MT" panose="020B05020201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972708" y="2858900"/>
            <a:ext cx="810017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Where you can find packages on the web? (package repository)</a:t>
            </a: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/>
        </p:nvSpPr>
        <p:spPr>
          <a:xfrm>
            <a:off x="1958229" y="2113574"/>
            <a:ext cx="8029051" cy="6462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composer require </a:t>
            </a:r>
            <a:r>
              <a:rPr lang="en-US" sz="36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package-name</a:t>
            </a:r>
            <a:endParaRPr sz="2800" dirty="0"/>
          </a:p>
        </p:txBody>
      </p:sp>
      <p:sp>
        <p:nvSpPr>
          <p:cNvPr id="168" name="Google Shape;168;p9"/>
          <p:cNvSpPr txBox="1"/>
          <p:nvPr/>
        </p:nvSpPr>
        <p:spPr>
          <a:xfrm>
            <a:off x="1958229" y="3327876"/>
            <a:ext cx="25455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800" dirty="0"/>
          </a:p>
        </p:txBody>
      </p:sp>
      <p:sp>
        <p:nvSpPr>
          <p:cNvPr id="169" name="Google Shape;169;p9"/>
          <p:cNvSpPr txBox="1"/>
          <p:nvPr/>
        </p:nvSpPr>
        <p:spPr>
          <a:xfrm>
            <a:off x="2696477" y="268370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Install package</a:t>
            </a:r>
            <a:endParaRPr sz="3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1958229" y="3974166"/>
            <a:ext cx="8029051" cy="6462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composer require laravel/passport 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662730" y="2537801"/>
            <a:ext cx="1063519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Understand what is a Web Framework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Understand </a:t>
            </a: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omposer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and how it differs to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npm</a:t>
            </a:r>
            <a:endParaRPr lang="en-US" sz="3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Create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 Laravel project</a:t>
            </a:r>
            <a:endParaRPr lang="en-US" sz="16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Run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 Laravel  project</a:t>
            </a:r>
            <a:endParaRPr sz="32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01" name="Google Shape;101;p2" descr="Important Icons PNG - Free PNG and Icons Download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8623" y="4970228"/>
            <a:ext cx="1896200" cy="1887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1EC06B-F501-06DF-24FF-495DDBE7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78" y="490674"/>
            <a:ext cx="6627055" cy="73383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Gill Sans MT" panose="020B0502020104020203" pitchFamily="34" charset="0"/>
              </a:rPr>
              <a:t>What is a Framework?</a:t>
            </a:r>
          </a:p>
        </p:txBody>
      </p:sp>
      <p:pic>
        <p:nvPicPr>
          <p:cNvPr id="6" name="Picture 2" descr="Laravel Web App Development by Waaz Solutions">
            <a:extLst>
              <a:ext uri="{FF2B5EF4-FFF2-40B4-BE49-F238E27FC236}">
                <a16:creationId xmlns:a16="http://schemas.microsoft.com/office/drawing/2014/main" id="{A30EEF3D-0347-BE00-C38A-625B7500C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75" y="4040056"/>
            <a:ext cx="2425603" cy="7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ngularJS Icon">
            <a:extLst>
              <a:ext uri="{FF2B5EF4-FFF2-40B4-BE49-F238E27FC236}">
                <a16:creationId xmlns:a16="http://schemas.microsoft.com/office/drawing/2014/main" id="{CE0C9260-11D8-E02A-13CD-AA87D8AB9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62" b="29045"/>
          <a:stretch/>
        </p:blipFill>
        <p:spPr bwMode="auto">
          <a:xfrm>
            <a:off x="2468131" y="5392056"/>
            <a:ext cx="3019425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uliane Blier - Développeuse Web">
            <a:extLst>
              <a:ext uri="{FF2B5EF4-FFF2-40B4-BE49-F238E27FC236}">
                <a16:creationId xmlns:a16="http://schemas.microsoft.com/office/drawing/2014/main" id="{68A6357F-F282-7462-3DDA-0223DFB6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845" y="2546792"/>
            <a:ext cx="1670107" cy="167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ueJS 2.0 Released, and Wijmo Supports It!">
            <a:extLst>
              <a:ext uri="{FF2B5EF4-FFF2-40B4-BE49-F238E27FC236}">
                <a16:creationId xmlns:a16="http://schemas.microsoft.com/office/drawing/2014/main" id="{E42545C5-8514-A139-39E6-61A8DE385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23540"/>
          <a:stretch/>
        </p:blipFill>
        <p:spPr bwMode="auto">
          <a:xfrm>
            <a:off x="9498727" y="2907892"/>
            <a:ext cx="1369260" cy="141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5C4B2E6-1D3A-0A7A-2AD8-25C83ECA3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649" y="3395078"/>
            <a:ext cx="2111791" cy="5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A41EE4D-8075-3285-69A1-069FF60F5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593" y="5119159"/>
            <a:ext cx="1658884" cy="57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889160FD-4A5F-6DE6-89A0-6DB2B384C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555" y="5239384"/>
            <a:ext cx="3434350" cy="90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5B461E7-2A83-181B-C2D1-E67853862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08" y="4546559"/>
            <a:ext cx="2221752" cy="62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56CA7F-4BB7-4ED3-014B-7ED4AF6C3F41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EXPLORE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D925D-2EE7-2E06-C418-2AE3156080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783" y="615479"/>
            <a:ext cx="464925" cy="483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B0110D-8FF7-375F-A7B8-E06F6D726E10}"/>
              </a:ext>
            </a:extLst>
          </p:cNvPr>
          <p:cNvSpPr txBox="1"/>
          <p:nvPr/>
        </p:nvSpPr>
        <p:spPr>
          <a:xfrm>
            <a:off x="0" y="1213275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Google Shape;191;p8">
            <a:extLst>
              <a:ext uri="{FF2B5EF4-FFF2-40B4-BE49-F238E27FC236}">
                <a16:creationId xmlns:a16="http://schemas.microsoft.com/office/drawing/2014/main" id="{EE41542C-E960-B696-46C6-B103CDF9FBD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29874" y="604247"/>
            <a:ext cx="306215" cy="60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91;p8">
            <a:extLst>
              <a:ext uri="{FF2B5EF4-FFF2-40B4-BE49-F238E27FC236}">
                <a16:creationId xmlns:a16="http://schemas.microsoft.com/office/drawing/2014/main" id="{AA4F4519-E766-8CBD-0EE6-AB7E4866D3C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88739" y="604247"/>
            <a:ext cx="306215" cy="60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91;p8">
            <a:extLst>
              <a:ext uri="{FF2B5EF4-FFF2-40B4-BE49-F238E27FC236}">
                <a16:creationId xmlns:a16="http://schemas.microsoft.com/office/drawing/2014/main" id="{B3C0AE2F-AAA1-93C8-CDE5-51D2DAE2D33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47604" y="61547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A0EBE5-6961-A73D-2595-FE5B9C412298}"/>
              </a:ext>
            </a:extLst>
          </p:cNvPr>
          <p:cNvSpPr txBox="1"/>
          <p:nvPr/>
        </p:nvSpPr>
        <p:spPr>
          <a:xfrm>
            <a:off x="3021578" y="1331710"/>
            <a:ext cx="61334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Find a definition on the web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Discuss in team to understand it</a:t>
            </a:r>
          </a:p>
        </p:txBody>
      </p:sp>
    </p:spTree>
    <p:extLst>
      <p:ext uri="{BB962C8B-B14F-4D97-AF65-F5344CB8AC3E}">
        <p14:creationId xmlns:p14="http://schemas.microsoft.com/office/powerpoint/2010/main" val="58318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1EC06B-F501-06DF-24FF-495DDBE7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83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Gill Sans MT" panose="020B0502020104020203" pitchFamily="34" charset="0"/>
              </a:rPr>
              <a:t>What is a Framework?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28E67-8C86-EC42-35B0-36F403B5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1209" y="1588981"/>
            <a:ext cx="10515600" cy="507800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Web frameworks provide a </a:t>
            </a:r>
            <a:r>
              <a:rPr lang="en-GB" b="1" dirty="0"/>
              <a:t>standard</a:t>
            </a:r>
            <a:r>
              <a:rPr lang="en-GB" dirty="0"/>
              <a:t> way to build and deploy web applications</a:t>
            </a:r>
          </a:p>
          <a:p>
            <a:pPr lvl="1"/>
            <a:r>
              <a:rPr lang="en-GB" b="1" dirty="0"/>
              <a:t>If</a:t>
            </a:r>
            <a:r>
              <a:rPr lang="en-GB" dirty="0"/>
              <a:t> you write code that </a:t>
            </a:r>
            <a:r>
              <a:rPr lang="en-GB" b="1" dirty="0"/>
              <a:t>obeys its rules</a:t>
            </a:r>
            <a:r>
              <a:rPr lang="en-GB" dirty="0"/>
              <a:t>, it will do things for you</a:t>
            </a:r>
          </a:p>
          <a:p>
            <a:pPr marL="571500" lvl="1" indent="0">
              <a:buNone/>
            </a:pPr>
            <a:r>
              <a:rPr lang="en-GB" dirty="0"/>
              <a:t>	(but you must follow its structure and patterns!)</a:t>
            </a:r>
          </a:p>
          <a:p>
            <a:r>
              <a:rPr lang="en-GB" dirty="0"/>
              <a:t>They automate common activities: </a:t>
            </a:r>
          </a:p>
          <a:p>
            <a:pPr lvl="1"/>
            <a:r>
              <a:rPr lang="en-GB" dirty="0"/>
              <a:t>Database access</a:t>
            </a:r>
          </a:p>
          <a:p>
            <a:pPr lvl="1"/>
            <a:r>
              <a:rPr lang="en-GB" dirty="0"/>
              <a:t>Page templates</a:t>
            </a:r>
          </a:p>
          <a:p>
            <a:pPr lvl="1"/>
            <a:r>
              <a:rPr lang="en-GB" dirty="0"/>
              <a:t>Session and user management (login etc)</a:t>
            </a:r>
          </a:p>
          <a:p>
            <a:pPr lvl="1"/>
            <a:r>
              <a:rPr lang="en-GB" dirty="0"/>
              <a:t>Security</a:t>
            </a:r>
          </a:p>
          <a:p>
            <a:pPr lvl="1"/>
            <a:r>
              <a:rPr lang="en-GB" dirty="0"/>
              <a:t>Configuration</a:t>
            </a:r>
          </a:p>
          <a:p>
            <a:pPr lvl="1"/>
            <a:r>
              <a:rPr lang="en-GB" dirty="0"/>
              <a:t>…etc</a:t>
            </a:r>
          </a:p>
          <a:p>
            <a:r>
              <a:rPr lang="en-GB" dirty="0"/>
              <a:t>They often promote code reuse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D925D-2EE7-2E06-C418-2AE31560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B0110D-8FF7-375F-A7B8-E06F6D726E10}"/>
              </a:ext>
            </a:extLst>
          </p:cNvPr>
          <p:cNvSpPr txBox="1"/>
          <p:nvPr/>
        </p:nvSpPr>
        <p:spPr>
          <a:xfrm>
            <a:off x="230915" y="118539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4BD0A3-D855-14AB-3645-632E32A4FE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247" y="544683"/>
            <a:ext cx="607924" cy="660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928DB0-5564-C756-8FFF-7552A64B599C}"/>
              </a:ext>
            </a:extLst>
          </p:cNvPr>
          <p:cNvSpPr txBox="1"/>
          <p:nvPr/>
        </p:nvSpPr>
        <p:spPr>
          <a:xfrm>
            <a:off x="900523" y="120547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7C496-05E3-ADC9-8328-871B83874FCB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216823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1268570" y="3820230"/>
            <a:ext cx="7040217" cy="707846"/>
          </a:xfrm>
          <a:prstGeom prst="rect">
            <a:avLst/>
          </a:prstGeom>
          <a:noFill/>
          <a:ln w="952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937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allows you to declare the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project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</a:p>
          <a:p>
            <a:pPr marL="3937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(install/update) them for you.</a:t>
            </a:r>
            <a:endParaRPr sz="1600"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1725770" y="2245099"/>
            <a:ext cx="9745442" cy="584735"/>
          </a:xfrm>
          <a:prstGeom prst="rect">
            <a:avLst/>
          </a:prstGeom>
          <a:noFill/>
          <a:ln w="952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Composer is a tool for dependency management in PHP. 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442173">
            <a:off x="7645331" y="3916794"/>
            <a:ext cx="3832430" cy="208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679932-1617-48B2-7B93-4B2A39D9A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1E7271-C9D9-5211-8AD6-687F00047185}"/>
              </a:ext>
            </a:extLst>
          </p:cNvPr>
          <p:cNvSpPr txBox="1"/>
          <p:nvPr/>
        </p:nvSpPr>
        <p:spPr>
          <a:xfrm>
            <a:off x="230915" y="118539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1F6FD-4C37-4279-377A-C9FA0B16EE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247" y="544683"/>
            <a:ext cx="607924" cy="660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EAA43D-8A38-163F-4B91-39CC73E1E5D1}"/>
              </a:ext>
            </a:extLst>
          </p:cNvPr>
          <p:cNvSpPr txBox="1"/>
          <p:nvPr/>
        </p:nvSpPr>
        <p:spPr>
          <a:xfrm>
            <a:off x="900523" y="120547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06639-A1A8-7988-94B5-C9D3F78A0129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EXPLAIN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9BCAAEF-0454-EFCA-EDF0-D5E9E0E7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492" y="369332"/>
            <a:ext cx="6627055" cy="73383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Gill Sans MT" panose="020B0502020104020203" pitchFamily="34" charset="0"/>
              </a:rPr>
              <a:t>What is Composer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341F4-2DBE-BD09-1CDA-577E7F1B99CB}"/>
              </a:ext>
            </a:extLst>
          </p:cNvPr>
          <p:cNvSpPr/>
          <p:nvPr/>
        </p:nvSpPr>
        <p:spPr>
          <a:xfrm>
            <a:off x="1268570" y="1902636"/>
            <a:ext cx="10202642" cy="135228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2028519" y="2613792"/>
            <a:ext cx="8360339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lang="en-US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https://getcomposer.org/download/</a:t>
            </a:r>
            <a:endParaRPr sz="3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028519" y="3732881"/>
            <a:ext cx="8360338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lang="en-US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Download and run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Composer-Setup.exe</a:t>
            </a:r>
            <a:endParaRPr sz="36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2028521" y="4868926"/>
            <a:ext cx="8360337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lang="en-US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3: 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Open Windows terminal and type: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composer</a:t>
            </a:r>
            <a:endParaRPr sz="3600" dirty="0">
              <a:solidFill>
                <a:srgbClr val="0070C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6227F60-61DB-766E-1EF1-E165FBAD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36" y="429701"/>
            <a:ext cx="4627451" cy="73383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Gill Sans MT" panose="020B0502020104020203" pitchFamily="34" charset="0"/>
              </a:rPr>
              <a:t>Install Composer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AC55A-EA8F-E082-1243-7B2C7D330BC0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A943D2-FFAF-2184-0E73-58E91254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3" y="615479"/>
            <a:ext cx="464925" cy="4835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9E84D5-0C02-CAF1-3ECC-75EFB27DB898}"/>
              </a:ext>
            </a:extLst>
          </p:cNvPr>
          <p:cNvSpPr txBox="1"/>
          <p:nvPr/>
        </p:nvSpPr>
        <p:spPr>
          <a:xfrm>
            <a:off x="0" y="1213275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9" name="Google Shape;191;p8">
            <a:extLst>
              <a:ext uri="{FF2B5EF4-FFF2-40B4-BE49-F238E27FC236}">
                <a16:creationId xmlns:a16="http://schemas.microsoft.com/office/drawing/2014/main" id="{9D32C01A-0106-17FC-28C1-C696598BAC3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874" y="604247"/>
            <a:ext cx="306215" cy="609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862885" y="3603081"/>
            <a:ext cx="7440001" cy="1015622"/>
          </a:xfrm>
          <a:prstGeom prst="rect">
            <a:avLst/>
          </a:prstGeom>
          <a:noFill/>
          <a:ln w="952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server-side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manages data </a:t>
            </a:r>
          </a:p>
          <a:p>
            <a:pPr marL="3937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based on the Model-View-Controller 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design</a:t>
            </a:r>
            <a:endParaRPr sz="1600"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1146343" y="2040189"/>
            <a:ext cx="10009317" cy="1077178"/>
          </a:xfrm>
          <a:prstGeom prst="rect">
            <a:avLst/>
          </a:prstGeom>
          <a:noFill/>
          <a:ln w="952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Laravel is a back-end, PHP-based, open-source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building a wide range of custom web applications. 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679932-1617-48B2-7B93-4B2A39D9A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1E7271-C9D9-5211-8AD6-687F00047185}"/>
              </a:ext>
            </a:extLst>
          </p:cNvPr>
          <p:cNvSpPr txBox="1"/>
          <p:nvPr/>
        </p:nvSpPr>
        <p:spPr>
          <a:xfrm>
            <a:off x="230915" y="118539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1F6FD-4C37-4279-377A-C9FA0B16EE3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247" y="544683"/>
            <a:ext cx="607924" cy="660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EAA43D-8A38-163F-4B91-39CC73E1E5D1}"/>
              </a:ext>
            </a:extLst>
          </p:cNvPr>
          <p:cNvSpPr txBox="1"/>
          <p:nvPr/>
        </p:nvSpPr>
        <p:spPr>
          <a:xfrm>
            <a:off x="900523" y="120547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06639-A1A8-7988-94B5-C9D3F78A0129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EXPLAIN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9BCAAEF-0454-EFCA-EDF0-D5E9E0E7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492" y="369332"/>
            <a:ext cx="6627055" cy="73383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Gill Sans MT" panose="020B0502020104020203" pitchFamily="34" charset="0"/>
              </a:rPr>
              <a:t>What is Laravel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341F4-2DBE-BD09-1CDA-577E7F1B99CB}"/>
              </a:ext>
            </a:extLst>
          </p:cNvPr>
          <p:cNvSpPr/>
          <p:nvPr/>
        </p:nvSpPr>
        <p:spPr>
          <a:xfrm>
            <a:off x="830792" y="1902636"/>
            <a:ext cx="10640420" cy="135228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Laravel Web App Development by Waaz Solutions">
            <a:extLst>
              <a:ext uri="{FF2B5EF4-FFF2-40B4-BE49-F238E27FC236}">
                <a16:creationId xmlns:a16="http://schemas.microsoft.com/office/drawing/2014/main" id="{537E74DC-7A30-6063-6C0E-E07D27CAD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0393">
            <a:off x="8355720" y="4980236"/>
            <a:ext cx="3100705" cy="90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06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9BCAAEF-0454-EFCA-EDF0-D5E9E0E7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36" y="429701"/>
            <a:ext cx="4627451" cy="73383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Gill Sans MT" panose="020B0502020104020203" pitchFamily="34" charset="0"/>
              </a:rPr>
              <a:t>Install Laravel</a:t>
            </a:r>
          </a:p>
        </p:txBody>
      </p:sp>
      <p:pic>
        <p:nvPicPr>
          <p:cNvPr id="9" name="Picture 2" descr="Laravel Web App Development by Waaz Solutions">
            <a:extLst>
              <a:ext uri="{FF2B5EF4-FFF2-40B4-BE49-F238E27FC236}">
                <a16:creationId xmlns:a16="http://schemas.microsoft.com/office/drawing/2014/main" id="{537E74DC-7A30-6063-6C0E-E07D27CAD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0393">
            <a:off x="8355720" y="4980236"/>
            <a:ext cx="3100705" cy="90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25;p4">
            <a:extLst>
              <a:ext uri="{FF2B5EF4-FFF2-40B4-BE49-F238E27FC236}">
                <a16:creationId xmlns:a16="http://schemas.microsoft.com/office/drawing/2014/main" id="{E8E560B7-C87A-FC32-B752-6E00D6410D68}"/>
              </a:ext>
            </a:extLst>
          </p:cNvPr>
          <p:cNvSpPr txBox="1"/>
          <p:nvPr/>
        </p:nvSpPr>
        <p:spPr>
          <a:xfrm>
            <a:off x="1222824" y="2337165"/>
            <a:ext cx="974635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Step 1: composer create-project laravel/laravel example-project --prefer-dist</a:t>
            </a:r>
            <a:endParaRPr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6;p4">
            <a:extLst>
              <a:ext uri="{FF2B5EF4-FFF2-40B4-BE49-F238E27FC236}">
                <a16:creationId xmlns:a16="http://schemas.microsoft.com/office/drawing/2014/main" id="{D0143F44-7B92-08D2-A9CD-0C25E1A0977A}"/>
              </a:ext>
            </a:extLst>
          </p:cNvPr>
          <p:cNvSpPr txBox="1"/>
          <p:nvPr/>
        </p:nvSpPr>
        <p:spPr>
          <a:xfrm>
            <a:off x="1222823" y="2971013"/>
            <a:ext cx="974635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Step 2: cd example-project</a:t>
            </a:r>
            <a:endParaRPr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7;p4">
            <a:extLst>
              <a:ext uri="{FF2B5EF4-FFF2-40B4-BE49-F238E27FC236}">
                <a16:creationId xmlns:a16="http://schemas.microsoft.com/office/drawing/2014/main" id="{5E19F9A6-4ED9-235A-7D17-A49DB58195E8}"/>
              </a:ext>
            </a:extLst>
          </p:cNvPr>
          <p:cNvSpPr txBox="1"/>
          <p:nvPr/>
        </p:nvSpPr>
        <p:spPr>
          <a:xfrm>
            <a:off x="1222824" y="3658372"/>
            <a:ext cx="9746354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Step 3: php artisan serve --port  81</a:t>
            </a:r>
            <a:endParaRPr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4">
            <a:extLst>
              <a:ext uri="{FF2B5EF4-FFF2-40B4-BE49-F238E27FC236}">
                <a16:creationId xmlns:a16="http://schemas.microsoft.com/office/drawing/2014/main" id="{5A7FC7F2-89B1-B67A-3EAF-968705A55330}"/>
              </a:ext>
            </a:extLst>
          </p:cNvPr>
          <p:cNvSpPr txBox="1"/>
          <p:nvPr/>
        </p:nvSpPr>
        <p:spPr>
          <a:xfrm>
            <a:off x="1222824" y="4292220"/>
            <a:ext cx="9746354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Step 4: </a:t>
            </a:r>
            <a:r>
              <a:rPr lang="en-US" sz="2400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http://127.0.0.1:81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(type on browser)</a:t>
            </a:r>
            <a:endParaRPr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F8F7B-08F3-A60E-70D1-00F20CA45A9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FE8603-CC87-013D-20CF-71440EB6D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83" y="615479"/>
            <a:ext cx="464925" cy="4835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FD90A9-C370-F252-5F6F-DB56FA244D68}"/>
              </a:ext>
            </a:extLst>
          </p:cNvPr>
          <p:cNvSpPr txBox="1"/>
          <p:nvPr/>
        </p:nvSpPr>
        <p:spPr>
          <a:xfrm>
            <a:off x="0" y="1213275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" name="Google Shape;191;p8">
            <a:extLst>
              <a:ext uri="{FF2B5EF4-FFF2-40B4-BE49-F238E27FC236}">
                <a16:creationId xmlns:a16="http://schemas.microsoft.com/office/drawing/2014/main" id="{96E045B7-DE6A-B4CC-ACBE-6AE7D373DCA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9874" y="604247"/>
            <a:ext cx="306215" cy="609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08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7" descr="Directory Structure Of Laravel Application - DevOpsSchool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016" y="259080"/>
            <a:ext cx="4024024" cy="63398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5731654" y="2869218"/>
            <a:ext cx="5090513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lang="en-US" sz="35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Laravel Folder Structure</a:t>
            </a:r>
            <a:endParaRPr sz="3500" i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454</Words>
  <Application>Microsoft Office PowerPoint</Application>
  <PresentationFormat>Widescreen</PresentationFormat>
  <Paragraphs>88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Courier New</vt:lpstr>
      <vt:lpstr>Gill Sans MT</vt:lpstr>
      <vt:lpstr>Lato</vt:lpstr>
      <vt:lpstr>Wingdings</vt:lpstr>
      <vt:lpstr>Arial</vt:lpstr>
      <vt:lpstr>Thème Office</vt:lpstr>
      <vt:lpstr>PowerPoint Presentation</vt:lpstr>
      <vt:lpstr>PowerPoint Presentation</vt:lpstr>
      <vt:lpstr>What is a Framework?</vt:lpstr>
      <vt:lpstr>What is a Framework?</vt:lpstr>
      <vt:lpstr>What is Composer ?</vt:lpstr>
      <vt:lpstr>Install Composer</vt:lpstr>
      <vt:lpstr>What is Laravel ?</vt:lpstr>
      <vt:lpstr>Install Laravel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vinot</dc:creator>
  <cp:lastModifiedBy>LENOVO</cp:lastModifiedBy>
  <cp:revision>29</cp:revision>
  <dcterms:created xsi:type="dcterms:W3CDTF">2021-05-13T04:16:30Z</dcterms:created>
  <dcterms:modified xsi:type="dcterms:W3CDTF">2023-04-16T12:50:12Z</dcterms:modified>
</cp:coreProperties>
</file>