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72" r:id="rId7"/>
    <p:sldId id="273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12192000" cy="6858000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Consolas" panose="020B0609020204030204" pitchFamily="49" charset="0"/>
      <p:regular r:id="rId25"/>
      <p:bold r:id="rId26"/>
      <p:italic r:id="rId27"/>
      <p:boldItalic r:id="rId28"/>
    </p:embeddedFont>
    <p:embeddedFont>
      <p:font typeface="Lato" panose="020B060402020202020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3" roundtripDataSignature="AMtx7mjyMikdXsngGkQUP6e+VwRodcVC9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21" Type="http://schemas.openxmlformats.org/officeDocument/2006/relationships/font" Target="fonts/font1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-76200" algn="l" rtl="0">
              <a:spcBef>
                <a:spcPts val="0"/>
              </a:spcBef>
              <a:spcAft>
                <a:spcPts val="0"/>
              </a:spcAft>
              <a:buClr>
                <a:srgbClr val="D1D2D3"/>
              </a:buClr>
              <a:buSzPts val="1200"/>
              <a:buFont typeface="Arial"/>
              <a:buChar char="•"/>
            </a:pPr>
            <a:r>
              <a:rPr lang="en-US" b="0" i="0">
                <a:solidFill>
                  <a:srgbClr val="D1D2D3"/>
                </a:solidFill>
                <a:latin typeface="Lato"/>
                <a:ea typeface="Lato"/>
                <a:cs typeface="Lato"/>
                <a:sym typeface="Lato"/>
              </a:rPr>
              <a:t>le parsing json de la request et de la réponse  (du coup ausi j'ai vu, c'est specifique aux POST/PUT)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D2D3"/>
              </a:buClr>
              <a:buSzPts val="1200"/>
              <a:buFont typeface="Lato"/>
              <a:buNone/>
            </a:pPr>
            <a:br>
              <a:rPr lang="en-US" b="0" i="0">
                <a:solidFill>
                  <a:srgbClr val="D1D2D3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b="0" i="0">
                <a:solidFill>
                  <a:srgbClr val="D1D2D3"/>
                </a:solidFill>
                <a:latin typeface="Lato"/>
                <a:ea typeface="Lato"/>
                <a:cs typeface="Lato"/>
                <a:sym typeface="Lato"/>
              </a:rPr>
              <a:t>req.body</a:t>
            </a:r>
            <a:endParaRPr b="0" i="0">
              <a:solidFill>
                <a:srgbClr val="D1D2D3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-76200" algn="l" rtl="0">
              <a:spcBef>
                <a:spcPts val="0"/>
              </a:spcBef>
              <a:spcAft>
                <a:spcPts val="0"/>
              </a:spcAft>
              <a:buClr>
                <a:srgbClr val="D1D2D3"/>
              </a:buClr>
              <a:buSzPts val="1200"/>
              <a:buFont typeface="Arial"/>
              <a:buChar char="•"/>
            </a:pPr>
            <a:r>
              <a:rPr lang="en-US" b="0" i="0">
                <a:solidFill>
                  <a:srgbClr val="D1D2D3"/>
                </a:solidFill>
                <a:latin typeface="Lato"/>
                <a:ea typeface="Lato"/>
                <a:cs typeface="Lato"/>
                <a:sym typeface="Lato"/>
              </a:rPr>
              <a:t>accessoirement la gestion des erreur dans le catch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b="0" i="0">
                <a:solidFill>
                  <a:srgbClr val="D1D2D3"/>
                </a:solidFill>
                <a:latin typeface="Lato"/>
                <a:ea typeface="Lato"/>
                <a:cs typeface="Lato"/>
                <a:sym typeface="Lato"/>
              </a:rPr>
            </a:b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065249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14729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texte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vertical et texte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de section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ux contenus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seul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 avec légende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vec légende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2D20"/>
          </a:solidFill>
          <a:ln w="1270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4209176" y="1931502"/>
            <a:ext cx="4203304" cy="1446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800"/>
              <a:buFont typeface="Calibri"/>
              <a:buNone/>
            </a:pPr>
            <a:r>
              <a:rPr lang="en-US" sz="8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LARAVEL</a:t>
            </a:r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3446323" y="1066760"/>
            <a:ext cx="5341257" cy="4483203"/>
          </a:xfrm>
          <a:prstGeom prst="rect">
            <a:avLst/>
          </a:prstGeom>
          <a:noFill/>
          <a:ln w="571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4051369" y="4015395"/>
            <a:ext cx="4089261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Routing</a:t>
            </a:r>
            <a:endParaRPr sz="2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2" name="Google Shape;92;p1" descr="Laravel - Wikipedi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84434" y="3367364"/>
            <a:ext cx="623130" cy="6480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8"/>
          <p:cNvSpPr txBox="1"/>
          <p:nvPr/>
        </p:nvSpPr>
        <p:spPr>
          <a:xfrm>
            <a:off x="4754407" y="179680"/>
            <a:ext cx="1688283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Activity2</a:t>
            </a:r>
            <a:endParaRPr/>
          </a:p>
        </p:txBody>
      </p:sp>
      <p:sp>
        <p:nvSpPr>
          <p:cNvPr id="171" name="Google Shape;171;p8"/>
          <p:cNvSpPr txBox="1"/>
          <p:nvPr/>
        </p:nvSpPr>
        <p:spPr>
          <a:xfrm>
            <a:off x="1981533" y="1279058"/>
            <a:ext cx="609463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# 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Route parameters </a:t>
            </a:r>
            <a:endParaRPr/>
          </a:p>
        </p:txBody>
      </p:sp>
      <p:sp>
        <p:nvSpPr>
          <p:cNvPr id="172" name="Google Shape;172;p8"/>
          <p:cNvSpPr txBox="1"/>
          <p:nvPr/>
        </p:nvSpPr>
        <p:spPr>
          <a:xfrm>
            <a:off x="1981533" y="3321352"/>
            <a:ext cx="609463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Optional Parameters</a:t>
            </a:r>
            <a:endParaRPr/>
          </a:p>
        </p:txBody>
      </p:sp>
      <p:sp>
        <p:nvSpPr>
          <p:cNvPr id="173" name="Google Shape;173;p8"/>
          <p:cNvSpPr txBox="1"/>
          <p:nvPr/>
        </p:nvSpPr>
        <p:spPr>
          <a:xfrm>
            <a:off x="2685882" y="1754640"/>
            <a:ext cx="609463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1.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Create request 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items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price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from URL</a:t>
            </a:r>
            <a:endParaRPr/>
          </a:p>
        </p:txBody>
      </p:sp>
      <p:sp>
        <p:nvSpPr>
          <p:cNvPr id="174" name="Google Shape;174;p8"/>
          <p:cNvSpPr txBox="1"/>
          <p:nvPr/>
        </p:nvSpPr>
        <p:spPr>
          <a:xfrm>
            <a:off x="2685882" y="2215295"/>
            <a:ext cx="609463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2.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On browser type: </a:t>
            </a:r>
            <a:r>
              <a:rPr lang="en-US" sz="18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localhost:8000/items/Book/price/30</a:t>
            </a:r>
            <a:endParaRPr sz="1800" b="1" i="1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8"/>
          <p:cNvSpPr txBox="1"/>
          <p:nvPr/>
        </p:nvSpPr>
        <p:spPr>
          <a:xfrm>
            <a:off x="2685882" y="2738001"/>
            <a:ext cx="609463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3.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Result: Item name is: 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Book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its price is: 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30$</a:t>
            </a:r>
            <a:endParaRPr/>
          </a:p>
        </p:txBody>
      </p:sp>
      <p:sp>
        <p:nvSpPr>
          <p:cNvPr id="176" name="Google Shape;176;p8"/>
          <p:cNvSpPr txBox="1"/>
          <p:nvPr/>
        </p:nvSpPr>
        <p:spPr>
          <a:xfrm>
            <a:off x="2822380" y="3717963"/>
            <a:ext cx="609463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1.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Create request 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post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title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author (optional)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from URL</a:t>
            </a:r>
            <a:endParaRPr/>
          </a:p>
        </p:txBody>
      </p:sp>
      <p:sp>
        <p:nvSpPr>
          <p:cNvPr id="177" name="Google Shape;177;p8"/>
          <p:cNvSpPr txBox="1"/>
          <p:nvPr/>
        </p:nvSpPr>
        <p:spPr>
          <a:xfrm>
            <a:off x="2822379" y="4178618"/>
            <a:ext cx="7061875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2.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On browser type: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    - (1) localhost:8000/Post/phka-Sropon/author/Rady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    - (2) localhost:8000/Post/phka-Sropon</a:t>
            </a:r>
            <a:endParaRPr sz="1800" b="1" i="1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8"/>
          <p:cNvSpPr txBox="1"/>
          <p:nvPr/>
        </p:nvSpPr>
        <p:spPr>
          <a:xfrm>
            <a:off x="2822380" y="5137104"/>
            <a:ext cx="6094638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3.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Result: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(1) Post name is: 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Phka-Sropon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author is: 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Rady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(2) Post name is: 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Phka-Sropon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author is: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9" name="Google Shape;179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0271" y="612938"/>
            <a:ext cx="306215" cy="609028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8"/>
          <p:cNvSpPr txBox="1"/>
          <p:nvPr/>
        </p:nvSpPr>
        <p:spPr>
          <a:xfrm>
            <a:off x="734095" y="1227321"/>
            <a:ext cx="63190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INDIV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1" name="Google Shape;181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3512" y="675691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8"/>
          <p:cNvSpPr txBox="1"/>
          <p:nvPr/>
        </p:nvSpPr>
        <p:spPr>
          <a:xfrm>
            <a:off x="118561" y="1273487"/>
            <a:ext cx="64633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8"/>
          <p:cNvSpPr txBox="1"/>
          <p:nvPr/>
        </p:nvSpPr>
        <p:spPr>
          <a:xfrm>
            <a:off x="-1" y="0"/>
            <a:ext cx="1468193" cy="369332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PRACTICE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9"/>
          <p:cNvSpPr txBox="1"/>
          <p:nvPr/>
        </p:nvSpPr>
        <p:spPr>
          <a:xfrm>
            <a:off x="4004806" y="260117"/>
            <a:ext cx="352167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r>
              <a:rPr lang="en-US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Route Parameters</a:t>
            </a:r>
            <a:endParaRPr/>
          </a:p>
        </p:txBody>
      </p:sp>
      <p:sp>
        <p:nvSpPr>
          <p:cNvPr id="189" name="Google Shape;189;p9"/>
          <p:cNvSpPr txBox="1"/>
          <p:nvPr/>
        </p:nvSpPr>
        <p:spPr>
          <a:xfrm>
            <a:off x="1415371" y="3315812"/>
            <a:ext cx="103759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1</a:t>
            </a:r>
            <a:endParaRPr sz="18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9"/>
          <p:cNvSpPr txBox="1"/>
          <p:nvPr/>
        </p:nvSpPr>
        <p:spPr>
          <a:xfrm>
            <a:off x="1489313" y="1979718"/>
            <a:ext cx="9174394" cy="92333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Route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::get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(‘/request/</a:t>
            </a: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{param}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function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($param)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…..	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})-&gt;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where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(‘parameter’, ‘expression’);</a:t>
            </a:r>
            <a:endParaRPr/>
          </a:p>
        </p:txBody>
      </p:sp>
      <p:sp>
        <p:nvSpPr>
          <p:cNvPr id="191" name="Google Shape;191;p9"/>
          <p:cNvSpPr txBox="1"/>
          <p:nvPr/>
        </p:nvSpPr>
        <p:spPr>
          <a:xfrm>
            <a:off x="1415371" y="4893942"/>
            <a:ext cx="103759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2</a:t>
            </a:r>
            <a:endParaRPr sz="18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9"/>
          <p:cNvSpPr txBox="1"/>
          <p:nvPr/>
        </p:nvSpPr>
        <p:spPr>
          <a:xfrm>
            <a:off x="1351678" y="1323560"/>
            <a:ext cx="609463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Regular Expression Constraints</a:t>
            </a:r>
            <a:endParaRPr/>
          </a:p>
        </p:txBody>
      </p:sp>
      <p:sp>
        <p:nvSpPr>
          <p:cNvPr id="193" name="Google Shape;193;p9"/>
          <p:cNvSpPr txBox="1"/>
          <p:nvPr/>
        </p:nvSpPr>
        <p:spPr>
          <a:xfrm>
            <a:off x="1489313" y="3738093"/>
            <a:ext cx="9174394" cy="92333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Route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::get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(‘/task/</a:t>
            </a: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{title}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function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($task) {	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r>
              <a:rPr lang="en-US" sz="1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return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“Task title: “. $task;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})-&gt;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where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(‘title’, 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‘[A-Za-z]+’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);</a:t>
            </a:r>
            <a:endParaRPr/>
          </a:p>
        </p:txBody>
      </p:sp>
      <p:sp>
        <p:nvSpPr>
          <p:cNvPr id="194" name="Google Shape;194;p9"/>
          <p:cNvSpPr txBox="1"/>
          <p:nvPr/>
        </p:nvSpPr>
        <p:spPr>
          <a:xfrm>
            <a:off x="1489313" y="5360064"/>
            <a:ext cx="9174394" cy="92333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Route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::get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(‘/task/</a:t>
            </a: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{id}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function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($id) {	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r>
              <a:rPr lang="en-US" sz="1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return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“Task id: “. $id;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})-&gt;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where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(‘id’, 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‘[0-9]+’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);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0"/>
          <p:cNvSpPr txBox="1"/>
          <p:nvPr/>
        </p:nvSpPr>
        <p:spPr>
          <a:xfrm>
            <a:off x="4927157" y="168855"/>
            <a:ext cx="1688283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Activity3</a:t>
            </a:r>
            <a:endParaRPr/>
          </a:p>
        </p:txBody>
      </p:sp>
      <p:sp>
        <p:nvSpPr>
          <p:cNvPr id="200" name="Google Shape;200;p10"/>
          <p:cNvSpPr txBox="1"/>
          <p:nvPr/>
        </p:nvSpPr>
        <p:spPr>
          <a:xfrm>
            <a:off x="2522954" y="1344559"/>
            <a:ext cx="609463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Regular Expression Constraints</a:t>
            </a:r>
            <a:endParaRPr/>
          </a:p>
        </p:txBody>
      </p:sp>
      <p:sp>
        <p:nvSpPr>
          <p:cNvPr id="201" name="Google Shape;201;p10"/>
          <p:cNvSpPr txBox="1"/>
          <p:nvPr/>
        </p:nvSpPr>
        <p:spPr>
          <a:xfrm>
            <a:off x="2866186" y="1806155"/>
            <a:ext cx="609463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1.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Create request 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books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only allow for 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a-z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URL</a:t>
            </a:r>
            <a:endParaRPr/>
          </a:p>
        </p:txBody>
      </p:sp>
      <p:sp>
        <p:nvSpPr>
          <p:cNvPr id="202" name="Google Shape;202;p10"/>
          <p:cNvSpPr txBox="1"/>
          <p:nvPr/>
        </p:nvSpPr>
        <p:spPr>
          <a:xfrm>
            <a:off x="2866186" y="2266810"/>
            <a:ext cx="609463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2.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On browser type: </a:t>
            </a:r>
            <a:r>
              <a:rPr lang="en-US" sz="18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localhost:8000/book/tom-teav</a:t>
            </a:r>
            <a:endParaRPr sz="1800" b="1" i="1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10"/>
          <p:cNvSpPr txBox="1"/>
          <p:nvPr/>
        </p:nvSpPr>
        <p:spPr>
          <a:xfrm>
            <a:off x="2866186" y="2789516"/>
            <a:ext cx="609463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3.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Result: book name is: 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tom-teav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10"/>
          <p:cNvSpPr txBox="1"/>
          <p:nvPr/>
        </p:nvSpPr>
        <p:spPr>
          <a:xfrm>
            <a:off x="2866186" y="3715793"/>
            <a:ext cx="609463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1.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Create request 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books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id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only allow for 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0-9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URL</a:t>
            </a:r>
            <a:endParaRPr/>
          </a:p>
        </p:txBody>
      </p:sp>
      <p:sp>
        <p:nvSpPr>
          <p:cNvPr id="205" name="Google Shape;205;p10"/>
          <p:cNvSpPr txBox="1"/>
          <p:nvPr/>
        </p:nvSpPr>
        <p:spPr>
          <a:xfrm>
            <a:off x="2866186" y="4176448"/>
            <a:ext cx="609463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2.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On browser type: </a:t>
            </a:r>
            <a:r>
              <a:rPr lang="en-US" sz="18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localhost:8000/book/20</a:t>
            </a:r>
            <a:endParaRPr sz="1800" b="1" i="1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10"/>
          <p:cNvSpPr txBox="1"/>
          <p:nvPr/>
        </p:nvSpPr>
        <p:spPr>
          <a:xfrm>
            <a:off x="2866186" y="4699154"/>
            <a:ext cx="609463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3.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Result: book id is: 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endParaRPr/>
          </a:p>
        </p:txBody>
      </p:sp>
      <p:cxnSp>
        <p:nvCxnSpPr>
          <p:cNvPr id="207" name="Google Shape;207;p10"/>
          <p:cNvCxnSpPr/>
          <p:nvPr/>
        </p:nvCxnSpPr>
        <p:spPr>
          <a:xfrm>
            <a:off x="2866186" y="3498350"/>
            <a:ext cx="590231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08" name="Google Shape;208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0271" y="612938"/>
            <a:ext cx="306215" cy="609028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10"/>
          <p:cNvSpPr txBox="1"/>
          <p:nvPr/>
        </p:nvSpPr>
        <p:spPr>
          <a:xfrm>
            <a:off x="734095" y="1227321"/>
            <a:ext cx="63190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INDIV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0" name="Google Shape;210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3512" y="675691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10"/>
          <p:cNvSpPr txBox="1"/>
          <p:nvPr/>
        </p:nvSpPr>
        <p:spPr>
          <a:xfrm>
            <a:off x="118561" y="1273487"/>
            <a:ext cx="64633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10"/>
          <p:cNvSpPr txBox="1"/>
          <p:nvPr/>
        </p:nvSpPr>
        <p:spPr>
          <a:xfrm>
            <a:off x="-1" y="0"/>
            <a:ext cx="1468193" cy="369332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PRACTICE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1"/>
          <p:cNvSpPr txBox="1"/>
          <p:nvPr/>
        </p:nvSpPr>
        <p:spPr>
          <a:xfrm>
            <a:off x="4004806" y="260117"/>
            <a:ext cx="2956835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r>
              <a:rPr lang="en-US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Fallback Route</a:t>
            </a:r>
            <a:endParaRPr/>
          </a:p>
        </p:txBody>
      </p:sp>
      <p:sp>
        <p:nvSpPr>
          <p:cNvPr id="218" name="Google Shape;218;p11"/>
          <p:cNvSpPr txBox="1"/>
          <p:nvPr/>
        </p:nvSpPr>
        <p:spPr>
          <a:xfrm>
            <a:off x="1763767" y="4410207"/>
            <a:ext cx="886909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sz="18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11"/>
          <p:cNvSpPr txBox="1"/>
          <p:nvPr/>
        </p:nvSpPr>
        <p:spPr>
          <a:xfrm>
            <a:off x="1843399" y="3003794"/>
            <a:ext cx="10055956" cy="92333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Route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::fallback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 </a:t>
            </a:r>
            <a:r>
              <a:rPr lang="en-US" sz="1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function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…..	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});</a:t>
            </a:r>
            <a:endParaRPr/>
          </a:p>
        </p:txBody>
      </p:sp>
      <p:sp>
        <p:nvSpPr>
          <p:cNvPr id="220" name="Google Shape;220;p11"/>
          <p:cNvSpPr txBox="1"/>
          <p:nvPr/>
        </p:nvSpPr>
        <p:spPr>
          <a:xfrm>
            <a:off x="1763803" y="1490985"/>
            <a:ext cx="609463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Fallback Routes</a:t>
            </a:r>
            <a:endParaRPr/>
          </a:p>
        </p:txBody>
      </p:sp>
      <p:sp>
        <p:nvSpPr>
          <p:cNvPr id="221" name="Google Shape;221;p11"/>
          <p:cNvSpPr txBox="1"/>
          <p:nvPr/>
        </p:nvSpPr>
        <p:spPr>
          <a:xfrm>
            <a:off x="1843399" y="4883527"/>
            <a:ext cx="10055956" cy="92333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Route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::fallback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1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function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 {	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r>
              <a:rPr lang="en-US" sz="1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return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“404 page not found”;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});</a:t>
            </a:r>
            <a:endParaRPr/>
          </a:p>
        </p:txBody>
      </p:sp>
      <p:sp>
        <p:nvSpPr>
          <p:cNvPr id="222" name="Google Shape;222;p11"/>
          <p:cNvSpPr txBox="1"/>
          <p:nvPr/>
        </p:nvSpPr>
        <p:spPr>
          <a:xfrm>
            <a:off x="1763767" y="2074978"/>
            <a:ext cx="609467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>
                <a:solidFill>
                  <a:srgbClr val="565454"/>
                </a:solidFill>
                <a:latin typeface="Calibri"/>
                <a:ea typeface="Calibri"/>
                <a:cs typeface="Calibri"/>
                <a:sym typeface="Calibri"/>
              </a:rPr>
              <a:t>Typically, unhandled requests will automatically render a "</a:t>
            </a:r>
            <a:r>
              <a:rPr lang="en-US" sz="1800" b="1" i="0">
                <a:solidFill>
                  <a:srgbClr val="565454"/>
                </a:solidFill>
                <a:latin typeface="Calibri"/>
                <a:ea typeface="Calibri"/>
                <a:cs typeface="Calibri"/>
                <a:sym typeface="Calibri"/>
              </a:rPr>
              <a:t>404</a:t>
            </a:r>
            <a:r>
              <a:rPr lang="en-US" sz="1800" b="0" i="0">
                <a:solidFill>
                  <a:srgbClr val="565454"/>
                </a:solidFill>
                <a:latin typeface="Calibri"/>
                <a:ea typeface="Calibri"/>
                <a:cs typeface="Calibri"/>
                <a:sym typeface="Calibri"/>
              </a:rPr>
              <a:t>" page via your application's exception handler.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11"/>
          <p:cNvSpPr txBox="1"/>
          <p:nvPr/>
        </p:nvSpPr>
        <p:spPr>
          <a:xfrm>
            <a:off x="-1" y="0"/>
            <a:ext cx="1712891" cy="369332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  <p:sp>
        <p:nvSpPr>
          <p:cNvPr id="224" name="Google Shape;224;p11"/>
          <p:cNvSpPr txBox="1"/>
          <p:nvPr/>
        </p:nvSpPr>
        <p:spPr>
          <a:xfrm>
            <a:off x="162810" y="1188574"/>
            <a:ext cx="64633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05 MNI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5" name="Google Shape;225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6444" y="702276"/>
            <a:ext cx="607924" cy="660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3512" y="675691"/>
            <a:ext cx="464925" cy="4835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2"/>
          <p:cNvSpPr txBox="1"/>
          <p:nvPr/>
        </p:nvSpPr>
        <p:spPr>
          <a:xfrm>
            <a:off x="4004806" y="260117"/>
            <a:ext cx="2928174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r>
              <a:rPr lang="en-US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Route Prefixes</a:t>
            </a:r>
            <a:endParaRPr/>
          </a:p>
        </p:txBody>
      </p:sp>
      <p:sp>
        <p:nvSpPr>
          <p:cNvPr id="232" name="Google Shape;232;p12"/>
          <p:cNvSpPr txBox="1"/>
          <p:nvPr/>
        </p:nvSpPr>
        <p:spPr>
          <a:xfrm>
            <a:off x="1300126" y="3507756"/>
            <a:ext cx="886909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sz="18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12"/>
          <p:cNvSpPr txBox="1"/>
          <p:nvPr/>
        </p:nvSpPr>
        <p:spPr>
          <a:xfrm>
            <a:off x="1379759" y="2527276"/>
            <a:ext cx="10055956" cy="92333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Route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::prefix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 </a:t>
            </a:r>
            <a:r>
              <a:rPr lang="en-US" sz="1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‘request’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-&gt;group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function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…..	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});</a:t>
            </a:r>
            <a:endParaRPr/>
          </a:p>
        </p:txBody>
      </p:sp>
      <p:sp>
        <p:nvSpPr>
          <p:cNvPr id="234" name="Google Shape;234;p12"/>
          <p:cNvSpPr txBox="1"/>
          <p:nvPr/>
        </p:nvSpPr>
        <p:spPr>
          <a:xfrm>
            <a:off x="1379759" y="3854559"/>
            <a:ext cx="10055956" cy="286232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Route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::prefix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 </a:t>
            </a:r>
            <a:r>
              <a:rPr lang="en-US" sz="1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‘admin’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-&gt;group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function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US" sz="1800" i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example: on Browser: localhost:8000/admin/users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US" sz="1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Route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::get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(‘/users’, </a:t>
            </a: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function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() {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</a:t>
            </a:r>
            <a:r>
              <a:rPr lang="en-US" sz="1800">
                <a:solidFill>
                  <a:srgbClr val="FF2D20"/>
                </a:solidFill>
                <a:latin typeface="Calibri"/>
                <a:ea typeface="Calibri"/>
                <a:cs typeface="Calibri"/>
                <a:sym typeface="Calibri"/>
              </a:rPr>
              <a:t>return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“I am user”;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});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   // example: on Browser: localhost:8000/admin/products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  Route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::get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(‘/products’, </a:t>
            </a: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function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() {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</a:t>
            </a:r>
            <a:r>
              <a:rPr lang="en-US" sz="1800">
                <a:solidFill>
                  <a:srgbClr val="FF2D20"/>
                </a:solidFill>
                <a:latin typeface="Calibri"/>
                <a:ea typeface="Calibri"/>
                <a:cs typeface="Calibri"/>
                <a:sym typeface="Calibri"/>
              </a:rPr>
              <a:t>return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“This is products”;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}); 		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});</a:t>
            </a:r>
            <a:endParaRPr/>
          </a:p>
        </p:txBody>
      </p:sp>
      <p:sp>
        <p:nvSpPr>
          <p:cNvPr id="235" name="Google Shape;235;p12"/>
          <p:cNvSpPr txBox="1"/>
          <p:nvPr/>
        </p:nvSpPr>
        <p:spPr>
          <a:xfrm>
            <a:off x="1300126" y="1362918"/>
            <a:ext cx="805342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>
                <a:solidFill>
                  <a:srgbClr val="565454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 sz="1800" b="0" i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prefix</a:t>
            </a:r>
            <a:r>
              <a:rPr lang="en-US" sz="1800" b="0" i="0">
                <a:solidFill>
                  <a:srgbClr val="565454"/>
                </a:solidFill>
                <a:latin typeface="Calibri"/>
                <a:ea typeface="Calibri"/>
                <a:cs typeface="Calibri"/>
                <a:sym typeface="Calibri"/>
              </a:rPr>
              <a:t> method may be used to prefix each route in the group with a given URI. For </a:t>
            </a:r>
            <a:r>
              <a:rPr lang="en-US" sz="1800" b="1" i="0">
                <a:solidFill>
                  <a:srgbClr val="565454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r>
              <a:rPr lang="en-US" sz="1800" b="0" i="0">
                <a:solidFill>
                  <a:srgbClr val="565454"/>
                </a:solidFill>
                <a:latin typeface="Calibri"/>
                <a:ea typeface="Calibri"/>
                <a:cs typeface="Calibri"/>
                <a:sym typeface="Calibri"/>
              </a:rPr>
              <a:t>, you may want to prefix all route URIs within the group with </a:t>
            </a:r>
            <a:r>
              <a:rPr lang="en-US" sz="1800" b="1" i="0">
                <a:solidFill>
                  <a:srgbClr val="565454"/>
                </a:solidFill>
                <a:latin typeface="Calibri"/>
                <a:ea typeface="Calibri"/>
                <a:cs typeface="Calibri"/>
                <a:sym typeface="Calibri"/>
              </a:rPr>
              <a:t>admin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12"/>
          <p:cNvSpPr txBox="1"/>
          <p:nvPr/>
        </p:nvSpPr>
        <p:spPr>
          <a:xfrm>
            <a:off x="-1" y="0"/>
            <a:ext cx="1712891" cy="369332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  <p:sp>
        <p:nvSpPr>
          <p:cNvPr id="237" name="Google Shape;237;p12"/>
          <p:cNvSpPr txBox="1"/>
          <p:nvPr/>
        </p:nvSpPr>
        <p:spPr>
          <a:xfrm>
            <a:off x="162810" y="1188574"/>
            <a:ext cx="64633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05 MNI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8" name="Google Shape;238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6444" y="702276"/>
            <a:ext cx="607924" cy="660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3512" y="675691"/>
            <a:ext cx="464925" cy="4835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3"/>
          <p:cNvSpPr txBox="1"/>
          <p:nvPr/>
        </p:nvSpPr>
        <p:spPr>
          <a:xfrm>
            <a:off x="4927157" y="168855"/>
            <a:ext cx="178125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Activity 4</a:t>
            </a:r>
            <a:endParaRPr/>
          </a:p>
        </p:txBody>
      </p:sp>
      <p:sp>
        <p:nvSpPr>
          <p:cNvPr id="245" name="Google Shape;245;p13"/>
          <p:cNvSpPr txBox="1"/>
          <p:nvPr/>
        </p:nvSpPr>
        <p:spPr>
          <a:xfrm>
            <a:off x="2136588" y="1293044"/>
            <a:ext cx="609463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Fallback route </a:t>
            </a:r>
            <a:endParaRPr/>
          </a:p>
        </p:txBody>
      </p:sp>
      <p:sp>
        <p:nvSpPr>
          <p:cNvPr id="246" name="Google Shape;246;p13"/>
          <p:cNvSpPr txBox="1"/>
          <p:nvPr/>
        </p:nvSpPr>
        <p:spPr>
          <a:xfrm>
            <a:off x="2479820" y="1754640"/>
            <a:ext cx="609463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1.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Create request 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13"/>
          <p:cNvSpPr txBox="1"/>
          <p:nvPr/>
        </p:nvSpPr>
        <p:spPr>
          <a:xfrm>
            <a:off x="2479820" y="2215295"/>
            <a:ext cx="609463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2.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On browser type: </a:t>
            </a:r>
            <a:r>
              <a:rPr lang="en-US" sz="18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localhost:8000/products/tv</a:t>
            </a:r>
            <a:endParaRPr sz="1800" b="1" i="1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13"/>
          <p:cNvSpPr txBox="1"/>
          <p:nvPr/>
        </p:nvSpPr>
        <p:spPr>
          <a:xfrm>
            <a:off x="2479820" y="2738001"/>
            <a:ext cx="609463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3.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Result: book name is: 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tv</a:t>
            </a:r>
            <a:endParaRPr/>
          </a:p>
        </p:txBody>
      </p:sp>
      <p:sp>
        <p:nvSpPr>
          <p:cNvPr id="249" name="Google Shape;249;p13"/>
          <p:cNvSpPr txBox="1"/>
          <p:nvPr/>
        </p:nvSpPr>
        <p:spPr>
          <a:xfrm>
            <a:off x="2479820" y="4134935"/>
            <a:ext cx="609463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1.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We have 3 requests and each request start with “students”</a:t>
            </a:r>
            <a:endParaRPr/>
          </a:p>
        </p:txBody>
      </p:sp>
      <p:sp>
        <p:nvSpPr>
          <p:cNvPr id="250" name="Google Shape;250;p13"/>
          <p:cNvSpPr txBox="1"/>
          <p:nvPr/>
        </p:nvSpPr>
        <p:spPr>
          <a:xfrm>
            <a:off x="2479820" y="4595590"/>
            <a:ext cx="6094638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 startAt="2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Request: 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students/age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- students/province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- students/score</a:t>
            </a:r>
            <a:endParaRPr/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1" i="1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13"/>
          <p:cNvSpPr txBox="1"/>
          <p:nvPr/>
        </p:nvSpPr>
        <p:spPr>
          <a:xfrm>
            <a:off x="2479820" y="5888252"/>
            <a:ext cx="609463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3.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Use prefix to make the route more clean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13"/>
          <p:cNvSpPr txBox="1"/>
          <p:nvPr/>
        </p:nvSpPr>
        <p:spPr>
          <a:xfrm>
            <a:off x="2479820" y="3175115"/>
            <a:ext cx="857394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4.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Try to request with the wrong request. For example,</a:t>
            </a:r>
            <a:r>
              <a:rPr lang="en-US" sz="18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localhost:8000/pro/apple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13"/>
          <p:cNvSpPr txBox="1"/>
          <p:nvPr/>
        </p:nvSpPr>
        <p:spPr>
          <a:xfrm>
            <a:off x="2136588" y="3719942"/>
            <a:ext cx="609463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Prefix route </a:t>
            </a:r>
            <a:endParaRPr/>
          </a:p>
        </p:txBody>
      </p:sp>
      <p:pic>
        <p:nvPicPr>
          <p:cNvPr id="254" name="Google Shape;25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0271" y="612938"/>
            <a:ext cx="306215" cy="609028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13"/>
          <p:cNvSpPr txBox="1"/>
          <p:nvPr/>
        </p:nvSpPr>
        <p:spPr>
          <a:xfrm>
            <a:off x="734095" y="1227321"/>
            <a:ext cx="63190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INDIV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6" name="Google Shape;256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3512" y="675691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13"/>
          <p:cNvSpPr txBox="1"/>
          <p:nvPr/>
        </p:nvSpPr>
        <p:spPr>
          <a:xfrm>
            <a:off x="118561" y="1273487"/>
            <a:ext cx="64633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13"/>
          <p:cNvSpPr txBox="1"/>
          <p:nvPr/>
        </p:nvSpPr>
        <p:spPr>
          <a:xfrm>
            <a:off x="-1" y="0"/>
            <a:ext cx="1468193" cy="369332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PRACTICE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4"/>
          <p:cNvSpPr txBox="1"/>
          <p:nvPr/>
        </p:nvSpPr>
        <p:spPr>
          <a:xfrm>
            <a:off x="4004806" y="260117"/>
            <a:ext cx="3726085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r>
              <a:rPr lang="en-US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Web</a:t>
            </a:r>
            <a:r>
              <a:rPr lang="en-US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VS </a:t>
            </a:r>
            <a:r>
              <a:rPr lang="en-US" sz="32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API</a:t>
            </a:r>
            <a:r>
              <a:rPr lang="en-US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Routes</a:t>
            </a:r>
            <a:endParaRPr/>
          </a:p>
        </p:txBody>
      </p:sp>
      <p:sp>
        <p:nvSpPr>
          <p:cNvPr id="264" name="Google Shape;264;p14"/>
          <p:cNvSpPr txBox="1"/>
          <p:nvPr/>
        </p:nvSpPr>
        <p:spPr>
          <a:xfrm>
            <a:off x="718437" y="4563464"/>
            <a:ext cx="5050901" cy="92333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Route::get( ‘candy’, function ()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return  “&lt;h1&gt;the best candies&lt;/h1&gt;”;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});</a:t>
            </a:r>
            <a:endParaRPr/>
          </a:p>
        </p:txBody>
      </p:sp>
      <p:sp>
        <p:nvSpPr>
          <p:cNvPr id="265" name="Google Shape;265;p14"/>
          <p:cNvSpPr txBox="1"/>
          <p:nvPr/>
        </p:nvSpPr>
        <p:spPr>
          <a:xfrm>
            <a:off x="6536699" y="1736268"/>
            <a:ext cx="3372985" cy="369332"/>
          </a:xfrm>
          <a:prstGeom prst="rect">
            <a:avLst/>
          </a:prstGeom>
          <a:noFill/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localhost:80/</a:t>
            </a:r>
            <a:r>
              <a:rPr lang="en-US" sz="18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api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/candy</a:t>
            </a:r>
            <a:endParaRPr/>
          </a:p>
        </p:txBody>
      </p:sp>
      <p:sp>
        <p:nvSpPr>
          <p:cNvPr id="266" name="Google Shape;266;p14"/>
          <p:cNvSpPr txBox="1"/>
          <p:nvPr/>
        </p:nvSpPr>
        <p:spPr>
          <a:xfrm>
            <a:off x="-1" y="0"/>
            <a:ext cx="1712891" cy="369332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  <p:sp>
        <p:nvSpPr>
          <p:cNvPr id="267" name="Google Shape;267;p14"/>
          <p:cNvSpPr txBox="1"/>
          <p:nvPr/>
        </p:nvSpPr>
        <p:spPr>
          <a:xfrm>
            <a:off x="162810" y="1188574"/>
            <a:ext cx="64633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05 MNI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8" name="Google Shape;268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6444" y="702276"/>
            <a:ext cx="607924" cy="660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3512" y="675691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14"/>
          <p:cNvSpPr txBox="1"/>
          <p:nvPr/>
        </p:nvSpPr>
        <p:spPr>
          <a:xfrm>
            <a:off x="2573210" y="3221805"/>
            <a:ext cx="202626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/routes/</a:t>
            </a:r>
            <a:r>
              <a:rPr lang="en-US" sz="20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web.php</a:t>
            </a:r>
            <a:endParaRPr sz="2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1" name="Google Shape;271;p14"/>
          <p:cNvCxnSpPr/>
          <p:nvPr/>
        </p:nvCxnSpPr>
        <p:spPr>
          <a:xfrm>
            <a:off x="5993857" y="2273934"/>
            <a:ext cx="0" cy="373440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72" name="Google Shape;272;p14"/>
          <p:cNvSpPr txBox="1"/>
          <p:nvPr/>
        </p:nvSpPr>
        <p:spPr>
          <a:xfrm>
            <a:off x="2410952" y="1709435"/>
            <a:ext cx="2907824" cy="369332"/>
          </a:xfrm>
          <a:prstGeom prst="rect">
            <a:avLst/>
          </a:prstGeom>
          <a:noFill/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localhost:80/candy</a:t>
            </a:r>
            <a:endParaRPr/>
          </a:p>
        </p:txBody>
      </p:sp>
      <p:pic>
        <p:nvPicPr>
          <p:cNvPr id="273" name="Google Shape;273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774308" y="3108871"/>
            <a:ext cx="636644" cy="561342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14"/>
          <p:cNvSpPr/>
          <p:nvPr/>
        </p:nvSpPr>
        <p:spPr>
          <a:xfrm>
            <a:off x="3639385" y="2388887"/>
            <a:ext cx="450760" cy="71998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14"/>
          <p:cNvSpPr txBox="1"/>
          <p:nvPr/>
        </p:nvSpPr>
        <p:spPr>
          <a:xfrm>
            <a:off x="7017279" y="3221805"/>
            <a:ext cx="189051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/routes/</a:t>
            </a:r>
            <a:r>
              <a:rPr lang="en-US" sz="20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api.php</a:t>
            </a:r>
            <a:endParaRPr sz="2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6" name="Google Shape;276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218377" y="3108871"/>
            <a:ext cx="636644" cy="561342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14"/>
          <p:cNvSpPr/>
          <p:nvPr/>
        </p:nvSpPr>
        <p:spPr>
          <a:xfrm>
            <a:off x="8066953" y="2247243"/>
            <a:ext cx="450760" cy="71998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14"/>
          <p:cNvSpPr txBox="1"/>
          <p:nvPr/>
        </p:nvSpPr>
        <p:spPr>
          <a:xfrm>
            <a:off x="6218377" y="4563464"/>
            <a:ext cx="5050901" cy="92333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Route::get( ‘candy’, function ()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return  [‘name’ =&gt; ‘chocolate’];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});</a:t>
            </a:r>
            <a:endParaRPr/>
          </a:p>
        </p:txBody>
      </p:sp>
      <p:cxnSp>
        <p:nvCxnSpPr>
          <p:cNvPr id="279" name="Google Shape;279;p14"/>
          <p:cNvCxnSpPr/>
          <p:nvPr/>
        </p:nvCxnSpPr>
        <p:spPr>
          <a:xfrm rot="10800000">
            <a:off x="3639385" y="5231206"/>
            <a:ext cx="281377" cy="777135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80" name="Google Shape;280;p14"/>
          <p:cNvSpPr txBox="1"/>
          <p:nvPr/>
        </p:nvSpPr>
        <p:spPr>
          <a:xfrm>
            <a:off x="2525765" y="6071170"/>
            <a:ext cx="401093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Web routes usually return HTML views</a:t>
            </a:r>
            <a:endParaRPr/>
          </a:p>
        </p:txBody>
      </p:sp>
      <p:cxnSp>
        <p:nvCxnSpPr>
          <p:cNvPr id="281" name="Google Shape;281;p14"/>
          <p:cNvCxnSpPr/>
          <p:nvPr/>
        </p:nvCxnSpPr>
        <p:spPr>
          <a:xfrm rot="10800000">
            <a:off x="8661980" y="5231206"/>
            <a:ext cx="281377" cy="777135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82" name="Google Shape;282;p14"/>
          <p:cNvSpPr txBox="1"/>
          <p:nvPr/>
        </p:nvSpPr>
        <p:spPr>
          <a:xfrm>
            <a:off x="7548360" y="6071170"/>
            <a:ext cx="401093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API routes usually return data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5"/>
          <p:cNvSpPr txBox="1"/>
          <p:nvPr/>
        </p:nvSpPr>
        <p:spPr>
          <a:xfrm>
            <a:off x="4004806" y="260117"/>
            <a:ext cx="2160143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r>
              <a:rPr lang="en-US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API Route</a:t>
            </a:r>
            <a:endParaRPr/>
          </a:p>
        </p:txBody>
      </p:sp>
      <p:pic>
        <p:nvPicPr>
          <p:cNvPr id="288" name="Google Shape;288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02354" y="1556260"/>
            <a:ext cx="6430328" cy="4917310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15"/>
          <p:cNvSpPr txBox="1"/>
          <p:nvPr/>
        </p:nvSpPr>
        <p:spPr>
          <a:xfrm>
            <a:off x="2492821" y="1157902"/>
            <a:ext cx="886909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sz="18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6"/>
          <p:cNvSpPr txBox="1"/>
          <p:nvPr/>
        </p:nvSpPr>
        <p:spPr>
          <a:xfrm>
            <a:off x="4927157" y="168855"/>
            <a:ext cx="178125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Activity 5</a:t>
            </a:r>
            <a:endParaRPr/>
          </a:p>
        </p:txBody>
      </p:sp>
      <p:sp>
        <p:nvSpPr>
          <p:cNvPr id="295" name="Google Shape;295;p16"/>
          <p:cNvSpPr txBox="1"/>
          <p:nvPr/>
        </p:nvSpPr>
        <p:spPr>
          <a:xfrm>
            <a:off x="2662382" y="1365820"/>
            <a:ext cx="60945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API ROUTE</a:t>
            </a:r>
            <a:endParaRPr sz="1700"/>
          </a:p>
        </p:txBody>
      </p:sp>
      <p:sp>
        <p:nvSpPr>
          <p:cNvPr id="296" name="Google Shape;296;p16"/>
          <p:cNvSpPr txBox="1"/>
          <p:nvPr/>
        </p:nvSpPr>
        <p:spPr>
          <a:xfrm>
            <a:off x="3456375" y="1830233"/>
            <a:ext cx="6094500" cy="20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AutoNum type="arabicPeriod"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Request:</a:t>
            </a:r>
            <a:endParaRPr sz="17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 GET: all students</a:t>
            </a:r>
            <a:endParaRPr sz="17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 GET: one student</a:t>
            </a:r>
            <a:endParaRPr sz="17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 POST: create one student</a:t>
            </a:r>
            <a:endParaRPr sz="17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 PUT: update one students</a:t>
            </a:r>
            <a:endParaRPr sz="17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 DELETE: delete on student</a:t>
            </a:r>
            <a:endParaRPr sz="1700"/>
          </a:p>
        </p:txBody>
      </p:sp>
      <p:sp>
        <p:nvSpPr>
          <p:cNvPr id="297" name="Google Shape;297;p16"/>
          <p:cNvSpPr txBox="1"/>
          <p:nvPr/>
        </p:nvSpPr>
        <p:spPr>
          <a:xfrm>
            <a:off x="3349266" y="4281940"/>
            <a:ext cx="60945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2.</a:t>
            </a: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Use Thunder Client to test all requests.</a:t>
            </a:r>
            <a:endParaRPr sz="2100" b="1" i="1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8" name="Google Shape;29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0271" y="612938"/>
            <a:ext cx="306215" cy="609028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16"/>
          <p:cNvSpPr txBox="1"/>
          <p:nvPr/>
        </p:nvSpPr>
        <p:spPr>
          <a:xfrm>
            <a:off x="734095" y="1227321"/>
            <a:ext cx="63190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INDIV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0" name="Google Shape;300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3512" y="675691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16"/>
          <p:cNvSpPr txBox="1"/>
          <p:nvPr/>
        </p:nvSpPr>
        <p:spPr>
          <a:xfrm>
            <a:off x="118561" y="1273487"/>
            <a:ext cx="64633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16"/>
          <p:cNvSpPr txBox="1"/>
          <p:nvPr/>
        </p:nvSpPr>
        <p:spPr>
          <a:xfrm>
            <a:off x="-1" y="0"/>
            <a:ext cx="1468193" cy="369332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PRACTICE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/>
          <p:nvPr/>
        </p:nvSpPr>
        <p:spPr>
          <a:xfrm>
            <a:off x="3200294" y="868402"/>
            <a:ext cx="5306096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OBJECTIVES FOR TODAY</a:t>
            </a:r>
            <a:endParaRPr sz="4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" name="Google Shape;9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55536" y="774352"/>
            <a:ext cx="801896" cy="801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64277" y="774352"/>
            <a:ext cx="801896" cy="801896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"/>
          <p:cNvSpPr txBox="1"/>
          <p:nvPr/>
        </p:nvSpPr>
        <p:spPr>
          <a:xfrm>
            <a:off x="2455536" y="1848174"/>
            <a:ext cx="8563607" cy="452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914400" marR="0" lvl="1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Route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 </a:t>
            </a:r>
            <a:r>
              <a:rPr lang="en-US" sz="2400" b="0" i="0" u="none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Route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1371600" marR="0" lvl="2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route with </a:t>
            </a:r>
            <a:r>
              <a:rPr lang="en-US" sz="240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  <a:endParaRPr/>
          </a:p>
          <a:p>
            <a:pPr marL="1371600" marR="0" lvl="2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route with </a:t>
            </a:r>
            <a:r>
              <a:rPr lang="en-US" sz="240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parameter</a:t>
            </a:r>
            <a:endParaRPr sz="2400" b="0" i="0" u="none" strike="noStrike" cap="non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2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✔"/>
            </a:pPr>
            <a:r>
              <a:rPr lang="en-US" sz="240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Fallback route</a:t>
            </a:r>
            <a:endParaRPr sz="2400" b="0" i="0" u="none" strike="noStrike" cap="non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2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✔"/>
            </a:pPr>
            <a:r>
              <a:rPr lang="en-US" sz="240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Route prefix</a:t>
            </a:r>
            <a:endParaRPr/>
          </a:p>
          <a:p>
            <a:pPr marL="1371600" marR="0" lvl="2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✔"/>
            </a:pPr>
            <a:r>
              <a:rPr lang="en-US" sz="240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API route</a:t>
            </a:r>
            <a:endParaRPr/>
          </a:p>
          <a:p>
            <a:pPr marL="1371600" marR="0" lvl="2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b="0" i="0" u="none" strike="noStrike" cap="non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/>
          <p:nvPr/>
        </p:nvSpPr>
        <p:spPr>
          <a:xfrm>
            <a:off x="4815839" y="299873"/>
            <a:ext cx="1804468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r>
              <a:rPr lang="en-US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Routing</a:t>
            </a:r>
            <a:endParaRPr/>
          </a:p>
        </p:txBody>
      </p:sp>
      <p:sp>
        <p:nvSpPr>
          <p:cNvPr id="106" name="Google Shape;106;p3"/>
          <p:cNvSpPr txBox="1"/>
          <p:nvPr/>
        </p:nvSpPr>
        <p:spPr>
          <a:xfrm>
            <a:off x="2832654" y="1656514"/>
            <a:ext cx="609467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Routing</a:t>
            </a:r>
            <a:r>
              <a:rPr lang="en-US" sz="1600" i="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 in Laravel allows you to route all your application requests to its appropriate controller</a:t>
            </a:r>
            <a:r>
              <a:rPr lang="en-US" sz="2000" b="0" i="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7" name="Google Shape;107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32654" y="2547452"/>
            <a:ext cx="6991350" cy="20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3"/>
          <p:cNvSpPr txBox="1"/>
          <p:nvPr/>
        </p:nvSpPr>
        <p:spPr>
          <a:xfrm>
            <a:off x="-1" y="0"/>
            <a:ext cx="1712891" cy="369332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  <p:sp>
        <p:nvSpPr>
          <p:cNvPr id="109" name="Google Shape;109;p3"/>
          <p:cNvSpPr txBox="1"/>
          <p:nvPr/>
        </p:nvSpPr>
        <p:spPr>
          <a:xfrm>
            <a:off x="162810" y="1188574"/>
            <a:ext cx="64633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05 MNI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0" name="Google Shape;110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6444" y="702276"/>
            <a:ext cx="607924" cy="660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3512" y="675691"/>
            <a:ext cx="464925" cy="4835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/>
          <p:nvPr/>
        </p:nvSpPr>
        <p:spPr>
          <a:xfrm>
            <a:off x="4754398" y="179675"/>
            <a:ext cx="21105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Activity1</a:t>
            </a:r>
            <a:endParaRPr/>
          </a:p>
        </p:txBody>
      </p:sp>
      <p:sp>
        <p:nvSpPr>
          <p:cNvPr id="117" name="Google Shape;117;p4"/>
          <p:cNvSpPr txBox="1"/>
          <p:nvPr/>
        </p:nvSpPr>
        <p:spPr>
          <a:xfrm>
            <a:off x="2481526" y="1550475"/>
            <a:ext cx="67098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# </a:t>
            </a:r>
            <a:r>
              <a:rPr lang="en-US" sz="2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Route</a:t>
            </a:r>
            <a:endParaRPr sz="2200"/>
          </a:p>
        </p:txBody>
      </p:sp>
      <p:sp>
        <p:nvSpPr>
          <p:cNvPr id="118" name="Google Shape;118;p4"/>
          <p:cNvSpPr txBox="1"/>
          <p:nvPr/>
        </p:nvSpPr>
        <p:spPr>
          <a:xfrm>
            <a:off x="2859417" y="2012075"/>
            <a:ext cx="67098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1.</a:t>
            </a: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Create request </a:t>
            </a:r>
            <a:r>
              <a:rPr lang="en-US" sz="2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teachers</a:t>
            </a: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from URL</a:t>
            </a:r>
            <a:endParaRPr sz="2200"/>
          </a:p>
        </p:txBody>
      </p:sp>
      <p:sp>
        <p:nvSpPr>
          <p:cNvPr id="119" name="Google Shape;119;p4"/>
          <p:cNvSpPr txBox="1"/>
          <p:nvPr/>
        </p:nvSpPr>
        <p:spPr>
          <a:xfrm>
            <a:off x="2859417" y="2472735"/>
            <a:ext cx="67098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2.</a:t>
            </a: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On browser type: </a:t>
            </a:r>
            <a:r>
              <a:rPr lang="en-US" sz="26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localhost:8000/teachers</a:t>
            </a:r>
            <a:endParaRPr sz="2600" b="1" i="1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4"/>
          <p:cNvSpPr txBox="1"/>
          <p:nvPr/>
        </p:nvSpPr>
        <p:spPr>
          <a:xfrm>
            <a:off x="2859417" y="2995445"/>
            <a:ext cx="67098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3.</a:t>
            </a: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Result: “Good morning teacher”</a:t>
            </a:r>
            <a:endParaRPr sz="2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1" name="Google Shape;121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0271" y="612938"/>
            <a:ext cx="306215" cy="609028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4"/>
          <p:cNvSpPr txBox="1"/>
          <p:nvPr/>
        </p:nvSpPr>
        <p:spPr>
          <a:xfrm>
            <a:off x="734095" y="1227321"/>
            <a:ext cx="63190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INDIV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3" name="Google Shape;123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3512" y="675691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4"/>
          <p:cNvSpPr txBox="1"/>
          <p:nvPr/>
        </p:nvSpPr>
        <p:spPr>
          <a:xfrm>
            <a:off x="118561" y="1273487"/>
            <a:ext cx="64633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4"/>
          <p:cNvSpPr txBox="1"/>
          <p:nvPr/>
        </p:nvSpPr>
        <p:spPr>
          <a:xfrm>
            <a:off x="-1" y="0"/>
            <a:ext cx="1468193" cy="369332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PRACTICE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 txBox="1"/>
          <p:nvPr/>
        </p:nvSpPr>
        <p:spPr>
          <a:xfrm>
            <a:off x="4004806" y="260117"/>
            <a:ext cx="352167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r>
              <a:rPr lang="en-US" sz="3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Route Parameters</a:t>
            </a:r>
            <a:endParaRPr dirty="0"/>
          </a:p>
        </p:txBody>
      </p:sp>
      <p:sp>
        <p:nvSpPr>
          <p:cNvPr id="131" name="Google Shape;131;p5"/>
          <p:cNvSpPr txBox="1"/>
          <p:nvPr/>
        </p:nvSpPr>
        <p:spPr>
          <a:xfrm>
            <a:off x="1584755" y="1772652"/>
            <a:ext cx="10055956" cy="107721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Route</a:t>
            </a:r>
            <a:r>
              <a:rPr lang="en-US" sz="16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::get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(‘/request-1/</a:t>
            </a:r>
            <a:r>
              <a:rPr lang="en-US" sz="16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{parameter1}/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request-2/</a:t>
            </a:r>
            <a:r>
              <a:rPr lang="en-US" sz="16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{parameter2} 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…, </a:t>
            </a:r>
            <a:r>
              <a:rPr lang="en-US" sz="16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($param1, $param2) {	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-US" sz="1600" i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//  code …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/>
          </a:p>
        </p:txBody>
      </p:sp>
      <p:cxnSp>
        <p:nvCxnSpPr>
          <p:cNvPr id="132" name="Google Shape;132;p5"/>
          <p:cNvCxnSpPr/>
          <p:nvPr/>
        </p:nvCxnSpPr>
        <p:spPr>
          <a:xfrm>
            <a:off x="4349363" y="2115047"/>
            <a:ext cx="0" cy="44527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3" name="Google Shape;133;p5"/>
          <p:cNvCxnSpPr/>
          <p:nvPr/>
        </p:nvCxnSpPr>
        <p:spPr>
          <a:xfrm>
            <a:off x="4349363" y="2560320"/>
            <a:ext cx="4683319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4" name="Google Shape;134;p5"/>
          <p:cNvCxnSpPr/>
          <p:nvPr/>
        </p:nvCxnSpPr>
        <p:spPr>
          <a:xfrm rot="10800000">
            <a:off x="9032682" y="2115047"/>
            <a:ext cx="0" cy="44527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35" name="Google Shape;135;p5"/>
          <p:cNvCxnSpPr/>
          <p:nvPr/>
        </p:nvCxnSpPr>
        <p:spPr>
          <a:xfrm>
            <a:off x="6537297" y="2115047"/>
            <a:ext cx="0" cy="31010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6" name="Google Shape;136;p5"/>
          <p:cNvCxnSpPr/>
          <p:nvPr/>
        </p:nvCxnSpPr>
        <p:spPr>
          <a:xfrm>
            <a:off x="6537297" y="2425148"/>
            <a:ext cx="344159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7" name="Google Shape;137;p5"/>
          <p:cNvCxnSpPr/>
          <p:nvPr/>
        </p:nvCxnSpPr>
        <p:spPr>
          <a:xfrm rot="10800000">
            <a:off x="9978887" y="2115047"/>
            <a:ext cx="0" cy="31805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38" name="Google Shape;138;p5"/>
          <p:cNvSpPr txBox="1"/>
          <p:nvPr/>
        </p:nvSpPr>
        <p:spPr>
          <a:xfrm>
            <a:off x="1584755" y="3865833"/>
            <a:ext cx="10055956" cy="83099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Route</a:t>
            </a:r>
            <a:r>
              <a:rPr lang="en-US" sz="16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::get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(‘/students/</a:t>
            </a:r>
            <a:r>
              <a:rPr lang="en-US" sz="16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{id}/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age/</a:t>
            </a:r>
            <a:r>
              <a:rPr lang="en-US" sz="16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{age}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6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($id, $age) {	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-US" sz="16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“Student id: “. $id . “and student age: “ . $age;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/>
          </a:p>
        </p:txBody>
      </p:sp>
      <p:sp>
        <p:nvSpPr>
          <p:cNvPr id="139" name="Google Shape;139;p5"/>
          <p:cNvSpPr txBox="1"/>
          <p:nvPr/>
        </p:nvSpPr>
        <p:spPr>
          <a:xfrm>
            <a:off x="1584755" y="3409058"/>
            <a:ext cx="8878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sz="18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5"/>
          <p:cNvSpPr txBox="1"/>
          <p:nvPr/>
        </p:nvSpPr>
        <p:spPr>
          <a:xfrm>
            <a:off x="-1" y="0"/>
            <a:ext cx="1712891" cy="369332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  <p:sp>
        <p:nvSpPr>
          <p:cNvPr id="141" name="Google Shape;141;p5"/>
          <p:cNvSpPr txBox="1"/>
          <p:nvPr/>
        </p:nvSpPr>
        <p:spPr>
          <a:xfrm>
            <a:off x="162810" y="1188574"/>
            <a:ext cx="64633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MNI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2" name="Google Shape;142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6444" y="702276"/>
            <a:ext cx="607924" cy="660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3512" y="675691"/>
            <a:ext cx="464925" cy="4835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 txBox="1"/>
          <p:nvPr/>
        </p:nvSpPr>
        <p:spPr>
          <a:xfrm>
            <a:off x="4004806" y="260117"/>
            <a:ext cx="352167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r>
              <a:rPr lang="en-US" sz="3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Route Name</a:t>
            </a:r>
            <a:endParaRPr dirty="0"/>
          </a:p>
        </p:txBody>
      </p:sp>
      <p:cxnSp>
        <p:nvCxnSpPr>
          <p:cNvPr id="134" name="Google Shape;134;p5"/>
          <p:cNvCxnSpPr>
            <a:cxnSpLocks/>
          </p:cNvCxnSpPr>
          <p:nvPr/>
        </p:nvCxnSpPr>
        <p:spPr>
          <a:xfrm flipV="1">
            <a:off x="4795962" y="3606800"/>
            <a:ext cx="0" cy="99844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40" name="Google Shape;140;p5"/>
          <p:cNvSpPr txBox="1"/>
          <p:nvPr/>
        </p:nvSpPr>
        <p:spPr>
          <a:xfrm>
            <a:off x="-1" y="0"/>
            <a:ext cx="1712891" cy="369332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  <p:sp>
        <p:nvSpPr>
          <p:cNvPr id="141" name="Google Shape;141;p5"/>
          <p:cNvSpPr txBox="1"/>
          <p:nvPr/>
        </p:nvSpPr>
        <p:spPr>
          <a:xfrm>
            <a:off x="162810" y="1188574"/>
            <a:ext cx="64633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MNI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2" name="Google Shape;142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6444" y="702276"/>
            <a:ext cx="607924" cy="660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3512" y="675691"/>
            <a:ext cx="464925" cy="4835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15B32A6-C185-479D-9097-F6B728DFF2C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3880"/>
          <a:stretch/>
        </p:blipFill>
        <p:spPr>
          <a:xfrm>
            <a:off x="1464368" y="1825625"/>
            <a:ext cx="7672571" cy="17811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5B327E9-0FE1-495F-9E43-2D286EB16D2E}"/>
              </a:ext>
            </a:extLst>
          </p:cNvPr>
          <p:cNvSpPr txBox="1"/>
          <p:nvPr/>
        </p:nvSpPr>
        <p:spPr>
          <a:xfrm>
            <a:off x="3901440" y="4755316"/>
            <a:ext cx="2074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route with name</a:t>
            </a:r>
          </a:p>
        </p:txBody>
      </p:sp>
    </p:spTree>
    <p:extLst>
      <p:ext uri="{BB962C8B-B14F-4D97-AF65-F5344CB8AC3E}">
        <p14:creationId xmlns:p14="http://schemas.microsoft.com/office/powerpoint/2010/main" val="2670657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 txBox="1"/>
          <p:nvPr/>
        </p:nvSpPr>
        <p:spPr>
          <a:xfrm>
            <a:off x="4004806" y="260117"/>
            <a:ext cx="352167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r>
              <a:rPr lang="en-US" sz="3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Route Name</a:t>
            </a:r>
            <a:endParaRPr dirty="0"/>
          </a:p>
        </p:txBody>
      </p:sp>
      <p:sp>
        <p:nvSpPr>
          <p:cNvPr id="140" name="Google Shape;140;p5"/>
          <p:cNvSpPr txBox="1"/>
          <p:nvPr/>
        </p:nvSpPr>
        <p:spPr>
          <a:xfrm>
            <a:off x="-1" y="0"/>
            <a:ext cx="1712891" cy="369332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  <p:sp>
        <p:nvSpPr>
          <p:cNvPr id="141" name="Google Shape;141;p5"/>
          <p:cNvSpPr txBox="1"/>
          <p:nvPr/>
        </p:nvSpPr>
        <p:spPr>
          <a:xfrm>
            <a:off x="162810" y="1188574"/>
            <a:ext cx="64633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MNI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2" name="Google Shape;142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6444" y="702276"/>
            <a:ext cx="607924" cy="660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3512" y="675691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20F0DD0-F49F-49B5-BF78-40507E667D4A}"/>
              </a:ext>
            </a:extLst>
          </p:cNvPr>
          <p:cNvSpPr/>
          <p:nvPr/>
        </p:nvSpPr>
        <p:spPr>
          <a:xfrm>
            <a:off x="485974" y="3417489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facebook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latin typeface="Consolas" panose="020B0609020204030204" pitchFamily="49" charset="0"/>
              </a:rPr>
              <a:t> () {</a:t>
            </a:r>
          </a:p>
          <a:p>
            <a:r>
              <a:rPr lang="en-US" dirty="0"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view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facebook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2F0A12-51FB-4BD9-BA08-7202EC3C8CBB}"/>
              </a:ext>
            </a:extLst>
          </p:cNvPr>
          <p:cNvSpPr/>
          <p:nvPr/>
        </p:nvSpPr>
        <p:spPr>
          <a:xfrm>
            <a:off x="405912" y="5061011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&lt;h1&gt;</a:t>
            </a:r>
            <a:r>
              <a:rPr lang="en-US" dirty="0">
                <a:latin typeface="Consolas" panose="020B0609020204030204" pitchFamily="49" charset="0"/>
              </a:rPr>
              <a:t>Hello </a:t>
            </a:r>
            <a:r>
              <a:rPr lang="en-US" dirty="0" err="1">
                <a:latin typeface="Consolas" panose="020B0609020204030204" pitchFamily="49" charset="0"/>
              </a:rPr>
              <a:t>facebook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&lt;/h1&gt;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&lt;a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E50000"/>
                </a:solidFill>
                <a:latin typeface="Consolas" panose="020B0609020204030204" pitchFamily="49" charset="0"/>
              </a:rPr>
              <a:t>href</a:t>
            </a:r>
            <a:r>
              <a:rPr lang="en-US" dirty="0"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{{route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‘welcome'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}}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latin typeface="Consolas" panose="020B0609020204030204" pitchFamily="49" charset="0"/>
              </a:rPr>
              <a:t>Link to Home Page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&lt;/a&gt;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A07C30-5D02-411B-99A8-0938EDBD7713}"/>
              </a:ext>
            </a:extLst>
          </p:cNvPr>
          <p:cNvSpPr/>
          <p:nvPr/>
        </p:nvSpPr>
        <p:spPr>
          <a:xfrm>
            <a:off x="485974" y="1950741"/>
            <a:ext cx="6096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'/'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latin typeface="Consolas" panose="020B0609020204030204" pitchFamily="49" charset="0"/>
              </a:rPr>
              <a:t> () {</a:t>
            </a:r>
          </a:p>
          <a:p>
            <a:r>
              <a:rPr lang="en-US" dirty="0"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view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'welcome'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latin typeface="Consolas" panose="020B0609020204030204" pitchFamily="49" charset="0"/>
              </a:rPr>
              <a:t>})-&gt;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'welcome'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br>
              <a:rPr lang="en-US" dirty="0">
                <a:latin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0EEDD9-5126-4653-A228-E7DBF342B07C}"/>
              </a:ext>
            </a:extLst>
          </p:cNvPr>
          <p:cNvSpPr/>
          <p:nvPr/>
        </p:nvSpPr>
        <p:spPr>
          <a:xfrm>
            <a:off x="405912" y="4681625"/>
            <a:ext cx="19736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latin typeface="Consolas" panose="020B0609020204030204" pitchFamily="49" charset="0"/>
              </a:rPr>
              <a:t>Facebook.blade.php</a:t>
            </a:r>
            <a:endParaRPr lang="en-US" b="1" dirty="0">
              <a:latin typeface="Consolas" panose="020B0609020204030204" pitchFamily="49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F9E8D21-10B7-4854-B795-D35824733820}"/>
              </a:ext>
            </a:extLst>
          </p:cNvPr>
          <p:cNvCxnSpPr/>
          <p:nvPr/>
        </p:nvCxnSpPr>
        <p:spPr>
          <a:xfrm>
            <a:off x="2915920" y="5584231"/>
            <a:ext cx="537992" cy="511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43C5ACBD-8887-40FA-A3EF-EC10AB1A6DA8}"/>
              </a:ext>
            </a:extLst>
          </p:cNvPr>
          <p:cNvSpPr/>
          <p:nvPr/>
        </p:nvSpPr>
        <p:spPr>
          <a:xfrm>
            <a:off x="3426680" y="5953562"/>
            <a:ext cx="26693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 use route name </a:t>
            </a:r>
            <a:r>
              <a:rPr lang="en-US" b="1" dirty="0">
                <a:latin typeface="Consolas" panose="020B0609020204030204" pitchFamily="49" charset="0"/>
              </a:rPr>
              <a:t>welcome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FDE147C-390B-49EA-9A24-BD7D08D8285E}"/>
              </a:ext>
            </a:extLst>
          </p:cNvPr>
          <p:cNvSpPr/>
          <p:nvPr/>
        </p:nvSpPr>
        <p:spPr>
          <a:xfrm>
            <a:off x="485974" y="3109403"/>
            <a:ext cx="52533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Create this route and have file </a:t>
            </a:r>
            <a:r>
              <a:rPr lang="en-US" b="1" dirty="0" err="1">
                <a:latin typeface="Consolas" panose="020B0609020204030204" pitchFamily="49" charset="0"/>
              </a:rPr>
              <a:t>facebook.blade.php</a:t>
            </a:r>
            <a:endParaRPr lang="en-US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244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"/>
          <p:cNvSpPr txBox="1"/>
          <p:nvPr/>
        </p:nvSpPr>
        <p:spPr>
          <a:xfrm>
            <a:off x="4004806" y="260117"/>
            <a:ext cx="352167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r>
              <a:rPr lang="en-US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Route Parameters</a:t>
            </a:r>
            <a:endParaRPr/>
          </a:p>
        </p:txBody>
      </p:sp>
      <p:sp>
        <p:nvSpPr>
          <p:cNvPr id="149" name="Google Shape;149;p6"/>
          <p:cNvSpPr txBox="1"/>
          <p:nvPr/>
        </p:nvSpPr>
        <p:spPr>
          <a:xfrm>
            <a:off x="1363856" y="3407892"/>
            <a:ext cx="10055956" cy="83099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Route</a:t>
            </a:r>
            <a:r>
              <a:rPr lang="en-US" sz="16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::get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(‘/post/</a:t>
            </a:r>
            <a:r>
              <a:rPr lang="en-US" sz="16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{post}/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comment/</a:t>
            </a:r>
            <a:r>
              <a:rPr lang="en-US" sz="16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{comment}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6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($postId, $commentId) {	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-US" sz="16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“Post id: “. $postId . “and comment id: “ . $commentId;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/>
          </a:p>
        </p:txBody>
      </p:sp>
      <p:sp>
        <p:nvSpPr>
          <p:cNvPr id="150" name="Google Shape;150;p6"/>
          <p:cNvSpPr txBox="1"/>
          <p:nvPr/>
        </p:nvSpPr>
        <p:spPr>
          <a:xfrm>
            <a:off x="1363856" y="1462253"/>
            <a:ext cx="103759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1</a:t>
            </a:r>
            <a:endParaRPr sz="18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6"/>
          <p:cNvSpPr txBox="1"/>
          <p:nvPr/>
        </p:nvSpPr>
        <p:spPr>
          <a:xfrm>
            <a:off x="1437798" y="5039705"/>
            <a:ext cx="10055956" cy="132343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Route</a:t>
            </a:r>
            <a:r>
              <a:rPr lang="en-US" sz="16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::get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(‘/students/</a:t>
            </a:r>
            <a:r>
              <a:rPr lang="en-US" sz="16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{id}/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age/</a:t>
            </a:r>
            <a:r>
              <a:rPr lang="en-US" sz="16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{age}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/province/</a:t>
            </a:r>
            <a:r>
              <a:rPr lang="en-US" sz="16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{province}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6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($id, $age, $province) {	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-US" sz="16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“Student id: “. $id . “and student age: “ . $age . “ the province is : “ . $province;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/>
          </a:p>
        </p:txBody>
      </p:sp>
      <p:sp>
        <p:nvSpPr>
          <p:cNvPr id="152" name="Google Shape;152;p6"/>
          <p:cNvSpPr txBox="1"/>
          <p:nvPr/>
        </p:nvSpPr>
        <p:spPr>
          <a:xfrm>
            <a:off x="1363856" y="3006719"/>
            <a:ext cx="103759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2</a:t>
            </a:r>
            <a:endParaRPr sz="18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6"/>
          <p:cNvSpPr txBox="1"/>
          <p:nvPr/>
        </p:nvSpPr>
        <p:spPr>
          <a:xfrm>
            <a:off x="1437798" y="1863426"/>
            <a:ext cx="10055956" cy="83099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Route</a:t>
            </a:r>
            <a:r>
              <a:rPr lang="en-US" sz="16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::get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(‘/task/</a:t>
            </a:r>
            <a:r>
              <a:rPr lang="en-US" sz="16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{title}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6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($task) {	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-US" sz="16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“Task title: “. $task;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/>
          </a:p>
        </p:txBody>
      </p:sp>
      <p:sp>
        <p:nvSpPr>
          <p:cNvPr id="154" name="Google Shape;154;p6"/>
          <p:cNvSpPr txBox="1"/>
          <p:nvPr/>
        </p:nvSpPr>
        <p:spPr>
          <a:xfrm>
            <a:off x="1363856" y="4584849"/>
            <a:ext cx="103759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3</a:t>
            </a:r>
            <a:endParaRPr sz="18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7"/>
          <p:cNvSpPr txBox="1"/>
          <p:nvPr/>
        </p:nvSpPr>
        <p:spPr>
          <a:xfrm>
            <a:off x="4004806" y="260117"/>
            <a:ext cx="352167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r>
              <a:rPr lang="en-US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Route Parameters</a:t>
            </a:r>
            <a:endParaRPr/>
          </a:p>
        </p:txBody>
      </p:sp>
      <p:sp>
        <p:nvSpPr>
          <p:cNvPr id="160" name="Google Shape;160;p7"/>
          <p:cNvSpPr txBox="1"/>
          <p:nvPr/>
        </p:nvSpPr>
        <p:spPr>
          <a:xfrm>
            <a:off x="1363856" y="3006719"/>
            <a:ext cx="103759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1</a:t>
            </a:r>
            <a:endParaRPr sz="18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7"/>
          <p:cNvSpPr txBox="1"/>
          <p:nvPr/>
        </p:nvSpPr>
        <p:spPr>
          <a:xfrm>
            <a:off x="1437798" y="1670625"/>
            <a:ext cx="10055956" cy="83099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Route</a:t>
            </a:r>
            <a:r>
              <a:rPr lang="en-US" sz="16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::get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(‘/request/</a:t>
            </a:r>
            <a:r>
              <a:rPr lang="en-US" sz="16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{param?}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6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($param = value)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…..	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/>
          </a:p>
        </p:txBody>
      </p:sp>
      <p:sp>
        <p:nvSpPr>
          <p:cNvPr id="162" name="Google Shape;162;p7"/>
          <p:cNvSpPr txBox="1"/>
          <p:nvPr/>
        </p:nvSpPr>
        <p:spPr>
          <a:xfrm>
            <a:off x="1363856" y="4584849"/>
            <a:ext cx="103759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2</a:t>
            </a:r>
            <a:endParaRPr sz="18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7"/>
          <p:cNvSpPr txBox="1"/>
          <p:nvPr/>
        </p:nvSpPr>
        <p:spPr>
          <a:xfrm>
            <a:off x="1300163" y="1014467"/>
            <a:ext cx="609463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Optional Parameters</a:t>
            </a:r>
            <a:endParaRPr/>
          </a:p>
        </p:txBody>
      </p:sp>
      <p:sp>
        <p:nvSpPr>
          <p:cNvPr id="164" name="Google Shape;164;p7"/>
          <p:cNvSpPr txBox="1"/>
          <p:nvPr/>
        </p:nvSpPr>
        <p:spPr>
          <a:xfrm>
            <a:off x="1437798" y="3429000"/>
            <a:ext cx="10055956" cy="83099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Route</a:t>
            </a:r>
            <a:r>
              <a:rPr lang="en-US" sz="16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::get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(‘/task/</a:t>
            </a:r>
            <a:r>
              <a:rPr lang="en-US" sz="16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{title?}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6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($task = null) {	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-US" sz="16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“Task title: “. $task;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/>
          </a:p>
        </p:txBody>
      </p:sp>
      <p:sp>
        <p:nvSpPr>
          <p:cNvPr id="165" name="Google Shape;165;p7"/>
          <p:cNvSpPr txBox="1"/>
          <p:nvPr/>
        </p:nvSpPr>
        <p:spPr>
          <a:xfrm>
            <a:off x="1437798" y="5050971"/>
            <a:ext cx="10055956" cy="83099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Route</a:t>
            </a:r>
            <a:r>
              <a:rPr lang="en-US" sz="16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::get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(‘/task/</a:t>
            </a:r>
            <a:r>
              <a:rPr lang="en-US" sz="16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{title?}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6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($task = “Homework”) {	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-US" sz="16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“Task title: “. $task;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1265</Words>
  <Application>Microsoft Office PowerPoint</Application>
  <PresentationFormat>Widescreen</PresentationFormat>
  <Paragraphs>193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Lato</vt:lpstr>
      <vt:lpstr>Consolas</vt:lpstr>
      <vt:lpstr>Noto Sans Symbols</vt:lpstr>
      <vt:lpstr>arial</vt:lpstr>
      <vt:lpstr>Calibri</vt:lpstr>
      <vt:lpstr>arial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clément vinot</dc:creator>
  <cp:lastModifiedBy>Yon YEN</cp:lastModifiedBy>
  <cp:revision>4</cp:revision>
  <dcterms:created xsi:type="dcterms:W3CDTF">2021-05-13T04:16:30Z</dcterms:created>
  <dcterms:modified xsi:type="dcterms:W3CDTF">2023-04-19T05:22:20Z</dcterms:modified>
</cp:coreProperties>
</file>