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4" r:id="rId2"/>
    <p:sldId id="565" r:id="rId3"/>
    <p:sldId id="548" r:id="rId4"/>
    <p:sldId id="550" r:id="rId5"/>
    <p:sldId id="551" r:id="rId6"/>
    <p:sldId id="555" r:id="rId7"/>
    <p:sldId id="553" r:id="rId8"/>
    <p:sldId id="556" r:id="rId9"/>
    <p:sldId id="552" r:id="rId10"/>
    <p:sldId id="564" r:id="rId11"/>
    <p:sldId id="558" r:id="rId12"/>
    <p:sldId id="557" r:id="rId13"/>
    <p:sldId id="576" r:id="rId14"/>
    <p:sldId id="559" r:id="rId15"/>
    <p:sldId id="561" r:id="rId16"/>
    <p:sldId id="562" r:id="rId17"/>
    <p:sldId id="563" r:id="rId18"/>
    <p:sldId id="566" r:id="rId19"/>
    <p:sldId id="568" r:id="rId20"/>
    <p:sldId id="569" r:id="rId21"/>
    <p:sldId id="570" r:id="rId22"/>
    <p:sldId id="571" r:id="rId23"/>
    <p:sldId id="572" r:id="rId24"/>
    <p:sldId id="573" r:id="rId25"/>
    <p:sldId id="52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A34B"/>
    <a:srgbClr val="987B4A"/>
    <a:srgbClr val="FF09AD"/>
    <a:srgbClr val="DFE717"/>
    <a:srgbClr val="F15E1F"/>
    <a:srgbClr val="C2272D"/>
    <a:srgbClr val="009345"/>
    <a:srgbClr val="964D12"/>
    <a:srgbClr val="272822"/>
    <a:srgbClr val="D82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03/04/2023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8257538" y="324163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399700" y="325600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3436795" y="5387855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2610420" y="5338752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8153099" y="2863164"/>
            <a:ext cx="3466415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2">
            <a:extLst>
              <a:ext uri="{FF2B5EF4-FFF2-40B4-BE49-F238E27FC236}">
                <a16:creationId xmlns:a16="http://schemas.microsoft.com/office/drawing/2014/main" id="{CF6929DA-5141-7F98-AEDC-05205D70900B}"/>
              </a:ext>
            </a:extLst>
          </p:cNvPr>
          <p:cNvSpPr txBox="1"/>
          <p:nvPr/>
        </p:nvSpPr>
        <p:spPr>
          <a:xfrm>
            <a:off x="8185501" y="4758794"/>
            <a:ext cx="327762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references</a:t>
            </a:r>
            <a:endParaRPr dirty="0"/>
          </a:p>
        </p:txBody>
      </p:sp>
      <p:sp>
        <p:nvSpPr>
          <p:cNvPr id="6" name="Google Shape;185;p12">
            <a:extLst>
              <a:ext uri="{FF2B5EF4-FFF2-40B4-BE49-F238E27FC236}">
                <a16:creationId xmlns:a16="http://schemas.microsoft.com/office/drawing/2014/main" id="{54E53780-3FEE-A52E-EF13-9BAB1B759CD5}"/>
              </a:ext>
            </a:extLst>
          </p:cNvPr>
          <p:cNvSpPr/>
          <p:nvPr/>
        </p:nvSpPr>
        <p:spPr>
          <a:xfrm>
            <a:off x="7208068" y="4766716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8109" y="319502"/>
            <a:ext cx="59758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You cannot extend everything !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1737703" y="4005227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04178" y="4676107"/>
            <a:ext cx="389822" cy="252682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2999089" y="4928789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17031" y="4050397"/>
            <a:ext cx="1465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Hospital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7703" y="5425619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76170" y="5497331"/>
            <a:ext cx="1250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Doctor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4" y="3679427"/>
            <a:ext cx="677546" cy="677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4" y="5181471"/>
            <a:ext cx="600906" cy="67863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5792625" y="1249054"/>
            <a:ext cx="40787" cy="5512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037" y="1245524"/>
            <a:ext cx="1000125" cy="1076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501" y="1122083"/>
            <a:ext cx="101917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198355" y="3960057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8264830" y="4630937"/>
            <a:ext cx="389822" cy="252682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>
            <a:off x="8459741" y="4883619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77683" y="4005227"/>
            <a:ext cx="1723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Employee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8355" y="5380449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36822" y="5452161"/>
            <a:ext cx="1250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Doctor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916" y="5136301"/>
            <a:ext cx="600906" cy="6786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622" y="3708152"/>
            <a:ext cx="673466" cy="693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08209" y="2516543"/>
            <a:ext cx="3262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doctor </a:t>
            </a:r>
            <a:r>
              <a:rPr lang="en-US" sz="2400" b="1" dirty="0">
                <a:solidFill>
                  <a:srgbClr val="009345"/>
                </a:solidFill>
              </a:rPr>
              <a:t>is an </a:t>
            </a:r>
            <a:r>
              <a:rPr lang="en-US" sz="2400" b="1" dirty="0"/>
              <a:t>employee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97403" y="2516543"/>
            <a:ext cx="336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doctor </a:t>
            </a:r>
            <a:r>
              <a:rPr lang="en-US" sz="2400" b="1" dirty="0">
                <a:solidFill>
                  <a:srgbClr val="C2272D"/>
                </a:solidFill>
              </a:rPr>
              <a:t>is not </a:t>
            </a:r>
            <a:r>
              <a:rPr lang="en-US" sz="2400" b="1" dirty="0"/>
              <a:t>a hospital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33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7919" y="1158398"/>
            <a:ext cx="575670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  name = "aa";</a:t>
            </a:r>
          </a:p>
          <a:p>
            <a:r>
              <a:rPr lang="en-US" dirty="0"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latin typeface="Consolas" panose="020B0609020204030204" pitchFamily="49" charset="0"/>
              </a:rPr>
              <a:t>  printMe() {</a:t>
            </a:r>
          </a:p>
          <a:p>
            <a:r>
              <a:rPr lang="en-US" dirty="0">
                <a:latin typeface="Consolas" panose="020B0609020204030204" pitchFamily="49" charset="0"/>
              </a:rPr>
              <a:t>     console.log("name : " + this.name);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Employee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  salary = 1000;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printMe() {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super.printMe</a:t>
            </a:r>
            <a:r>
              <a:rPr lang="en-US" b="1" dirty="0">
                <a:solidFill>
                  <a:srgbClr val="FF09AD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 console.log(“salary : " + </a:t>
            </a:r>
            <a:r>
              <a:rPr lang="en-US" dirty="0" err="1">
                <a:latin typeface="Consolas" panose="020B0609020204030204" pitchFamily="49" charset="0"/>
              </a:rPr>
              <a:t>this.salary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ronan = new </a:t>
            </a:r>
            <a:r>
              <a:rPr lang="en-US" u="sng" dirty="0">
                <a:latin typeface="Consolas" panose="020B0609020204030204" pitchFamily="49" charset="0"/>
              </a:rPr>
              <a:t>Employee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ronan.printMe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285091" y="1193917"/>
            <a:ext cx="40787" cy="5512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1721" y="1810912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417892" y="3629776"/>
            <a:ext cx="389822" cy="252682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1612803" y="3882458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049" y="1856082"/>
            <a:ext cx="1250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Person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721" y="2454827"/>
            <a:ext cx="2400165" cy="113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8055" y="2572304"/>
            <a:ext cx="161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name:string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055" y="2972414"/>
            <a:ext cx="1378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printMe()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1721" y="4278340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0188" y="4350052"/>
            <a:ext cx="1723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Employee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721" y="4922255"/>
            <a:ext cx="2400165" cy="113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8055" y="5039732"/>
            <a:ext cx="1897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</a:t>
            </a:r>
            <a:r>
              <a:rPr lang="en-US" sz="2000" dirty="0" err="1"/>
              <a:t>salary:number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57032" y="162865"/>
            <a:ext cx="94916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</a:rPr>
              <a:t> </a:t>
            </a:r>
            <a:r>
              <a:rPr lang="en-US" sz="3500" b="1" dirty="0">
                <a:solidFill>
                  <a:srgbClr val="FF09AD"/>
                </a:solidFill>
              </a:rPr>
              <a:t>super</a:t>
            </a:r>
            <a:r>
              <a:rPr lang="en-US" sz="3500" b="1" dirty="0"/>
              <a:t> can also be used to access a parent method</a:t>
            </a:r>
            <a:endParaRPr lang="en-US" sz="3500" dirty="0"/>
          </a:p>
        </p:txBody>
      </p:sp>
      <p:sp>
        <p:nvSpPr>
          <p:cNvPr id="23" name="TextBox 22"/>
          <p:cNvSpPr txBox="1"/>
          <p:nvPr/>
        </p:nvSpPr>
        <p:spPr>
          <a:xfrm rot="20141596">
            <a:off x="8881151" y="5690894"/>
            <a:ext cx="227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WILL IT PRINT ?</a:t>
            </a:r>
          </a:p>
        </p:txBody>
      </p:sp>
      <p:sp>
        <p:nvSpPr>
          <p:cNvPr id="28" name="Right Arrow 27"/>
          <p:cNvSpPr/>
          <p:nvPr/>
        </p:nvSpPr>
        <p:spPr>
          <a:xfrm flipH="1">
            <a:off x="6556629" y="6183085"/>
            <a:ext cx="2462541" cy="28613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8055" y="5433334"/>
            <a:ext cx="1378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printMe()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934579" y="4681624"/>
            <a:ext cx="122103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93792" y="2184435"/>
            <a:ext cx="925358" cy="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34579" y="2184435"/>
            <a:ext cx="33591" cy="24971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3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2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307" y="1472034"/>
            <a:ext cx="6072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Update the code of </a:t>
            </a:r>
            <a:r>
              <a:rPr lang="en-US" b="1" dirty="0" err="1">
                <a:latin typeface="Consolas" panose="020B0609020204030204" pitchFamily="49" charset="0"/>
              </a:rPr>
              <a:t>ColoredPoint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getInfo</a:t>
            </a:r>
            <a:r>
              <a:rPr lang="en-US" dirty="0">
                <a:latin typeface="Consolas" panose="020B0609020204030204" pitchFamily="49" charset="0"/>
              </a:rPr>
              <a:t>() must return the existing info related to Point + color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u="sng" dirty="0">
                <a:latin typeface="Consolas" panose="020B0609020204030204" pitchFamily="49" charset="0"/>
              </a:rPr>
              <a:t>Example : </a:t>
            </a:r>
          </a:p>
          <a:p>
            <a:r>
              <a:rPr lang="en-US" dirty="0">
                <a:latin typeface="Consolas" panose="020B0609020204030204" pitchFamily="49" charset="0"/>
              </a:rPr>
              <a:t>let p2 = new </a:t>
            </a:r>
            <a:r>
              <a:rPr lang="en-US" u="sng" dirty="0" err="1">
                <a:latin typeface="Consolas" panose="020B0609020204030204" pitchFamily="49" charset="0"/>
              </a:rPr>
              <a:t>ColoredPoint</a:t>
            </a:r>
            <a:r>
              <a:rPr lang="en-US" dirty="0">
                <a:latin typeface="Consolas" panose="020B0609020204030204" pitchFamily="49" charset="0"/>
              </a:rPr>
              <a:t>(10, 20, "red");</a:t>
            </a:r>
          </a:p>
          <a:p>
            <a:r>
              <a:rPr lang="en-US" dirty="0">
                <a:latin typeface="Consolas" panose="020B0609020204030204" pitchFamily="49" charset="0"/>
              </a:rPr>
              <a:t>Let info = p2.getInfo()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u="sng" dirty="0">
                <a:latin typeface="Consolas" panose="020B0609020204030204" pitchFamily="49" charset="0"/>
              </a:rPr>
              <a:t>Shall return: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000" dirty="0"/>
              <a:t>position x=10 y=20 and color=red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15 MIN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5130">
            <a:off x="6712939" y="2749146"/>
            <a:ext cx="5889936" cy="3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87" y="1720526"/>
            <a:ext cx="767159" cy="1525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09" y="1720526"/>
            <a:ext cx="767159" cy="15257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755" y="1720525"/>
            <a:ext cx="767159" cy="15257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8370" y="3336472"/>
            <a:ext cx="151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 MAGIC DOG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4797" y="333647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DOG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5678" y="3336471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ANIMAL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633705" y="2178901"/>
            <a:ext cx="967971" cy="30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5305" y="1532570"/>
            <a:ext cx="126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super</a:t>
            </a:r>
          </a:p>
          <a:p>
            <a:pPr algn="ctr"/>
            <a:r>
              <a:rPr lang="en-US" i="1" dirty="0"/>
              <a:t>constructor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429901" y="2200947"/>
            <a:ext cx="967971" cy="30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81501" y="1554616"/>
            <a:ext cx="126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super</a:t>
            </a:r>
          </a:p>
          <a:p>
            <a:pPr algn="ctr"/>
            <a:r>
              <a:rPr lang="en-US" i="1" dirty="0"/>
              <a:t>constructor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8360094" y="2855048"/>
            <a:ext cx="1107584" cy="3912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24903" y="334782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object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5667612" y="2778888"/>
            <a:ext cx="1107584" cy="3912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32421" y="327166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object</a:t>
            </a:r>
          </a:p>
        </p:txBody>
      </p:sp>
      <p:sp>
        <p:nvSpPr>
          <p:cNvPr id="28" name="Right Arrow 27"/>
          <p:cNvSpPr/>
          <p:nvPr/>
        </p:nvSpPr>
        <p:spPr>
          <a:xfrm flipH="1">
            <a:off x="2542133" y="2874476"/>
            <a:ext cx="1107584" cy="3912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06942" y="336724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object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664809" y="2145969"/>
            <a:ext cx="967971" cy="30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89099" y="1720525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constructor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3750">
            <a:off x="8267032" y="4006695"/>
            <a:ext cx="1542658" cy="2086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3750">
            <a:off x="5625534" y="4090934"/>
            <a:ext cx="1542658" cy="2086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3750">
            <a:off x="2596222" y="4306839"/>
            <a:ext cx="1542658" cy="2086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36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41755" y="281597"/>
            <a:ext cx="389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Visibility : </a:t>
            </a:r>
            <a:r>
              <a:rPr lang="en-US" sz="3600" b="1" dirty="0">
                <a:solidFill>
                  <a:srgbClr val="FF0000"/>
                </a:solidFill>
              </a:rPr>
              <a:t>PRIVATE</a:t>
            </a:r>
            <a:r>
              <a:rPr lang="en-US" sz="3500" b="1" dirty="0"/>
              <a:t>  </a:t>
            </a:r>
            <a:endParaRPr lang="en-US" sz="3500" dirty="0">
              <a:solidFill>
                <a:srgbClr val="FF09AD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73132" y="2095422"/>
            <a:ext cx="4551754" cy="3895523"/>
          </a:xfrm>
          <a:prstGeom prst="roundRect">
            <a:avLst>
              <a:gd name="adj" fmla="val 64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91264" y="2095423"/>
            <a:ext cx="2041986" cy="1954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5580" y="2189238"/>
            <a:ext cx="89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Person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7819" y="2803849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name : string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264" y="2744522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5873132" y="3250309"/>
            <a:ext cx="1569846" cy="2740637"/>
          </a:xfrm>
          <a:prstGeom prst="roundRect">
            <a:avLst>
              <a:gd name="adj" fmla="val 1343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66011" y="3334674"/>
            <a:ext cx="91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9009" y="2148101"/>
            <a:ext cx="2100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Anywhere in code</a:t>
            </a:r>
          </a:p>
        </p:txBody>
      </p:sp>
      <p:sp>
        <p:nvSpPr>
          <p:cNvPr id="45" name="Left-Right Arrow 44"/>
          <p:cNvSpPr/>
          <p:nvPr/>
        </p:nvSpPr>
        <p:spPr>
          <a:xfrm>
            <a:off x="5873132" y="3990047"/>
            <a:ext cx="1569846" cy="89962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633250" y="1125388"/>
            <a:ext cx="552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attributes are visible only inside the CLASS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873132" y="2701773"/>
            <a:ext cx="2481654" cy="3289173"/>
          </a:xfrm>
          <a:prstGeom prst="roundRect">
            <a:avLst>
              <a:gd name="adj" fmla="val 982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26646" y="2744482"/>
            <a:ext cx="1023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1755" y="281597"/>
            <a:ext cx="657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Visibility : </a:t>
            </a:r>
            <a:r>
              <a:rPr lang="en-US" sz="3600" b="1" dirty="0">
                <a:solidFill>
                  <a:srgbClr val="FF0000"/>
                </a:solidFill>
              </a:rPr>
              <a:t>PRIVATE </a:t>
            </a:r>
            <a:r>
              <a:rPr lang="en-US" sz="3600" b="1" dirty="0"/>
              <a:t>&gt; </a:t>
            </a:r>
            <a:r>
              <a:rPr lang="en-US" sz="3600" b="1" dirty="0">
                <a:solidFill>
                  <a:schemeClr val="accent2"/>
                </a:solidFill>
              </a:rPr>
              <a:t>PROTECTED</a:t>
            </a:r>
            <a:r>
              <a:rPr lang="en-US" sz="3600" b="1" dirty="0"/>
              <a:t>  </a:t>
            </a:r>
            <a:endParaRPr lang="en-US" sz="3500" dirty="0">
              <a:solidFill>
                <a:srgbClr val="FF09AD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73132" y="2095422"/>
            <a:ext cx="4551754" cy="3895523"/>
          </a:xfrm>
          <a:prstGeom prst="roundRect">
            <a:avLst>
              <a:gd name="adj" fmla="val 6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91264" y="2095423"/>
            <a:ext cx="2041986" cy="1954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5580" y="2189238"/>
            <a:ext cx="89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Person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7819" y="2803849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name : string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264" y="2744522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5873132" y="3250309"/>
            <a:ext cx="1569846" cy="2740637"/>
          </a:xfrm>
          <a:prstGeom prst="roundRect">
            <a:avLst>
              <a:gd name="adj" fmla="val 1343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66011" y="3334674"/>
            <a:ext cx="91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9009" y="2148101"/>
            <a:ext cx="2100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Anywhere in code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33250" y="1125388"/>
            <a:ext cx="7412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PROTECTED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attributes are visible inside CLASS but also child CLASSES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6075" y="3225113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dirty="0"/>
              <a:t> address : string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1264" y="5217823"/>
            <a:ext cx="2041986" cy="1338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8044" y="5342318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Student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91264" y="5866922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Isosceles Triangle 16"/>
          <p:cNvSpPr/>
          <p:nvPr/>
        </p:nvSpPr>
        <p:spPr>
          <a:xfrm>
            <a:off x="2411436" y="4069645"/>
            <a:ext cx="368300" cy="397069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5586" y="4466714"/>
            <a:ext cx="16671" cy="75110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5873132" y="4283320"/>
            <a:ext cx="2481654" cy="87212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873132" y="2701773"/>
            <a:ext cx="2481654" cy="3289173"/>
          </a:xfrm>
          <a:prstGeom prst="roundRect">
            <a:avLst>
              <a:gd name="adj" fmla="val 982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26646" y="2744482"/>
            <a:ext cx="1023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1755" y="281597"/>
            <a:ext cx="848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Visibility : </a:t>
            </a:r>
            <a:r>
              <a:rPr lang="en-US" sz="3600" b="1" dirty="0">
                <a:solidFill>
                  <a:srgbClr val="FF0000"/>
                </a:solidFill>
              </a:rPr>
              <a:t>PRIVATE </a:t>
            </a:r>
            <a:r>
              <a:rPr lang="en-US" sz="3600" b="1" dirty="0"/>
              <a:t>&gt; </a:t>
            </a:r>
            <a:r>
              <a:rPr lang="en-US" sz="3600" b="1" dirty="0">
                <a:solidFill>
                  <a:schemeClr val="accent2"/>
                </a:solidFill>
              </a:rPr>
              <a:t>PROTECTED  </a:t>
            </a:r>
            <a:r>
              <a:rPr lang="en-US" sz="3600" b="1" dirty="0"/>
              <a:t>&gt; </a:t>
            </a:r>
            <a:r>
              <a:rPr lang="en-US" sz="3600" b="1" dirty="0">
                <a:solidFill>
                  <a:schemeClr val="accent6"/>
                </a:solidFill>
              </a:rPr>
              <a:t>PUBLIC</a:t>
            </a:r>
            <a:r>
              <a:rPr lang="en-US" sz="3600" b="1" dirty="0"/>
              <a:t>  </a:t>
            </a:r>
            <a:endParaRPr lang="en-US" sz="3500" dirty="0">
              <a:solidFill>
                <a:srgbClr val="FF09AD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73132" y="2095422"/>
            <a:ext cx="4551754" cy="3895523"/>
          </a:xfrm>
          <a:prstGeom prst="roundRect">
            <a:avLst>
              <a:gd name="adj" fmla="val 6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91264" y="2095423"/>
            <a:ext cx="2041986" cy="1954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5580" y="2189238"/>
            <a:ext cx="89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Person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7819" y="2803849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name : string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264" y="2744522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5873132" y="3250309"/>
            <a:ext cx="1569846" cy="2740637"/>
          </a:xfrm>
          <a:prstGeom prst="roundRect">
            <a:avLst>
              <a:gd name="adj" fmla="val 1343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66011" y="3334674"/>
            <a:ext cx="91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9009" y="2148101"/>
            <a:ext cx="2100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Anywhere in code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33250" y="1125388"/>
            <a:ext cx="497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PUBLIC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attributes can be used from 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6075" y="3225113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dirty="0"/>
              <a:t> address : string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1264" y="5217823"/>
            <a:ext cx="2041986" cy="1338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8044" y="5342318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Student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91264" y="5866922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Isosceles Triangle 16"/>
          <p:cNvSpPr/>
          <p:nvPr/>
        </p:nvSpPr>
        <p:spPr>
          <a:xfrm>
            <a:off x="2411436" y="4069645"/>
            <a:ext cx="368300" cy="397069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5586" y="4466714"/>
            <a:ext cx="16671" cy="75110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5873132" y="4069645"/>
            <a:ext cx="4551754" cy="95109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46075" y="3594445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batch: string</a:t>
            </a:r>
          </a:p>
        </p:txBody>
      </p:sp>
    </p:spTree>
    <p:extLst>
      <p:ext uri="{BB962C8B-B14F-4D97-AF65-F5344CB8AC3E}">
        <p14:creationId xmlns:p14="http://schemas.microsoft.com/office/powerpoint/2010/main" val="145158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3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307" y="1472034"/>
            <a:ext cx="6072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This time the color is NOT an </a:t>
            </a:r>
            <a:r>
              <a:rPr lang="en-US" u="sng" dirty="0">
                <a:latin typeface="Consolas" panose="020B0609020204030204" pitchFamily="49" charset="0"/>
              </a:rPr>
              <a:t>attribute</a:t>
            </a:r>
          </a:p>
          <a:p>
            <a:r>
              <a:rPr lang="en-US" dirty="0">
                <a:latin typeface="Consolas" panose="020B0609020204030204" pitchFamily="49" charset="0"/>
              </a:rPr>
              <a:t>But it’s a </a:t>
            </a:r>
            <a:r>
              <a:rPr lang="en-US" u="sng" dirty="0">
                <a:latin typeface="Consolas" panose="020B0609020204030204" pitchFamily="49" charset="0"/>
              </a:rPr>
              <a:t>computed value</a:t>
            </a:r>
            <a:r>
              <a:rPr lang="en-US" dirty="0">
                <a:latin typeface="Consolas" panose="020B0609020204030204" pitchFamily="49" charset="0"/>
              </a:rPr>
              <a:t>!!!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Code the method getColor: </a:t>
            </a:r>
            <a:r>
              <a:rPr lang="en-US" dirty="0">
                <a:latin typeface="Consolas" panose="020B0609020204030204" pitchFamily="49" charset="0"/>
              </a:rPr>
              <a:t>following the</a:t>
            </a:r>
          </a:p>
          <a:p>
            <a:r>
              <a:rPr lang="en-US" dirty="0">
                <a:latin typeface="Consolas" panose="020B0609020204030204" pitchFamily="49" charset="0"/>
              </a:rPr>
              <a:t>instructions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15 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25792">
            <a:off x="6906233" y="1707103"/>
            <a:ext cx="4848225" cy="4676775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2235200" y="3077029"/>
            <a:ext cx="5268686" cy="2293257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6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6" y="1712090"/>
            <a:ext cx="5107346" cy="4672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9333" y="275306"/>
            <a:ext cx="5730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DFE717"/>
                </a:solidFill>
              </a:rPr>
              <a:t>Abstract </a:t>
            </a:r>
            <a:r>
              <a:rPr lang="en-US" sz="6600" b="1" dirty="0"/>
              <a:t>classes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097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71055" y="375399"/>
            <a:ext cx="777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want to </a:t>
            </a:r>
            <a:r>
              <a:rPr lang="en-US" sz="3600" dirty="0">
                <a:solidFill>
                  <a:srgbClr val="FF09AD"/>
                </a:solidFill>
              </a:rPr>
              <a:t>play the sounds </a:t>
            </a:r>
            <a:r>
              <a:rPr lang="en-US" sz="3600" dirty="0"/>
              <a:t>of animals…</a:t>
            </a:r>
            <a:endParaRPr lang="en-US" sz="3500" dirty="0">
              <a:solidFill>
                <a:srgbClr val="FF09AD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9633" y="3501540"/>
            <a:ext cx="2771775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5966" y="3670226"/>
            <a:ext cx="2096637" cy="1959271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789584" y="2279561"/>
            <a:ext cx="2271814" cy="1221979"/>
          </a:xfrm>
          <a:prstGeom prst="wedgeEllipseCallout">
            <a:avLst>
              <a:gd name="adj1" fmla="val -44738"/>
              <a:gd name="adj2" fmla="val 68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885520" y="2279560"/>
            <a:ext cx="2271814" cy="1221979"/>
          </a:xfrm>
          <a:prstGeom prst="wedgeEllipseCallout">
            <a:avLst>
              <a:gd name="adj1" fmla="val -44738"/>
              <a:gd name="adj2" fmla="val 68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1583" y="2598161"/>
            <a:ext cx="2087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MEOWW !!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01939" y="2594789"/>
            <a:ext cx="163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WOOF !!</a:t>
            </a:r>
          </a:p>
        </p:txBody>
      </p:sp>
    </p:spTree>
    <p:extLst>
      <p:ext uri="{BB962C8B-B14F-4D97-AF65-F5344CB8AC3E}">
        <p14:creationId xmlns:p14="http://schemas.microsoft.com/office/powerpoint/2010/main" val="20413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22673" y="275306"/>
            <a:ext cx="4191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15E1F"/>
                </a:solidFill>
              </a:rPr>
              <a:t>Inheritance</a:t>
            </a:r>
            <a:endParaRPr lang="en-US" sz="6600" dirty="0">
              <a:solidFill>
                <a:srgbClr val="F15E1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04" y="1893194"/>
            <a:ext cx="3877056" cy="475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F630A-068D-8F48-473C-93379B341655}"/>
              </a:ext>
            </a:extLst>
          </p:cNvPr>
          <p:cNvSpPr txBox="1"/>
          <p:nvPr/>
        </p:nvSpPr>
        <p:spPr>
          <a:xfrm>
            <a:off x="8546402" y="3624004"/>
            <a:ext cx="183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 properties of mom are inherited by her daughter</a:t>
            </a:r>
          </a:p>
        </p:txBody>
      </p:sp>
    </p:spTree>
    <p:extLst>
      <p:ext uri="{BB962C8B-B14F-4D97-AF65-F5344CB8AC3E}">
        <p14:creationId xmlns:p14="http://schemas.microsoft.com/office/powerpoint/2010/main" val="254896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9501" y="245021"/>
            <a:ext cx="885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 we create a class </a:t>
            </a:r>
            <a:r>
              <a:rPr lang="en-US" sz="3600" b="1" dirty="0"/>
              <a:t>Animal</a:t>
            </a:r>
            <a:r>
              <a:rPr lang="en-US" sz="3600" dirty="0"/>
              <a:t> and 2 sub classes :</a:t>
            </a:r>
            <a:endParaRPr lang="en-US" sz="3500" dirty="0">
              <a:solidFill>
                <a:srgbClr val="FF09AD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3724" y="4954684"/>
            <a:ext cx="1393666" cy="11494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5150" y="4613911"/>
            <a:ext cx="1398338" cy="1306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17264" y="1344257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41580" y="143807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Animal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264" y="1983346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7264" y="2318197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2066" y="1943844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name:string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0090" y="419627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4406" y="4290093"/>
            <a:ext cx="52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0090" y="483536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50090" y="517021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37233" y="5328575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playSound()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4663625" y="4847257"/>
            <a:ext cx="1481070" cy="643944"/>
          </a:xfrm>
          <a:prstGeom prst="wedgeEllipseCallout">
            <a:avLst>
              <a:gd name="adj1" fmla="val -44738"/>
              <a:gd name="adj2" fmla="val 68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55624" y="498555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MEOWW !!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5837216" y="3040842"/>
            <a:ext cx="368300" cy="397069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021366" y="3437911"/>
            <a:ext cx="5947" cy="38725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42517" y="419627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66833" y="429009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2517" y="483536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42517" y="517021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01122" y="5376560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playSound()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8656052" y="4847257"/>
            <a:ext cx="1481070" cy="643944"/>
          </a:xfrm>
          <a:prstGeom prst="wedgeEllipseCallout">
            <a:avLst>
              <a:gd name="adj1" fmla="val -44738"/>
              <a:gd name="adj2" fmla="val 68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748051" y="498555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WOOF  !!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947382" y="3842189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0011" y="3825166"/>
            <a:ext cx="4160426" cy="43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126634" y="3803177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84754" y="626365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87B4A"/>
                </a:solidFill>
                <a:latin typeface="Consolas" panose="020B0609020204030204" pitchFamily="49" charset="0"/>
              </a:rPr>
              <a:t> new Audio(‘cat.mp3').play()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838677" y="5794806"/>
            <a:ext cx="0" cy="43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98421" y="622590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BA34B"/>
                </a:solidFill>
                <a:latin typeface="Consolas" panose="020B0609020204030204" pitchFamily="49" charset="0"/>
              </a:rPr>
              <a:t> new Audio(‘dog.mp3').play()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320524" y="5757056"/>
            <a:ext cx="0" cy="43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3411" y="264941"/>
            <a:ext cx="906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From a list of animals : can we play the sounds?</a:t>
            </a:r>
            <a:endParaRPr lang="en-US" sz="3500" dirty="0">
              <a:solidFill>
                <a:srgbClr val="FF09A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5048" y="2220790"/>
            <a:ext cx="3603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 animals : Animal[]= [];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code to add animals..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for(animal of animals)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animal.playSound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7247" y="1460167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91563" y="155398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Animal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67247" y="2099256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67247" y="2434107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82049" y="2059754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name:string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0073" y="431218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24389" y="4406003"/>
            <a:ext cx="52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0073" y="495127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0073" y="528612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7216" y="5444485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playSound()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3287199" y="3156752"/>
            <a:ext cx="368300" cy="397069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71349" y="3553821"/>
            <a:ext cx="5947" cy="38725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2500" y="431218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16816" y="440600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92500" y="495127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92500" y="528612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51105" y="5492470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playSound()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397365" y="3958099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409994" y="3941076"/>
            <a:ext cx="4160426" cy="43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76617" y="3919087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0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3411" y="264941"/>
            <a:ext cx="8179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add playSound as an </a:t>
            </a:r>
            <a:r>
              <a:rPr lang="en-US" sz="3600" dirty="0">
                <a:solidFill>
                  <a:srgbClr val="FF0000"/>
                </a:solidFill>
              </a:rPr>
              <a:t>abstract method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7247" y="1246123"/>
            <a:ext cx="2041986" cy="85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91561" y="161879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Animal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67247" y="2099256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67247" y="2434107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82049" y="2059754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name:string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0073" y="431218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24389" y="4406003"/>
            <a:ext cx="52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0073" y="495127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0073" y="528612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7216" y="5444485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playSound()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3287199" y="3156752"/>
            <a:ext cx="368300" cy="397069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71349" y="3553821"/>
            <a:ext cx="5947" cy="38725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2500" y="431218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16816" y="440600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92500" y="495127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92500" y="528612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51105" y="5492470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playSound()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397365" y="3958099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409994" y="3941076"/>
            <a:ext cx="4160426" cy="43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76617" y="3919087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07" y="2473609"/>
            <a:ext cx="466300" cy="4266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3184" y="2548007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+ playSound()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07" y="1200871"/>
            <a:ext cx="466300" cy="4266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933547" y="1258154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3955153" y="1331959"/>
            <a:ext cx="1691908" cy="25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0511" y="1236511"/>
            <a:ext cx="5932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is an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class:  it can contain </a:t>
            </a:r>
            <a:r>
              <a:rPr lang="en-US" b="1" dirty="0">
                <a:solidFill>
                  <a:srgbClr val="FF0000"/>
                </a:solidFill>
              </a:rPr>
              <a:t>abstract methods</a:t>
            </a:r>
          </a:p>
          <a:p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flipH="1">
            <a:off x="4272852" y="2592534"/>
            <a:ext cx="1374209" cy="29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90511" y="2429086"/>
            <a:ext cx="63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playSound is an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method:  the body of the method is not</a:t>
            </a:r>
          </a:p>
          <a:p>
            <a:r>
              <a:rPr lang="en-US" dirty="0"/>
              <a:t>yet written =&gt; the children will do it !</a:t>
            </a:r>
          </a:p>
        </p:txBody>
      </p:sp>
      <p:sp>
        <p:nvSpPr>
          <p:cNvPr id="32" name="Right Arrow 31"/>
          <p:cNvSpPr/>
          <p:nvPr/>
        </p:nvSpPr>
        <p:spPr>
          <a:xfrm flipH="1">
            <a:off x="6020831" y="4441307"/>
            <a:ext cx="1027310" cy="30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94310" y="4282892"/>
            <a:ext cx="465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Dog </a:t>
            </a:r>
            <a:r>
              <a:rPr lang="en-US" b="1" dirty="0">
                <a:solidFill>
                  <a:srgbClr val="FF0000"/>
                </a:solidFill>
              </a:rPr>
              <a:t>extends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 Animal</a:t>
            </a:r>
          </a:p>
          <a:p>
            <a:endParaRPr lang="en-US" dirty="0"/>
          </a:p>
          <a:p>
            <a:r>
              <a:rPr lang="en-US" dirty="0"/>
              <a:t> So: it MUST implement</a:t>
            </a:r>
          </a:p>
          <a:p>
            <a:r>
              <a:rPr lang="en-US" dirty="0"/>
              <a:t>  the method playSound()</a:t>
            </a:r>
          </a:p>
        </p:txBody>
      </p:sp>
    </p:spTree>
    <p:extLst>
      <p:ext uri="{BB962C8B-B14F-4D97-AF65-F5344CB8AC3E}">
        <p14:creationId xmlns:p14="http://schemas.microsoft.com/office/powerpoint/2010/main" val="319730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15433" y="116348"/>
            <a:ext cx="23960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Let’s code it</a:t>
            </a:r>
            <a:endParaRPr lang="en-US" sz="3500" dirty="0"/>
          </a:p>
        </p:txBody>
      </p:sp>
      <p:sp>
        <p:nvSpPr>
          <p:cNvPr id="24" name="TextBox 23"/>
          <p:cNvSpPr txBox="1"/>
          <p:nvPr/>
        </p:nvSpPr>
        <p:spPr>
          <a:xfrm rot="19788236">
            <a:off x="333574" y="494646"/>
            <a:ext cx="10823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 - 3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5967">
            <a:off x="6929649" y="1872765"/>
            <a:ext cx="4838700" cy="40005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467247" y="1246123"/>
            <a:ext cx="2041986" cy="85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91561" y="161879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Animal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67247" y="2099256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67247" y="2434107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82049" y="2059754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name:string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0073" y="431218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24389" y="4406003"/>
            <a:ext cx="52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0073" y="495127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0073" y="528612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7216" y="5444485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playSound()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3287199" y="3156752"/>
            <a:ext cx="368300" cy="397069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71349" y="3553821"/>
            <a:ext cx="5947" cy="38725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92500" y="4312188"/>
            <a:ext cx="2041986" cy="63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6816" y="440600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92500" y="4951277"/>
            <a:ext cx="2041986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2500" y="5286128"/>
            <a:ext cx="2041986" cy="72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51105" y="5492470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playSound()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397365" y="3958099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09994" y="3941076"/>
            <a:ext cx="4160426" cy="43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76617" y="3919087"/>
            <a:ext cx="5947" cy="3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07" y="2473609"/>
            <a:ext cx="466300" cy="42661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713184" y="2548007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+ playSound()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07" y="1200871"/>
            <a:ext cx="466300" cy="42661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933547" y="1258154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411868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4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307" y="1472034"/>
            <a:ext cx="6072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Operation is an abstract class to perform </a:t>
            </a:r>
          </a:p>
          <a:p>
            <a:r>
              <a:rPr lang="en-US" dirty="0">
                <a:latin typeface="Consolas" panose="020B0609020204030204" pitchFamily="49" charset="0"/>
              </a:rPr>
              <a:t>an operation between 2 numbers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Code 2 classes 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One to add the 2 numbers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One to multiply the 2 numbers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15 MIN</a:t>
            </a:r>
          </a:p>
        </p:txBody>
      </p:sp>
      <p:cxnSp>
        <p:nvCxnSpPr>
          <p:cNvPr id="8" name="Curved Connector 7"/>
          <p:cNvCxnSpPr/>
          <p:nvPr/>
        </p:nvCxnSpPr>
        <p:spPr>
          <a:xfrm>
            <a:off x="6065949" y="1841679"/>
            <a:ext cx="1630764" cy="141667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5256">
            <a:off x="4081679" y="2791178"/>
            <a:ext cx="77819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4887" y="372971"/>
            <a:ext cx="562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9AD"/>
                </a:solidFill>
              </a:rPr>
              <a:t>NOW I KNOW :</a:t>
            </a:r>
            <a:endParaRPr lang="fr-FR" sz="4000" b="1" dirty="0">
              <a:solidFill>
                <a:srgbClr val="FF09A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" y="219142"/>
            <a:ext cx="1015545" cy="1015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888" y="2641679"/>
            <a:ext cx="5486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meaning of </a:t>
            </a:r>
            <a:r>
              <a:rPr lang="en-US" sz="2500" b="1" dirty="0"/>
              <a:t>Super</a:t>
            </a:r>
            <a:r>
              <a:rPr lang="en-US" sz="2500" dirty="0"/>
              <a:t> in constructor </a:t>
            </a:r>
            <a:endParaRPr lang="en-US" sz="2500" dirty="0">
              <a:solidFill>
                <a:srgbClr val="FF09A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88" y="1942190"/>
            <a:ext cx="5027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How</a:t>
            </a:r>
            <a:r>
              <a:rPr lang="en-US" sz="2500" dirty="0"/>
              <a:t> to </a:t>
            </a:r>
            <a:r>
              <a:rPr lang="en-US" sz="2500" b="1" dirty="0"/>
              <a:t>inherit</a:t>
            </a:r>
            <a:r>
              <a:rPr lang="en-US" sz="2500" dirty="0"/>
              <a:t> from class and </a:t>
            </a:r>
            <a:r>
              <a:rPr lang="en-US" sz="2500" b="1" dirty="0"/>
              <a:t>why</a:t>
            </a:r>
            <a:endParaRPr lang="en-US" sz="2500" b="1" i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88" y="3341168"/>
            <a:ext cx="49390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meaning of </a:t>
            </a:r>
            <a:r>
              <a:rPr lang="en-US" sz="2500" b="1" dirty="0"/>
              <a:t>Super</a:t>
            </a:r>
            <a:r>
              <a:rPr lang="en-US" sz="2500" dirty="0"/>
              <a:t> in methods</a:t>
            </a:r>
            <a:endParaRPr lang="en-US" sz="2500" dirty="0">
              <a:solidFill>
                <a:srgbClr val="FF09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88" y="4040658"/>
            <a:ext cx="61775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</a:t>
            </a:r>
            <a:r>
              <a:rPr lang="en-US" sz="2500" b="1" dirty="0"/>
              <a:t>visibility</a:t>
            </a:r>
            <a:r>
              <a:rPr lang="en-US" sz="2500" dirty="0"/>
              <a:t> : private  &gt;  protected  &gt; public</a:t>
            </a:r>
            <a:endParaRPr lang="en-US" sz="2500" dirty="0">
              <a:solidFill>
                <a:srgbClr val="FF09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887" y="4901991"/>
            <a:ext cx="67251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What is an </a:t>
            </a:r>
            <a:r>
              <a:rPr lang="en-US" sz="2500" b="1" dirty="0"/>
              <a:t>abstract </a:t>
            </a:r>
            <a:r>
              <a:rPr lang="en-US" sz="2500" dirty="0"/>
              <a:t> class and </a:t>
            </a:r>
            <a:r>
              <a:rPr lang="en-US" sz="2500" b="1" dirty="0"/>
              <a:t>abstract methods</a:t>
            </a:r>
            <a:endParaRPr lang="en-US" sz="2500" b="1" dirty="0">
              <a:solidFill>
                <a:srgbClr val="FF0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8" y="5292699"/>
            <a:ext cx="676166" cy="763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258" y="5214661"/>
            <a:ext cx="760984" cy="8835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02" y="3384446"/>
            <a:ext cx="673466" cy="6932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5979" y="4158432"/>
            <a:ext cx="132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EMPLOYEE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019" y="1623210"/>
            <a:ext cx="513343" cy="51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7193" y="2139199"/>
            <a:ext cx="1050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PERSON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948" y="192005"/>
            <a:ext cx="706588" cy="7065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22693" y="306772"/>
            <a:ext cx="59817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D82F23"/>
                </a:solidFill>
              </a:rPr>
              <a:t>In a hospital, we have the following people:</a:t>
            </a:r>
            <a:endParaRPr lang="en-US" sz="2500" dirty="0">
              <a:solidFill>
                <a:srgbClr val="D82F2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155" y="6085602"/>
            <a:ext cx="109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1835" y="1696538"/>
            <a:ext cx="353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person has a name, an address a date of birth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0273" y="3406513"/>
            <a:ext cx="386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employee </a:t>
            </a:r>
            <a:r>
              <a:rPr lang="en-US" b="1" dirty="0">
                <a:solidFill>
                  <a:srgbClr val="FF0000"/>
                </a:solidFill>
              </a:rPr>
              <a:t>is a </a:t>
            </a:r>
            <a:r>
              <a:rPr lang="en-US" dirty="0"/>
              <a:t>person</a:t>
            </a:r>
          </a:p>
          <a:p>
            <a:r>
              <a:rPr lang="en-US" dirty="0"/>
              <a:t>But has salary and year of arrival in the hospital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79892" y="1474631"/>
            <a:ext cx="5280754" cy="1496412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3402" y="3183551"/>
            <a:ext cx="5573182" cy="149802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94361" y="4158432"/>
            <a:ext cx="1054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PATIENT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8655" y="3406513"/>
            <a:ext cx="386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patient </a:t>
            </a:r>
            <a:r>
              <a:rPr lang="en-US" b="1" dirty="0">
                <a:solidFill>
                  <a:srgbClr val="FF0000"/>
                </a:solidFill>
              </a:rPr>
              <a:t>is a </a:t>
            </a:r>
            <a:r>
              <a:rPr lang="en-US" dirty="0"/>
              <a:t>person</a:t>
            </a:r>
          </a:p>
          <a:p>
            <a:r>
              <a:rPr lang="en-US" dirty="0"/>
              <a:t>But has a health history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71784" y="3183551"/>
            <a:ext cx="5573182" cy="1498023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258" y="3406513"/>
            <a:ext cx="766030" cy="76603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27249" y="5166136"/>
            <a:ext cx="5414788" cy="1423939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35673" y="5293473"/>
            <a:ext cx="370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doctor </a:t>
            </a:r>
            <a:r>
              <a:rPr lang="en-US" b="1" dirty="0">
                <a:solidFill>
                  <a:srgbClr val="FF0000"/>
                </a:solidFill>
              </a:rPr>
              <a:t>is an </a:t>
            </a:r>
            <a:r>
              <a:rPr lang="en-US" dirty="0"/>
              <a:t>employee</a:t>
            </a:r>
          </a:p>
          <a:p>
            <a:r>
              <a:rPr lang="en-US" dirty="0"/>
              <a:t>But has a medical </a:t>
            </a:r>
            <a:r>
              <a:rPr lang="en-US" dirty="0" err="1"/>
              <a:t>speciality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59223" y="6067460"/>
            <a:ext cx="131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MANAGER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375631" y="5136672"/>
            <a:ext cx="5414788" cy="1423939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84055" y="5264009"/>
            <a:ext cx="370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manager </a:t>
            </a:r>
            <a:r>
              <a:rPr lang="en-US" b="1" dirty="0">
                <a:solidFill>
                  <a:srgbClr val="FF0000"/>
                </a:solidFill>
              </a:rPr>
              <a:t>is an </a:t>
            </a:r>
            <a:r>
              <a:rPr lang="en-US" dirty="0"/>
              <a:t>employee</a:t>
            </a:r>
          </a:p>
          <a:p>
            <a:r>
              <a:rPr lang="en-US" dirty="0"/>
              <a:t>But has skills in management</a:t>
            </a:r>
          </a:p>
        </p:txBody>
      </p:sp>
      <p:sp>
        <p:nvSpPr>
          <p:cNvPr id="49" name="TextBox 48"/>
          <p:cNvSpPr txBox="1"/>
          <p:nvPr/>
        </p:nvSpPr>
        <p:spPr>
          <a:xfrm rot="20327248">
            <a:off x="10694176" y="446513"/>
            <a:ext cx="84157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TRY TO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854394" y="877472"/>
            <a:ext cx="9360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CODE IT</a:t>
            </a:r>
          </a:p>
        </p:txBody>
      </p:sp>
    </p:spTree>
    <p:extLst>
      <p:ext uri="{BB962C8B-B14F-4D97-AF65-F5344CB8AC3E}">
        <p14:creationId xmlns:p14="http://schemas.microsoft.com/office/powerpoint/2010/main" val="58247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9900" cy="6860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2300" y="2402272"/>
            <a:ext cx="3731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do you think about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this first solution 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327248">
            <a:off x="10537788" y="446513"/>
            <a:ext cx="115435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4394" y="877472"/>
            <a:ext cx="59824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762500" y="250185"/>
            <a:ext cx="457200" cy="6099815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238" y="546149"/>
            <a:ext cx="513343" cy="515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353" y="1873146"/>
            <a:ext cx="673466" cy="693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653" y="4057750"/>
            <a:ext cx="676166" cy="7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1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3473" y="3852682"/>
            <a:ext cx="180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UML class diagram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95" y="2958966"/>
            <a:ext cx="697169" cy="76939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42267" y="2516235"/>
            <a:ext cx="2041986" cy="1338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66583" y="2610050"/>
            <a:ext cx="89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Person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822" y="3224661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name : string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442267" y="3165334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442267" y="5056235"/>
            <a:ext cx="2041986" cy="1338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29047" y="5180730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Student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45492" y="5829359"/>
            <a:ext cx="1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batch: string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442267" y="5705334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Isosceles Triangle 5"/>
          <p:cNvSpPr/>
          <p:nvPr/>
        </p:nvSpPr>
        <p:spPr>
          <a:xfrm>
            <a:off x="6262439" y="3908057"/>
            <a:ext cx="368300" cy="397069"/>
          </a:xfrm>
          <a:prstGeom prst="triangl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>
            <a:stCxn id="6" idx="3"/>
            <a:endCxn id="25" idx="0"/>
          </p:cNvCxnSpPr>
          <p:nvPr/>
        </p:nvCxnSpPr>
        <p:spPr>
          <a:xfrm>
            <a:off x="6446589" y="4305126"/>
            <a:ext cx="16671" cy="7511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91376" y="4040572"/>
            <a:ext cx="2457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Student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Inherits from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Person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4941393" y="3728357"/>
            <a:ext cx="300053" cy="18524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5056" y="483719"/>
            <a:ext cx="96713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A class can </a:t>
            </a:r>
            <a:r>
              <a:rPr lang="en-US" sz="4800" b="1" dirty="0">
                <a:solidFill>
                  <a:srgbClr val="FF0000"/>
                </a:solidFill>
              </a:rPr>
              <a:t>inherit</a:t>
            </a:r>
            <a:r>
              <a:rPr lang="en-US" sz="4800" b="1" dirty="0">
                <a:solidFill>
                  <a:schemeClr val="accent6"/>
                </a:solidFill>
              </a:rPr>
              <a:t> </a:t>
            </a:r>
            <a:r>
              <a:rPr lang="en-US" sz="4800" b="1" dirty="0"/>
              <a:t>from another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74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234118" y="1383917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7257492" y="2058320"/>
            <a:ext cx="389822" cy="162224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7452403" y="2220544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97874" y="1397953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9AD"/>
                </a:solidFill>
              </a:rPr>
              <a:t>Animal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081902" y="2651701"/>
            <a:ext cx="27194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89204" y="3131517"/>
            <a:ext cx="2400165" cy="68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141" y="3131746"/>
            <a:ext cx="203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Carnivore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75833" y="3024311"/>
            <a:ext cx="2400165" cy="7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240686" y="3131516"/>
            <a:ext cx="204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Herbivore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0770" y="3959063"/>
            <a:ext cx="143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eatGrass()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75833" y="3816410"/>
            <a:ext cx="2400165" cy="6622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484141" y="3947501"/>
            <a:ext cx="14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</a:t>
            </a:r>
            <a:r>
              <a:rPr lang="en-US" sz="2000" dirty="0" err="1"/>
              <a:t>eatMeat</a:t>
            </a:r>
            <a:r>
              <a:rPr lang="en-US" sz="2000" dirty="0"/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89204" y="3819362"/>
            <a:ext cx="2400165" cy="6622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6090395" y="2651701"/>
            <a:ext cx="16986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01381" y="2684606"/>
            <a:ext cx="16986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33953" y="5126655"/>
            <a:ext cx="2400165" cy="7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98806" y="5233860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64D12"/>
                </a:solidFill>
              </a:rPr>
              <a:t>Human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8890" y="6061407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talk()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33953" y="5918754"/>
            <a:ext cx="2400165" cy="6622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598109" y="5102242"/>
            <a:ext cx="2400165" cy="7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862962" y="5209447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Rabbit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93046" y="6036994"/>
            <a:ext cx="164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color : string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98109" y="5894341"/>
            <a:ext cx="2400165" cy="6622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9793134" y="4469786"/>
            <a:ext cx="389822" cy="162224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61" name="Straight Connector 60"/>
          <p:cNvCxnSpPr>
            <a:stCxn id="60" idx="3"/>
          </p:cNvCxnSpPr>
          <p:nvPr/>
        </p:nvCxnSpPr>
        <p:spPr>
          <a:xfrm>
            <a:off x="9988045" y="4632010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4587893" y="4480013"/>
            <a:ext cx="389822" cy="162224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63" name="Straight Connector 62"/>
          <p:cNvCxnSpPr>
            <a:stCxn id="62" idx="3"/>
          </p:cNvCxnSpPr>
          <p:nvPr/>
        </p:nvCxnSpPr>
        <p:spPr>
          <a:xfrm>
            <a:off x="4782804" y="4642237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2583505" y="2834418"/>
            <a:ext cx="507292" cy="1886857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91542" y="3061309"/>
            <a:ext cx="211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Carnivore gets the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Attributes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Methods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from animal</a:t>
            </a:r>
          </a:p>
        </p:txBody>
      </p:sp>
      <p:sp>
        <p:nvSpPr>
          <p:cNvPr id="65" name="Left Brace 64"/>
          <p:cNvSpPr/>
          <p:nvPr/>
        </p:nvSpPr>
        <p:spPr>
          <a:xfrm>
            <a:off x="2601710" y="4912349"/>
            <a:ext cx="507292" cy="1886857"/>
          </a:xfrm>
          <a:prstGeom prst="leftBrace">
            <a:avLst/>
          </a:prstGeom>
          <a:ln w="28575">
            <a:solidFill>
              <a:srgbClr val="964D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09747" y="5139240"/>
            <a:ext cx="211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964D12"/>
                </a:solidFill>
              </a:rPr>
              <a:t>Human gets the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64D12"/>
                </a:solidFill>
              </a:rPr>
              <a:t>Attributes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64D12"/>
                </a:solidFill>
              </a:rPr>
              <a:t>Methods</a:t>
            </a:r>
          </a:p>
          <a:p>
            <a:pPr algn="r"/>
            <a:r>
              <a:rPr lang="en-US" sz="2000" dirty="0">
                <a:solidFill>
                  <a:srgbClr val="964D12"/>
                </a:solidFill>
              </a:rPr>
              <a:t>from Carnivore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91338" y="221887"/>
            <a:ext cx="96713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A class can </a:t>
            </a:r>
            <a:r>
              <a:rPr lang="en-US" sz="4800" b="1" dirty="0">
                <a:solidFill>
                  <a:srgbClr val="FF0000"/>
                </a:solidFill>
              </a:rPr>
              <a:t>inherit</a:t>
            </a:r>
            <a:r>
              <a:rPr lang="en-US" sz="4800" b="1" dirty="0">
                <a:solidFill>
                  <a:schemeClr val="accent6"/>
                </a:solidFill>
              </a:rPr>
              <a:t> </a:t>
            </a:r>
            <a:r>
              <a:rPr lang="en-US" sz="4800" b="1" dirty="0"/>
              <a:t>from another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04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390" y="1899625"/>
            <a:ext cx="41104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  name = "aa";</a:t>
            </a:r>
          </a:p>
          <a:p>
            <a:r>
              <a:rPr lang="en-US" dirty="0">
                <a:latin typeface="Consolas" panose="020B0609020204030204" pitchFamily="49" charset="0"/>
              </a:rPr>
              <a:t>  address = "bb";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Employee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9AD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  salary = 1000;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ronan = new </a:t>
            </a:r>
            <a:r>
              <a:rPr lang="en-US" u="sng" dirty="0">
                <a:latin typeface="Consolas" panose="020B0609020204030204" pitchFamily="49" charset="0"/>
              </a:rPr>
              <a:t>Employee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console.log(ronan);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04737" y="1393371"/>
            <a:ext cx="40787" cy="5512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94464" y="1854455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680635" y="3673319"/>
            <a:ext cx="389822" cy="252682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2875546" y="3926001"/>
            <a:ext cx="6225" cy="445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3792" y="1899625"/>
            <a:ext cx="1250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Person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4464" y="2498370"/>
            <a:ext cx="2400165" cy="113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70798" y="2615847"/>
            <a:ext cx="161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name:string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0798" y="3015957"/>
            <a:ext cx="18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address:string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4464" y="4321883"/>
            <a:ext cx="2400165" cy="64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2931" y="4393595"/>
            <a:ext cx="1723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Employee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4464" y="4965798"/>
            <a:ext cx="2400165" cy="113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70798" y="5083275"/>
            <a:ext cx="1897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</a:t>
            </a:r>
            <a:r>
              <a:rPr lang="en-US" sz="2000" dirty="0" err="1"/>
              <a:t>salary:number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5720" y="321286"/>
            <a:ext cx="80961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</a:rPr>
              <a:t>Child </a:t>
            </a:r>
            <a:r>
              <a:rPr lang="en-US" sz="3500" b="1" dirty="0"/>
              <a:t>class gets attributes from </a:t>
            </a:r>
            <a:r>
              <a:rPr lang="en-US" sz="3500" b="1" dirty="0">
                <a:solidFill>
                  <a:srgbClr val="FF09AD"/>
                </a:solidFill>
              </a:rPr>
              <a:t>super</a:t>
            </a:r>
            <a:r>
              <a:rPr lang="en-US" sz="3500" b="1" dirty="0"/>
              <a:t> class</a:t>
            </a:r>
            <a:endParaRPr lang="en-US" sz="3500" dirty="0"/>
          </a:p>
        </p:txBody>
      </p:sp>
      <p:sp>
        <p:nvSpPr>
          <p:cNvPr id="19" name="TextBox 18"/>
          <p:cNvSpPr txBox="1"/>
          <p:nvPr/>
        </p:nvSpPr>
        <p:spPr>
          <a:xfrm rot="20688994">
            <a:off x="203688" y="261584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9AD"/>
                </a:solidFill>
              </a:rPr>
              <a:t>SUPER</a:t>
            </a:r>
          </a:p>
          <a:p>
            <a:pPr algn="ctr"/>
            <a:r>
              <a:rPr lang="en-US" dirty="0">
                <a:solidFill>
                  <a:srgbClr val="FF09AD"/>
                </a:solidFill>
              </a:rPr>
              <a:t>CLASS</a:t>
            </a:r>
          </a:p>
        </p:txBody>
      </p:sp>
      <p:sp>
        <p:nvSpPr>
          <p:cNvPr id="20" name="TextBox 19"/>
          <p:cNvSpPr txBox="1"/>
          <p:nvPr/>
        </p:nvSpPr>
        <p:spPr>
          <a:xfrm rot="20688994">
            <a:off x="300112" y="5002326"/>
            <a:ext cx="7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CHILD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CLASS</a:t>
            </a:r>
          </a:p>
        </p:txBody>
      </p:sp>
      <p:sp>
        <p:nvSpPr>
          <p:cNvPr id="23" name="TextBox 22"/>
          <p:cNvSpPr txBox="1"/>
          <p:nvPr/>
        </p:nvSpPr>
        <p:spPr>
          <a:xfrm rot="20141596">
            <a:off x="8254575" y="5162126"/>
            <a:ext cx="227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WILL IT PRINT ?</a:t>
            </a:r>
          </a:p>
        </p:txBody>
      </p:sp>
      <p:sp>
        <p:nvSpPr>
          <p:cNvPr id="24" name="TextBox 23"/>
          <p:cNvSpPr txBox="1"/>
          <p:nvPr/>
        </p:nvSpPr>
        <p:spPr>
          <a:xfrm rot="19788236">
            <a:off x="333574" y="494646"/>
            <a:ext cx="10823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 - 1</a:t>
            </a:r>
          </a:p>
        </p:txBody>
      </p:sp>
      <p:sp>
        <p:nvSpPr>
          <p:cNvPr id="26" name="TextBox 25"/>
          <p:cNvSpPr txBox="1"/>
          <p:nvPr/>
        </p:nvSpPr>
        <p:spPr>
          <a:xfrm rot="20284113">
            <a:off x="7938910" y="3019158"/>
            <a:ext cx="394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EXTENDS IS THE KEYWORD TO INHERIT !</a:t>
            </a:r>
          </a:p>
        </p:txBody>
      </p:sp>
      <p:sp>
        <p:nvSpPr>
          <p:cNvPr id="27" name="Right Arrow 26"/>
          <p:cNvSpPr/>
          <p:nvPr/>
        </p:nvSpPr>
        <p:spPr>
          <a:xfrm rot="20247985" flipH="1">
            <a:off x="7014032" y="4025488"/>
            <a:ext cx="1109243" cy="32138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247985" flipH="1">
            <a:off x="7294990" y="5877209"/>
            <a:ext cx="1109243" cy="32138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5312" y="1156157"/>
            <a:ext cx="80361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  name: 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 address: 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 </a:t>
            </a:r>
            <a:r>
              <a:rPr lang="en-US" b="1" i="1" dirty="0">
                <a:solidFill>
                  <a:srgbClr val="FF09AD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    this.name = 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this.address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i="1" dirty="0">
                <a:latin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</a:rPr>
              <a:t>Employee</a:t>
            </a:r>
            <a:r>
              <a:rPr lang="en-US" dirty="0">
                <a:latin typeface="Consolas" panose="020B0609020204030204" pitchFamily="49" charset="0"/>
              </a:rPr>
              <a:t> extends </a:t>
            </a:r>
            <a:r>
              <a:rPr lang="en-US" u="sng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  salary: 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i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salary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i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09AD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this.salary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i="1" dirty="0">
                <a:latin typeface="Consolas" panose="020B0609020204030204" pitchFamily="49" charset="0"/>
              </a:rPr>
              <a:t>salary</a:t>
            </a:r>
            <a:r>
              <a:rPr lang="en-US" dirty="0">
                <a:latin typeface="Consolas" panose="020B0609020204030204" pitchFamily="49" charset="0"/>
              </a:rPr>
              <a:t>; 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ronan = new </a:t>
            </a:r>
            <a:r>
              <a:rPr lang="en-US" u="sng" dirty="0">
                <a:latin typeface="Consolas" panose="020B0609020204030204" pitchFamily="49" charset="0"/>
              </a:rPr>
              <a:t>Employee</a:t>
            </a:r>
            <a:r>
              <a:rPr lang="en-US" dirty="0">
                <a:latin typeface="Consolas" panose="020B0609020204030204" pitchFamily="49" charset="0"/>
              </a:rPr>
              <a:t>("ronan", "</a:t>
            </a:r>
            <a:r>
              <a:rPr lang="en-US" dirty="0" err="1">
                <a:latin typeface="Consolas" panose="020B0609020204030204" pitchFamily="49" charset="0"/>
              </a:rPr>
              <a:t>paris</a:t>
            </a:r>
            <a:r>
              <a:rPr lang="en-US" dirty="0">
                <a:latin typeface="Consolas" panose="020B0609020204030204" pitchFamily="49" charset="0"/>
              </a:rPr>
              <a:t>", 400);</a:t>
            </a:r>
          </a:p>
          <a:p>
            <a:r>
              <a:rPr lang="en-US" dirty="0">
                <a:latin typeface="Consolas" panose="020B0609020204030204" pitchFamily="49" charset="0"/>
              </a:rPr>
              <a:t>console.log(ronan);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6407" y="320617"/>
            <a:ext cx="92411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FF09AD"/>
                </a:solidFill>
              </a:rPr>
              <a:t>Child</a:t>
            </a:r>
            <a:r>
              <a:rPr lang="en-US" sz="3500" b="1" dirty="0"/>
              <a:t> constructor must call the </a:t>
            </a:r>
            <a:r>
              <a:rPr lang="en-US" sz="3500" b="1" dirty="0">
                <a:solidFill>
                  <a:srgbClr val="FF09AD"/>
                </a:solidFill>
              </a:rPr>
              <a:t>super</a:t>
            </a:r>
            <a:r>
              <a:rPr lang="en-US" sz="3500" b="1" dirty="0"/>
              <a:t> constructor</a:t>
            </a:r>
            <a:endParaRPr lang="en-US" sz="3500" dirty="0"/>
          </a:p>
        </p:txBody>
      </p:sp>
      <p:sp>
        <p:nvSpPr>
          <p:cNvPr id="21" name="TextBox 20"/>
          <p:cNvSpPr txBox="1"/>
          <p:nvPr/>
        </p:nvSpPr>
        <p:spPr>
          <a:xfrm rot="19788236">
            <a:off x="333574" y="494646"/>
            <a:ext cx="10823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 - 2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41956" y="4920343"/>
            <a:ext cx="122103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41956" y="2206171"/>
            <a:ext cx="925358" cy="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75547" y="2206171"/>
            <a:ext cx="0" cy="271417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4126" y="2860265"/>
            <a:ext cx="1742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9AD"/>
                </a:solidFill>
              </a:rPr>
              <a:t>super</a:t>
            </a:r>
            <a:r>
              <a:rPr lang="en-US" dirty="0"/>
              <a:t>()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is a </a:t>
            </a:r>
            <a:r>
              <a:rPr lang="en-US" u="sng" dirty="0"/>
              <a:t>call</a:t>
            </a:r>
            <a:r>
              <a:rPr lang="en-US" dirty="0"/>
              <a:t> to the </a:t>
            </a:r>
          </a:p>
          <a:p>
            <a:pPr algn="r"/>
            <a:r>
              <a:rPr lang="en-US" dirty="0"/>
              <a:t>Super’s</a:t>
            </a:r>
          </a:p>
          <a:p>
            <a:pPr algn="r"/>
            <a:r>
              <a:rPr lang="en-US" dirty="0"/>
              <a:t>Constructor !!</a:t>
            </a:r>
          </a:p>
        </p:txBody>
      </p:sp>
    </p:spTree>
    <p:extLst>
      <p:ext uri="{BB962C8B-B14F-4D97-AF65-F5344CB8AC3E}">
        <p14:creationId xmlns:p14="http://schemas.microsoft.com/office/powerpoint/2010/main" val="221754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1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308" y="1472034"/>
            <a:ext cx="529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-  Change </a:t>
            </a:r>
            <a:r>
              <a:rPr lang="en-US" b="1" dirty="0" err="1">
                <a:latin typeface="Consolas" panose="020B0609020204030204" pitchFamily="49" charset="0"/>
              </a:rPr>
              <a:t>Hospital.ts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 </a:t>
            </a:r>
            <a:r>
              <a:rPr lang="en-US" u="sng" dirty="0">
                <a:latin typeface="Consolas" panose="020B0609020204030204" pitchFamily="49" charset="0"/>
              </a:rPr>
              <a:t>avoid duplication </a:t>
            </a:r>
            <a:r>
              <a:rPr lang="en-US" dirty="0">
                <a:latin typeface="Consolas" panose="020B0609020204030204" pitchFamily="49" charset="0"/>
              </a:rPr>
              <a:t>of 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51509">
            <a:off x="6135585" y="1493035"/>
            <a:ext cx="5641592" cy="40955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8642" y="2262813"/>
            <a:ext cx="442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  do this: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  Employee must extend Person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  Doctor must extend Employee</a:t>
            </a: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15 MIN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43" y="4527354"/>
            <a:ext cx="760984" cy="883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4308" y="5380153"/>
            <a:ext cx="131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MANAGER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4708" y="4645981"/>
            <a:ext cx="370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manager </a:t>
            </a:r>
            <a:r>
              <a:rPr lang="en-US" b="1" dirty="0">
                <a:solidFill>
                  <a:srgbClr val="FF0000"/>
                </a:solidFill>
              </a:rPr>
              <a:t>is an </a:t>
            </a:r>
            <a:r>
              <a:rPr lang="en-US" dirty="0"/>
              <a:t>employee</a:t>
            </a:r>
          </a:p>
          <a:p>
            <a:r>
              <a:rPr lang="en-US" dirty="0"/>
              <a:t>But has skills 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208" y="3873060"/>
            <a:ext cx="329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2 -  Add the Manager :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4308" y="4413290"/>
            <a:ext cx="4123844" cy="1423939"/>
          </a:xfrm>
          <a:prstGeom prst="round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3171" y="6362762"/>
            <a:ext cx="651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3 -  Test your code !! (create some objects)</a:t>
            </a:r>
          </a:p>
        </p:txBody>
      </p:sp>
    </p:spTree>
    <p:extLst>
      <p:ext uri="{BB962C8B-B14F-4D97-AF65-F5344CB8AC3E}">
        <p14:creationId xmlns:p14="http://schemas.microsoft.com/office/powerpoint/2010/main" val="29439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1044</Words>
  <Application>Microsoft Office PowerPoint</Application>
  <PresentationFormat>Widescreen</PresentationFormat>
  <Paragraphs>297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403</cp:revision>
  <dcterms:created xsi:type="dcterms:W3CDTF">2020-01-30T10:34:45Z</dcterms:created>
  <dcterms:modified xsi:type="dcterms:W3CDTF">2023-04-03T07:48:59Z</dcterms:modified>
</cp:coreProperties>
</file>