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7" r:id="rId2"/>
    <p:sldId id="503" r:id="rId3"/>
    <p:sldId id="519" r:id="rId4"/>
    <p:sldId id="501" r:id="rId5"/>
    <p:sldId id="505" r:id="rId6"/>
    <p:sldId id="506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16" r:id="rId16"/>
    <p:sldId id="518" r:id="rId17"/>
    <p:sldId id="517" r:id="rId18"/>
    <p:sldId id="523" r:id="rId19"/>
    <p:sldId id="524" r:id="rId20"/>
    <p:sldId id="522" r:id="rId21"/>
    <p:sldId id="463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9AD"/>
    <a:srgbClr val="EA2227"/>
    <a:srgbClr val="0072C3"/>
    <a:srgbClr val="F40000"/>
    <a:srgbClr val="0E0E0E"/>
    <a:srgbClr val="272822"/>
    <a:srgbClr val="141C3A"/>
    <a:srgbClr val="FC0C67"/>
    <a:srgbClr val="0094D2"/>
    <a:srgbClr val="7BB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179" autoAdjust="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710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11/03/2023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11/03/2023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11/03/2023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11/03/2023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11/03/2023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11/03/2023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11/03/2023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11/03/2023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11/03/2023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11/03/2023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11/03/2023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11/03/2023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classes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/>
        </p:nvSpPr>
        <p:spPr>
          <a:xfrm>
            <a:off x="4100295" y="2178371"/>
            <a:ext cx="3727302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OOP</a:t>
            </a:r>
            <a:endParaRPr/>
          </a:p>
        </p:txBody>
      </p:sp>
      <p:sp>
        <p:nvSpPr>
          <p:cNvPr id="180" name="Google Shape;180;p12"/>
          <p:cNvSpPr txBox="1"/>
          <p:nvPr/>
        </p:nvSpPr>
        <p:spPr>
          <a:xfrm>
            <a:off x="2184905" y="1423016"/>
            <a:ext cx="277210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Typed languages</a:t>
            </a:r>
            <a:endParaRPr/>
          </a:p>
        </p:txBody>
      </p:sp>
      <p:sp>
        <p:nvSpPr>
          <p:cNvPr id="181" name="Google Shape;181;p12"/>
          <p:cNvSpPr/>
          <p:nvPr/>
        </p:nvSpPr>
        <p:spPr>
          <a:xfrm>
            <a:off x="1358531" y="1423016"/>
            <a:ext cx="652203" cy="652203"/>
          </a:xfrm>
          <a:prstGeom prst="ellipse">
            <a:avLst/>
          </a:prstGeom>
          <a:solidFill>
            <a:srgbClr val="9CC2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2" name="Google Shape;182;p12"/>
          <p:cNvSpPr txBox="1"/>
          <p:nvPr/>
        </p:nvSpPr>
        <p:spPr>
          <a:xfrm>
            <a:off x="1294862" y="2979001"/>
            <a:ext cx="214193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Object/Class</a:t>
            </a:r>
            <a:endParaRPr/>
          </a:p>
        </p:txBody>
      </p:sp>
      <p:sp>
        <p:nvSpPr>
          <p:cNvPr id="183" name="Google Shape;183;p12"/>
          <p:cNvSpPr/>
          <p:nvPr/>
        </p:nvSpPr>
        <p:spPr>
          <a:xfrm>
            <a:off x="468488" y="2929898"/>
            <a:ext cx="652203" cy="652203"/>
          </a:xfrm>
          <a:prstGeom prst="ellipse">
            <a:avLst/>
          </a:prstGeom>
          <a:solidFill>
            <a:srgbClr val="A8D08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84" name="Google Shape;184;p12"/>
          <p:cNvSpPr txBox="1"/>
          <p:nvPr/>
        </p:nvSpPr>
        <p:spPr>
          <a:xfrm>
            <a:off x="2215757" y="4385868"/>
            <a:ext cx="244207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Aggregation</a:t>
            </a:r>
            <a:endParaRPr dirty="0"/>
          </a:p>
        </p:txBody>
      </p:sp>
      <p:sp>
        <p:nvSpPr>
          <p:cNvPr id="185" name="Google Shape;185;p12"/>
          <p:cNvSpPr/>
          <p:nvPr/>
        </p:nvSpPr>
        <p:spPr>
          <a:xfrm>
            <a:off x="1389382" y="4336765"/>
            <a:ext cx="652203" cy="652203"/>
          </a:xfrm>
          <a:prstGeom prst="ellipse">
            <a:avLst/>
          </a:prstGeom>
          <a:solidFill>
            <a:srgbClr val="FFD96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86" name="Google Shape;186;p12"/>
          <p:cNvSpPr txBox="1"/>
          <p:nvPr/>
        </p:nvSpPr>
        <p:spPr>
          <a:xfrm>
            <a:off x="9142258" y="2061472"/>
            <a:ext cx="277210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  <a:endParaRPr dirty="0"/>
          </a:p>
        </p:txBody>
      </p:sp>
      <p:sp>
        <p:nvSpPr>
          <p:cNvPr id="187" name="Google Shape;187;p12"/>
          <p:cNvSpPr/>
          <p:nvPr/>
        </p:nvSpPr>
        <p:spPr>
          <a:xfrm>
            <a:off x="7941662" y="3733665"/>
            <a:ext cx="652203" cy="652203"/>
          </a:xfrm>
          <a:prstGeom prst="ellipse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dirty="0"/>
          </a:p>
        </p:txBody>
      </p:sp>
      <p:sp>
        <p:nvSpPr>
          <p:cNvPr id="188" name="Google Shape;188;p12"/>
          <p:cNvSpPr txBox="1"/>
          <p:nvPr/>
        </p:nvSpPr>
        <p:spPr>
          <a:xfrm>
            <a:off x="9083824" y="3748030"/>
            <a:ext cx="251466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 dirty="0"/>
          </a:p>
        </p:txBody>
      </p:sp>
      <p:sp>
        <p:nvSpPr>
          <p:cNvPr id="189" name="Google Shape;189;p12"/>
          <p:cNvSpPr/>
          <p:nvPr/>
        </p:nvSpPr>
        <p:spPr>
          <a:xfrm>
            <a:off x="7987730" y="2012350"/>
            <a:ext cx="652203" cy="652203"/>
          </a:xfrm>
          <a:prstGeom prst="ellipse">
            <a:avLst/>
          </a:prstGeom>
          <a:solidFill>
            <a:srgbClr val="7030A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dirty="0"/>
          </a:p>
        </p:txBody>
      </p:sp>
      <p:sp>
        <p:nvSpPr>
          <p:cNvPr id="2" name="Google Shape;184;p12">
            <a:extLst>
              <a:ext uri="{FF2B5EF4-FFF2-40B4-BE49-F238E27FC236}">
                <a16:creationId xmlns:a16="http://schemas.microsoft.com/office/drawing/2014/main" id="{0D87C9A7-DDB1-2D7B-21B4-0E3BA037DCA7}"/>
              </a:ext>
            </a:extLst>
          </p:cNvPr>
          <p:cNvSpPr txBox="1"/>
          <p:nvPr/>
        </p:nvSpPr>
        <p:spPr>
          <a:xfrm>
            <a:off x="7498465" y="5121910"/>
            <a:ext cx="277210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Encapsulation</a:t>
            </a:r>
            <a:endParaRPr dirty="0"/>
          </a:p>
        </p:txBody>
      </p:sp>
      <p:sp>
        <p:nvSpPr>
          <p:cNvPr id="3" name="Google Shape;185;p12">
            <a:extLst>
              <a:ext uri="{FF2B5EF4-FFF2-40B4-BE49-F238E27FC236}">
                <a16:creationId xmlns:a16="http://schemas.microsoft.com/office/drawing/2014/main" id="{7CD0759B-3CE1-C050-5B37-88643832C2F7}"/>
              </a:ext>
            </a:extLst>
          </p:cNvPr>
          <p:cNvSpPr/>
          <p:nvPr/>
        </p:nvSpPr>
        <p:spPr>
          <a:xfrm>
            <a:off x="6672090" y="5072807"/>
            <a:ext cx="652203" cy="652203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dirty="0"/>
          </a:p>
        </p:txBody>
      </p:sp>
      <p:sp>
        <p:nvSpPr>
          <p:cNvPr id="4" name="Google Shape;205;p13">
            <a:extLst>
              <a:ext uri="{FF2B5EF4-FFF2-40B4-BE49-F238E27FC236}">
                <a16:creationId xmlns:a16="http://schemas.microsoft.com/office/drawing/2014/main" id="{C9AD5D6E-FB87-B688-9D53-0EC043A6E084}"/>
              </a:ext>
            </a:extLst>
          </p:cNvPr>
          <p:cNvSpPr/>
          <p:nvPr/>
        </p:nvSpPr>
        <p:spPr>
          <a:xfrm>
            <a:off x="688871" y="4019500"/>
            <a:ext cx="4268140" cy="1379408"/>
          </a:xfrm>
          <a:prstGeom prst="rect">
            <a:avLst/>
          </a:prstGeom>
          <a:noFill/>
          <a:ln w="7620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21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75332" y="209131"/>
            <a:ext cx="8565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5400" dirty="0"/>
              <a:t>Add an </a:t>
            </a:r>
            <a:r>
              <a:rPr lang="en-US" sz="5400" dirty="0">
                <a:solidFill>
                  <a:srgbClr val="FF0000"/>
                </a:solidFill>
              </a:rPr>
              <a:t>objet</a:t>
            </a:r>
            <a:r>
              <a:rPr lang="en-US" sz="5400" dirty="0"/>
              <a:t> to </a:t>
            </a:r>
            <a:r>
              <a:rPr lang="en-US" sz="5400" dirty="0">
                <a:solidFill>
                  <a:schemeClr val="accent6"/>
                </a:solidFill>
              </a:rPr>
              <a:t>another</a:t>
            </a:r>
            <a:r>
              <a:rPr lang="en-US" sz="5400" dirty="0"/>
              <a:t> objet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5664" y="1441983"/>
            <a:ext cx="453842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class </a:t>
            </a:r>
            <a:r>
              <a:rPr lang="en-US" sz="2200" u="sng" dirty="0">
                <a:latin typeface="Consolas" panose="020B0609020204030204" pitchFamily="49" charset="0"/>
              </a:rPr>
              <a:t>House</a:t>
            </a:r>
            <a:r>
              <a:rPr lang="en-US" sz="2200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  allRooms: 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Room[] </a:t>
            </a:r>
            <a:r>
              <a:rPr lang="en-US" sz="2200" dirty="0">
                <a:latin typeface="Consolas" panose="020B0609020204030204" pitchFamily="49" charset="0"/>
              </a:rPr>
              <a:t>= [];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</a:rPr>
              <a:t>// Create a house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let house1 = new House();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</a:rPr>
              <a:t>// Create a room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let room1 = new Room();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</a:rPr>
              <a:t>// Add the room to the house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house1.push(room1);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5798375" y="2061028"/>
            <a:ext cx="23586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57029" y="1737863"/>
            <a:ext cx="2620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By default the list of room</a:t>
            </a:r>
          </a:p>
          <a:p>
            <a:r>
              <a:rPr lang="en-US" dirty="0">
                <a:solidFill>
                  <a:schemeClr val="accent1"/>
                </a:solidFill>
              </a:rPr>
              <a:t>Is empty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566147" y="5400577"/>
            <a:ext cx="23586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57029" y="5215911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 add the room to the house</a:t>
            </a:r>
          </a:p>
        </p:txBody>
      </p:sp>
      <p:sp>
        <p:nvSpPr>
          <p:cNvPr id="10" name="TextBox 9"/>
          <p:cNvSpPr txBox="1"/>
          <p:nvPr/>
        </p:nvSpPr>
        <p:spPr>
          <a:xfrm rot="20290641">
            <a:off x="588588" y="701014"/>
            <a:ext cx="123803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VERSION 1 </a:t>
            </a:r>
          </a:p>
        </p:txBody>
      </p:sp>
    </p:spTree>
    <p:extLst>
      <p:ext uri="{BB962C8B-B14F-4D97-AF65-F5344CB8AC3E}">
        <p14:creationId xmlns:p14="http://schemas.microsoft.com/office/powerpoint/2010/main" val="386799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75332" y="209131"/>
            <a:ext cx="8565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5400" dirty="0"/>
              <a:t>Add an </a:t>
            </a:r>
            <a:r>
              <a:rPr lang="en-US" sz="5400" dirty="0">
                <a:solidFill>
                  <a:srgbClr val="FF0000"/>
                </a:solidFill>
              </a:rPr>
              <a:t>objet</a:t>
            </a:r>
            <a:r>
              <a:rPr lang="en-US" sz="5400" dirty="0"/>
              <a:t> to </a:t>
            </a:r>
            <a:r>
              <a:rPr lang="en-US" sz="5400" dirty="0">
                <a:solidFill>
                  <a:schemeClr val="accent6"/>
                </a:solidFill>
              </a:rPr>
              <a:t>another</a:t>
            </a:r>
            <a:r>
              <a:rPr lang="en-US" sz="5400" dirty="0"/>
              <a:t> objet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50907" y="1287223"/>
            <a:ext cx="607530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class </a:t>
            </a:r>
            <a:r>
              <a:rPr lang="en-US" sz="2200" u="sng" dirty="0">
                <a:latin typeface="Consolas" panose="020B0609020204030204" pitchFamily="49" charset="0"/>
              </a:rPr>
              <a:t>House</a:t>
            </a:r>
            <a:r>
              <a:rPr lang="en-US" sz="2200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  allRooms: 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Room[] </a:t>
            </a:r>
            <a:r>
              <a:rPr lang="en-US" sz="2200" dirty="0">
                <a:latin typeface="Consolas" panose="020B0609020204030204" pitchFamily="49" charset="0"/>
              </a:rPr>
              <a:t>= [];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</a:rPr>
              <a:t>addRoom</a:t>
            </a:r>
            <a:r>
              <a:rPr lang="en-US" sz="2200" dirty="0">
                <a:latin typeface="Consolas" panose="020B0609020204030204" pitchFamily="49" charset="0"/>
              </a:rPr>
              <a:t>(room: Room) 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 this.allRooms.push(room)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</a:rPr>
              <a:t>// Create a house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let house1 = new House();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</a:rPr>
              <a:t>// Create a room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let room1 = new Room();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</a:rPr>
              <a:t>// Add the room to the house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house1.addRoom(room1);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5798375" y="1932498"/>
            <a:ext cx="23586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3143" y="1609334"/>
            <a:ext cx="2620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By default the list of room</a:t>
            </a:r>
          </a:p>
          <a:p>
            <a:r>
              <a:rPr lang="en-US" dirty="0">
                <a:solidFill>
                  <a:schemeClr val="accent1"/>
                </a:solidFill>
              </a:rPr>
              <a:t>Is empty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515346" y="6705599"/>
            <a:ext cx="23586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933088" y="6336267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 add the room to the house</a:t>
            </a:r>
          </a:p>
        </p:txBody>
      </p:sp>
      <p:sp>
        <p:nvSpPr>
          <p:cNvPr id="10" name="TextBox 9"/>
          <p:cNvSpPr txBox="1"/>
          <p:nvPr/>
        </p:nvSpPr>
        <p:spPr>
          <a:xfrm rot="20290641">
            <a:off x="588588" y="701014"/>
            <a:ext cx="123803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VERSION 2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411643" y="2989597"/>
            <a:ext cx="1861500" cy="928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73143" y="3575741"/>
            <a:ext cx="3564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9AD"/>
                </a:solidFill>
              </a:rPr>
              <a:t>We create a method inside the class</a:t>
            </a:r>
          </a:p>
          <a:p>
            <a:r>
              <a:rPr lang="en-US" dirty="0">
                <a:solidFill>
                  <a:srgbClr val="FF09AD"/>
                </a:solidFill>
              </a:rPr>
              <a:t>To add the room</a:t>
            </a:r>
          </a:p>
        </p:txBody>
      </p:sp>
    </p:spTree>
    <p:extLst>
      <p:ext uri="{BB962C8B-B14F-4D97-AF65-F5344CB8AC3E}">
        <p14:creationId xmlns:p14="http://schemas.microsoft.com/office/powerpoint/2010/main" val="520970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24" y="5270988"/>
            <a:ext cx="3293120" cy="12695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32011" y="2423886"/>
            <a:ext cx="2270733" cy="2317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552491" y="3070217"/>
            <a:ext cx="2229772" cy="325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02743" y="2867659"/>
            <a:ext cx="1389448" cy="54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1983536" y="2347873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House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05" y="187654"/>
            <a:ext cx="844633" cy="99623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57011" y="476002"/>
            <a:ext cx="2916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ACTIVITY 2  </a:t>
            </a:r>
            <a:endParaRPr lang="fr-FR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7759904" y="1308715"/>
            <a:ext cx="39727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  1- Create:</a:t>
            </a:r>
          </a:p>
          <a:p>
            <a:r>
              <a:rPr lang="en-US" dirty="0">
                <a:latin typeface="Consolas" panose="020B0609020204030204" pitchFamily="49" charset="0"/>
              </a:rPr>
              <a:t> - 1 house</a:t>
            </a:r>
          </a:p>
          <a:p>
            <a:r>
              <a:rPr lang="en-US" dirty="0">
                <a:latin typeface="Consolas" panose="020B0609020204030204" pitchFamily="49" charset="0"/>
              </a:rPr>
              <a:t> - 3 doors</a:t>
            </a:r>
          </a:p>
          <a:p>
            <a:r>
              <a:rPr lang="en-US" dirty="0">
                <a:latin typeface="Consolas" panose="020B0609020204030204" pitchFamily="49" charset="0"/>
              </a:rPr>
              <a:t> - 2 rooms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 2- Add the 2 rooms to the house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3 – Add a door to the house and rooms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92191" y="1340620"/>
            <a:ext cx="2270733" cy="19386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5192191" y="2163502"/>
            <a:ext cx="2229772" cy="325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5643716" y="1453402"/>
            <a:ext cx="111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Door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92192" y="4044943"/>
            <a:ext cx="2270733" cy="19386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192192" y="4867825"/>
            <a:ext cx="2229772" cy="325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5641050" y="4118115"/>
            <a:ext cx="1281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Room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73151" y="22171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802744" y="4478839"/>
            <a:ext cx="1389448" cy="54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4773152" y="401473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>
            <a:stCxn id="30" idx="0"/>
            <a:endCxn id="27" idx="2"/>
          </p:cNvCxnSpPr>
          <p:nvPr/>
        </p:nvCxnSpPr>
        <p:spPr>
          <a:xfrm flipH="1" flipV="1">
            <a:off x="6327558" y="3279233"/>
            <a:ext cx="1" cy="7657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6426383" y="3320998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360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370" y="1783746"/>
            <a:ext cx="4081627" cy="51562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80909" y="367974"/>
            <a:ext cx="7804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 man has </a:t>
            </a:r>
            <a:r>
              <a:rPr lang="en-US" sz="4000" b="1" dirty="0">
                <a:solidFill>
                  <a:srgbClr val="FF09AD"/>
                </a:solidFill>
              </a:rPr>
              <a:t>1 left </a:t>
            </a:r>
            <a:r>
              <a:rPr lang="en-US" sz="4000" dirty="0"/>
              <a:t>arm and </a:t>
            </a:r>
            <a:r>
              <a:rPr lang="en-US" sz="4000" b="1" dirty="0">
                <a:solidFill>
                  <a:srgbClr val="FF09AD"/>
                </a:solidFill>
              </a:rPr>
              <a:t>1 right </a:t>
            </a:r>
            <a:r>
              <a:rPr lang="en-US" sz="4000" dirty="0"/>
              <a:t>arm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96000" y="1075860"/>
            <a:ext cx="275771" cy="16818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532914" y="1075860"/>
            <a:ext cx="1190171" cy="12509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107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840" y="4324668"/>
            <a:ext cx="2021495" cy="25537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42235" y="1771919"/>
            <a:ext cx="3067050" cy="2478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33335" y="1771919"/>
            <a:ext cx="3067050" cy="2478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342235" y="2705369"/>
            <a:ext cx="306705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33335" y="2686319"/>
            <a:ext cx="306705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7" idx="3"/>
            <a:endCxn id="8" idx="1"/>
          </p:cNvCxnSpPr>
          <p:nvPr/>
        </p:nvCxnSpPr>
        <p:spPr>
          <a:xfrm>
            <a:off x="5409285" y="3010974"/>
            <a:ext cx="192405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3126196" y="1884701"/>
            <a:ext cx="1138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Man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24115" y="1884701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Arm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8179" y="1955907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5164" y="2996871"/>
            <a:ext cx="1287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age : number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5164" y="3371978"/>
            <a:ext cx="1272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name : string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49186" y="2920214"/>
            <a:ext cx="176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isLeftArm: boolean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1598" y="184628"/>
            <a:ext cx="10061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In OOP, we represent these 2 classes as follows: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7230" y="2518191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72110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05192" y="260828"/>
            <a:ext cx="11376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In typescript , we represent these 2 classes as follows: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7787" y="1347896"/>
            <a:ext cx="4363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u="sng" dirty="0">
                <a:latin typeface="Consolas" panose="020B0609020204030204" pitchFamily="49" charset="0"/>
              </a:rPr>
              <a:t>Man</a:t>
            </a:r>
            <a:r>
              <a:rPr lang="en-US" dirty="0"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latin typeface="Consolas" panose="020B0609020204030204" pitchFamily="49" charset="0"/>
              </a:rPr>
              <a:t>  </a:t>
            </a:r>
            <a:r>
              <a:rPr lang="en-US" dirty="0" err="1">
                <a:latin typeface="Consolas" panose="020B0609020204030204" pitchFamily="49" charset="0"/>
              </a:rPr>
              <a:t>leftArm</a:t>
            </a:r>
            <a:r>
              <a:rPr lang="en-US" dirty="0">
                <a:latin typeface="Consolas" panose="020B0609020204030204" pitchFamily="49" charset="0"/>
              </a:rPr>
              <a:t>: </a:t>
            </a:r>
            <a:r>
              <a:rPr lang="en-US" i="1" dirty="0">
                <a:latin typeface="Consolas" panose="020B0609020204030204" pitchFamily="49" charset="0"/>
              </a:rPr>
              <a:t>Arm = new Arm(true)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  </a:t>
            </a:r>
            <a:r>
              <a:rPr lang="en-US" dirty="0" err="1">
                <a:latin typeface="Consolas" panose="020B0609020204030204" pitchFamily="49" charset="0"/>
              </a:rPr>
              <a:t>rightArm</a:t>
            </a:r>
            <a:r>
              <a:rPr lang="en-US" dirty="0">
                <a:latin typeface="Consolas" panose="020B0609020204030204" pitchFamily="49" charset="0"/>
              </a:rPr>
              <a:t>: </a:t>
            </a:r>
            <a:r>
              <a:rPr lang="en-US" i="1" dirty="0">
                <a:latin typeface="Consolas" panose="020B0609020204030204" pitchFamily="49" charset="0"/>
              </a:rPr>
              <a:t>Arm = new Arm(false)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9261" y="1347896"/>
            <a:ext cx="41104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u="sng" dirty="0">
                <a:latin typeface="Consolas" panose="020B0609020204030204" pitchFamily="49" charset="0"/>
              </a:rPr>
              <a:t>Arm</a:t>
            </a:r>
            <a:r>
              <a:rPr lang="en-US" dirty="0"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latin typeface="Consolas" panose="020B0609020204030204" pitchFamily="49" charset="0"/>
              </a:rPr>
              <a:t>  </a:t>
            </a:r>
            <a:r>
              <a:rPr lang="en-US" dirty="0" err="1">
                <a:latin typeface="Consolas" panose="020B0609020204030204" pitchFamily="49" charset="0"/>
              </a:rPr>
              <a:t>isLeft</a:t>
            </a:r>
            <a:r>
              <a:rPr lang="en-US" dirty="0">
                <a:latin typeface="Consolas" panose="020B0609020204030204" pitchFamily="49" charset="0"/>
              </a:rPr>
              <a:t>: </a:t>
            </a:r>
            <a:r>
              <a:rPr lang="en-US" i="1" dirty="0"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</a:t>
            </a:r>
            <a:r>
              <a:rPr lang="en-US" i="1" dirty="0">
                <a:latin typeface="Consolas" panose="020B0609020204030204" pitchFamily="49" charset="0"/>
              </a:rPr>
              <a:t>constructor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isLeft</a:t>
            </a:r>
            <a:r>
              <a:rPr lang="en-US" dirty="0">
                <a:latin typeface="Consolas" panose="020B0609020204030204" pitchFamily="49" charset="0"/>
              </a:rPr>
              <a:t>: </a:t>
            </a:r>
            <a:r>
              <a:rPr lang="en-US" i="1" dirty="0">
                <a:latin typeface="Consolas" panose="020B0609020204030204" pitchFamily="49" charset="0"/>
              </a:rPr>
              <a:t>boolean){</a:t>
            </a:r>
          </a:p>
          <a:p>
            <a:r>
              <a:rPr lang="en-US" i="1" dirty="0">
                <a:latin typeface="Consolas" panose="020B0609020204030204" pitchFamily="49" charset="0"/>
              </a:rPr>
              <a:t>       </a:t>
            </a:r>
            <a:r>
              <a:rPr lang="en-US" i="1" dirty="0" err="1">
                <a:latin typeface="Consolas" panose="020B0609020204030204" pitchFamily="49" charset="0"/>
              </a:rPr>
              <a:t>this.isLeft</a:t>
            </a:r>
            <a:r>
              <a:rPr lang="en-US" i="1" dirty="0">
                <a:latin typeface="Consolas" panose="020B0609020204030204" pitchFamily="49" charset="0"/>
              </a:rPr>
              <a:t> = </a:t>
            </a:r>
            <a:r>
              <a:rPr lang="en-US" i="1" dirty="0" err="1">
                <a:latin typeface="Consolas" panose="020B0609020204030204" pitchFamily="49" charset="0"/>
              </a:rPr>
              <a:t>isLeft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</a:p>
          <a:p>
            <a:r>
              <a:rPr lang="en-US" i="1" dirty="0">
                <a:latin typeface="Consolas" panose="020B0609020204030204" pitchFamily="49" charset="0"/>
              </a:rPr>
              <a:t>  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399" y="4093459"/>
            <a:ext cx="2299254" cy="290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9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6114" y="2073498"/>
            <a:ext cx="2604370" cy="1506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School</a:t>
            </a:r>
          </a:p>
        </p:txBody>
      </p:sp>
      <p:cxnSp>
        <p:nvCxnSpPr>
          <p:cNvPr id="7" name="Straight Connector 6"/>
          <p:cNvCxnSpPr>
            <a:stCxn id="5" idx="3"/>
          </p:cNvCxnSpPr>
          <p:nvPr/>
        </p:nvCxnSpPr>
        <p:spPr>
          <a:xfrm flipV="1">
            <a:off x="5260484" y="2820473"/>
            <a:ext cx="1449409" cy="644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278785" y="249889"/>
            <a:ext cx="3039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5400" dirty="0"/>
              <a:t>‘A </a:t>
            </a:r>
            <a:r>
              <a:rPr lang="en-US" sz="5400" dirty="0">
                <a:solidFill>
                  <a:srgbClr val="FF0000"/>
                </a:solidFill>
              </a:rPr>
              <a:t>has 1 </a:t>
            </a:r>
            <a:r>
              <a:rPr lang="en-US" sz="5400" dirty="0"/>
              <a:t>B’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09893" y="2073498"/>
            <a:ext cx="2604370" cy="1506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Director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2669" y="210048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43314" y="4046900"/>
            <a:ext cx="4249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class </a:t>
            </a:r>
            <a:r>
              <a:rPr lang="en-US" sz="2400" u="sng" dirty="0">
                <a:latin typeface="Consolas" panose="020B0609020204030204" pitchFamily="49" charset="0"/>
              </a:rPr>
              <a:t>School</a:t>
            </a:r>
            <a:r>
              <a:rPr lang="en-US" sz="2400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 director: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Director;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09893" y="4046900"/>
            <a:ext cx="2903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Class Director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065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57010" y="476002"/>
            <a:ext cx="2976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ACTIVITY 3 </a:t>
            </a:r>
            <a:endParaRPr lang="fr-FR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5" y="187654"/>
            <a:ext cx="844633" cy="9962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16687" y="685771"/>
            <a:ext cx="53446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  1- Update the classes to mange</a:t>
            </a:r>
          </a:p>
          <a:p>
            <a:r>
              <a:rPr lang="en-US" dirty="0">
                <a:latin typeface="Consolas" panose="020B0609020204030204" pitchFamily="49" charset="0"/>
              </a:rPr>
              <a:t>//          - a school has many students</a:t>
            </a:r>
          </a:p>
          <a:p>
            <a:r>
              <a:rPr lang="en-US" dirty="0">
                <a:latin typeface="Consolas" panose="020B0609020204030204" pitchFamily="49" charset="0"/>
              </a:rPr>
              <a:t>//          - as school has 1 director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 2 - Create a school with a director,</a:t>
            </a:r>
          </a:p>
          <a:p>
            <a:r>
              <a:rPr lang="en-US" dirty="0">
                <a:latin typeface="Consolas" panose="020B0609020204030204" pitchFamily="49" charset="0"/>
              </a:rPr>
              <a:t> and students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5505" y="1921757"/>
            <a:ext cx="2270733" cy="19386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95505" y="2744639"/>
            <a:ext cx="2229772" cy="325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866238" y="2596051"/>
            <a:ext cx="1389448" cy="54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1047030" y="2034539"/>
            <a:ext cx="147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School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55686" y="1851104"/>
            <a:ext cx="2270733" cy="19386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255686" y="2673986"/>
            <a:ext cx="2229772" cy="325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Box 15"/>
          <p:cNvSpPr txBox="1"/>
          <p:nvPr/>
        </p:nvSpPr>
        <p:spPr>
          <a:xfrm>
            <a:off x="4720489" y="2019012"/>
            <a:ext cx="1655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Student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41790" y="205963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52" y="4476763"/>
            <a:ext cx="2143125" cy="21431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207448" y="3963065"/>
            <a:ext cx="2270733" cy="19386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255686" y="4900388"/>
            <a:ext cx="2229772" cy="325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TextBox 19"/>
          <p:cNvSpPr txBox="1"/>
          <p:nvPr/>
        </p:nvSpPr>
        <p:spPr>
          <a:xfrm>
            <a:off x="4517293" y="4158573"/>
            <a:ext cx="170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Director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12724" y="3966268"/>
            <a:ext cx="830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0/1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866238" y="3503447"/>
            <a:ext cx="1341210" cy="15488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86317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6114" y="2073498"/>
            <a:ext cx="2604370" cy="1506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Team</a:t>
            </a:r>
          </a:p>
        </p:txBody>
      </p:sp>
      <p:cxnSp>
        <p:nvCxnSpPr>
          <p:cNvPr id="7" name="Straight Connector 6"/>
          <p:cNvCxnSpPr>
            <a:stCxn id="5" idx="3"/>
          </p:cNvCxnSpPr>
          <p:nvPr/>
        </p:nvCxnSpPr>
        <p:spPr>
          <a:xfrm flipV="1">
            <a:off x="5260484" y="2820473"/>
            <a:ext cx="1449409" cy="644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1297943" y="249889"/>
            <a:ext cx="900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5400" dirty="0"/>
              <a:t>A team </a:t>
            </a:r>
            <a:r>
              <a:rPr lang="en-US" sz="5400" dirty="0">
                <a:solidFill>
                  <a:srgbClr val="FF0000"/>
                </a:solidFill>
              </a:rPr>
              <a:t>can have or not </a:t>
            </a:r>
            <a:r>
              <a:rPr lang="en-US" sz="5400" dirty="0"/>
              <a:t>a coach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09893" y="2073498"/>
            <a:ext cx="2604370" cy="1506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Coach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05997" y="2073498"/>
            <a:ext cx="9733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0/1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0057" y="4102371"/>
            <a:ext cx="4249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class </a:t>
            </a:r>
            <a:r>
              <a:rPr lang="en-US" sz="2400" u="sng" dirty="0">
                <a:latin typeface="Consolas" panose="020B0609020204030204" pitchFamily="49" charset="0"/>
              </a:rPr>
              <a:t>Team</a:t>
            </a:r>
            <a:r>
              <a:rPr lang="en-US" sz="2400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 coach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latin typeface="Consolas" panose="020B0609020204030204" pitchFamily="49" charset="0"/>
              </a:rPr>
              <a:t>:  Coach;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5276" y="4102371"/>
            <a:ext cx="2393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Class Coach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585029" y="4887201"/>
            <a:ext cx="856342" cy="784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0801671">
            <a:off x="3826576" y="5735508"/>
            <a:ext cx="1488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coach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Is optional</a:t>
            </a:r>
          </a:p>
        </p:txBody>
      </p:sp>
    </p:spTree>
    <p:extLst>
      <p:ext uri="{BB962C8B-B14F-4D97-AF65-F5344CB8AC3E}">
        <p14:creationId xmlns:p14="http://schemas.microsoft.com/office/powerpoint/2010/main" val="2820968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97239" y="628835"/>
            <a:ext cx="7678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What is a UML class diagram ?</a:t>
            </a:r>
            <a:endParaRPr lang="fr-FR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34" y="329501"/>
            <a:ext cx="1394339" cy="153878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2999965" y="2516844"/>
            <a:ext cx="2646092" cy="35356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040926" y="3152846"/>
            <a:ext cx="260513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3451490" y="2629626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School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2388283" y="2530566"/>
            <a:ext cx="395276" cy="6360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3020445" y="4599396"/>
            <a:ext cx="262561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Left Brace 27"/>
          <p:cNvSpPr/>
          <p:nvPr/>
        </p:nvSpPr>
        <p:spPr>
          <a:xfrm>
            <a:off x="2392183" y="3425076"/>
            <a:ext cx="391376" cy="11743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>
            <a:off x="2392183" y="4857904"/>
            <a:ext cx="391376" cy="11743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88069" y="3465682"/>
            <a:ext cx="1894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Name:string</a:t>
            </a:r>
            <a:endParaRPr lang="en-US" dirty="0"/>
          </a:p>
          <a:p>
            <a:r>
              <a:rPr lang="en-US" dirty="0" err="1"/>
              <a:t>Superficy:number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8729" y="2629626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 NAME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2041" y="3812181"/>
            <a:ext cx="1299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ATTRIBTES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79213" y="5142889"/>
            <a:ext cx="304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getSchoolSize</a:t>
            </a:r>
            <a:r>
              <a:rPr lang="en-US" dirty="0"/>
              <a:t>() : number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8729" y="5127500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METHODS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97177" y="3070439"/>
            <a:ext cx="5020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A way to represent the class graphically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97177" y="4459984"/>
            <a:ext cx="2726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Similar to ERDs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10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19523" y="414189"/>
            <a:ext cx="74107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SO FAR YOU KNOW  HOW TO</a:t>
            </a:r>
          </a:p>
          <a:p>
            <a:pPr algn="ctr"/>
            <a:r>
              <a:rPr lang="en-US" sz="4000" b="1" dirty="0">
                <a:solidFill>
                  <a:srgbClr val="FF09AD"/>
                </a:solidFill>
              </a:rPr>
              <a:t>CREATE AN OBJECT FROM A CLASS</a:t>
            </a:r>
            <a:endParaRPr lang="fr-FR" sz="4000" b="1" dirty="0">
              <a:solidFill>
                <a:srgbClr val="FF09AD"/>
              </a:solidFill>
            </a:endParaRPr>
          </a:p>
        </p:txBody>
      </p:sp>
      <p:pic>
        <p:nvPicPr>
          <p:cNvPr id="17" name="Picture 2" descr="What is Object Oriented Programming (OOP) | Java Tutori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449" y="3906810"/>
            <a:ext cx="6646891" cy="281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578806" y="2817425"/>
            <a:ext cx="8892178" cy="76944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nsolas" panose="020B0609020204030204" pitchFamily="49" charset="0"/>
              </a:rPr>
              <a:t>Let </a:t>
            </a:r>
            <a:r>
              <a:rPr lang="en-US" sz="4400" dirty="0" err="1">
                <a:latin typeface="Consolas" panose="020B0609020204030204" pitchFamily="49" charset="0"/>
              </a:rPr>
              <a:t>myCar</a:t>
            </a:r>
            <a:r>
              <a:rPr lang="en-US" sz="4400" dirty="0">
                <a:latin typeface="Consolas" panose="020B0609020204030204" pitchFamily="49" charset="0"/>
              </a:rPr>
              <a:t> = </a:t>
            </a:r>
            <a:r>
              <a:rPr lang="en-US" sz="4400" b="1" dirty="0">
                <a:solidFill>
                  <a:srgbClr val="0072C3"/>
                </a:solidFill>
                <a:latin typeface="Consolas" panose="020B0609020204030204" pitchFamily="49" charset="0"/>
              </a:rPr>
              <a:t>new</a:t>
            </a:r>
            <a:r>
              <a:rPr lang="en-US" sz="4400" dirty="0">
                <a:latin typeface="Consolas" panose="020B0609020204030204" pitchFamily="49" charset="0"/>
              </a:rPr>
              <a:t> Car(“</a:t>
            </a:r>
            <a:r>
              <a:rPr lang="en-US" sz="4400" dirty="0" err="1">
                <a:latin typeface="Consolas" panose="020B0609020204030204" pitchFamily="49" charset="0"/>
              </a:rPr>
              <a:t>audi</a:t>
            </a:r>
            <a:r>
              <a:rPr lang="en-US" sz="4400" dirty="0">
                <a:latin typeface="Consolas" panose="020B0609020204030204" pitchFamily="49" charset="0"/>
              </a:rPr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3516849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8718" y="1171370"/>
            <a:ext cx="45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saw </a:t>
            </a:r>
            <a:r>
              <a:rPr lang="en-US" sz="2400" b="1" dirty="0"/>
              <a:t>3 types of aggregations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4887" y="372971"/>
            <a:ext cx="2952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9AD"/>
                </a:solidFill>
              </a:rPr>
              <a:t>TO SUM UP</a:t>
            </a:r>
            <a:endParaRPr lang="fr-FR" sz="4000" b="1" dirty="0">
              <a:solidFill>
                <a:srgbClr val="FF09AD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31" y="219142"/>
            <a:ext cx="1015545" cy="10155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2093" y="3294742"/>
            <a:ext cx="928914" cy="928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56664" y="3294741"/>
            <a:ext cx="928914" cy="9289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2" idx="3"/>
            <a:endCxn id="12" idx="1"/>
          </p:cNvCxnSpPr>
          <p:nvPr/>
        </p:nvCxnSpPr>
        <p:spPr>
          <a:xfrm flipV="1">
            <a:off x="1681007" y="3759199"/>
            <a:ext cx="117565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59880" y="34374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4753" y="3294741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71918" y="3294741"/>
            <a:ext cx="561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97460" y="2368619"/>
            <a:ext cx="2720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“A HAS MANY B”</a:t>
            </a:r>
            <a:endParaRPr lang="en-US" sz="24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4383315" y="1907596"/>
            <a:ext cx="14514" cy="2954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574152" y="3297535"/>
            <a:ext cx="928914" cy="928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78723" y="3297534"/>
            <a:ext cx="928914" cy="9289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0" idx="3"/>
            <a:endCxn id="21" idx="1"/>
          </p:cNvCxnSpPr>
          <p:nvPr/>
        </p:nvCxnSpPr>
        <p:spPr>
          <a:xfrm flipV="1">
            <a:off x="5503066" y="3761992"/>
            <a:ext cx="117565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81939" y="34402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26812" y="3297534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93977" y="3297534"/>
            <a:ext cx="561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56892" y="2324329"/>
            <a:ext cx="302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“A HAS ALWAYS 2  B”</a:t>
            </a:r>
            <a:endParaRPr lang="en-US" sz="2400" b="1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8049829" y="1907596"/>
            <a:ext cx="14514" cy="2954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530060" y="3297535"/>
            <a:ext cx="928914" cy="928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634631" y="3297534"/>
            <a:ext cx="928914" cy="9289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8" idx="3"/>
            <a:endCxn id="29" idx="1"/>
          </p:cNvCxnSpPr>
          <p:nvPr/>
        </p:nvCxnSpPr>
        <p:spPr>
          <a:xfrm flipV="1">
            <a:off x="9458974" y="3761992"/>
            <a:ext cx="117565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102633" y="338494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82720" y="3297534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849885" y="3297534"/>
            <a:ext cx="561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46171" y="2324328"/>
            <a:ext cx="302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“A HAS 0 or 1  B”</a:t>
            </a:r>
            <a:endParaRPr lang="en-US" sz="2400" b="1" dirty="0"/>
          </a:p>
        </p:txBody>
      </p:sp>
      <p:sp>
        <p:nvSpPr>
          <p:cNvPr id="35" name="Down Arrow 34"/>
          <p:cNvSpPr/>
          <p:nvPr/>
        </p:nvSpPr>
        <p:spPr>
          <a:xfrm>
            <a:off x="2005772" y="4601029"/>
            <a:ext cx="551543" cy="5225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5815122" y="4561506"/>
            <a:ext cx="551543" cy="5225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9600490" y="4561506"/>
            <a:ext cx="551543" cy="5225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212475" y="5123543"/>
            <a:ext cx="2317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 create an array</a:t>
            </a:r>
          </a:p>
          <a:p>
            <a:pPr algn="ctr"/>
            <a:r>
              <a:rPr lang="en-US" sz="2000" b="1" dirty="0"/>
              <a:t>In 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4151" y="5229911"/>
            <a:ext cx="3524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 create 2 attributes B </a:t>
            </a:r>
          </a:p>
          <a:p>
            <a:pPr algn="ctr"/>
            <a:r>
              <a:rPr lang="en-US" sz="2000" b="1" dirty="0"/>
              <a:t>In 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71990" y="5196862"/>
            <a:ext cx="3631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 create 1 attribute B </a:t>
            </a:r>
          </a:p>
          <a:p>
            <a:pPr algn="ctr"/>
            <a:r>
              <a:rPr lang="en-US" sz="2000" b="1" dirty="0"/>
              <a:t>In A</a:t>
            </a:r>
          </a:p>
          <a:p>
            <a:pPr algn="ctr"/>
            <a:r>
              <a:rPr lang="en-US" sz="2000" b="1" dirty="0">
                <a:solidFill>
                  <a:srgbClr val="FF09AD"/>
                </a:solidFill>
              </a:rPr>
              <a:t>But it is optional</a:t>
            </a:r>
          </a:p>
        </p:txBody>
      </p:sp>
    </p:spTree>
    <p:extLst>
      <p:ext uri="{BB962C8B-B14F-4D97-AF65-F5344CB8AC3E}">
        <p14:creationId xmlns:p14="http://schemas.microsoft.com/office/powerpoint/2010/main" val="3229340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62" y="373488"/>
            <a:ext cx="1164398" cy="132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7011" y="476002"/>
            <a:ext cx="576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WANT TO GO FURTHER ?</a:t>
            </a:r>
            <a:endParaRPr lang="fr-FR" sz="4000" b="1" dirty="0">
              <a:solidFill>
                <a:srgbClr val="0072C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225" y="2142079"/>
            <a:ext cx="11013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CLASSES &amp; OBJECTS IN TYPESCRIPT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https://www.typescriptlang.org/docs/handbook/classes.html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279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44291">
            <a:off x="524370" y="581802"/>
            <a:ext cx="1412118" cy="15854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1457" y="666644"/>
            <a:ext cx="8844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Does the constructor have a </a:t>
            </a:r>
            <a:r>
              <a:rPr lang="en-US" sz="4000" dirty="0">
                <a:solidFill>
                  <a:srgbClr val="FF0000"/>
                </a:solidFill>
              </a:rPr>
              <a:t>return type </a:t>
            </a:r>
            <a:r>
              <a:rPr lang="en-US" sz="4000" dirty="0"/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314" y="1673673"/>
            <a:ext cx="6485562" cy="39070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42938" y="5925029"/>
            <a:ext cx="1599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A</a:t>
            </a:r>
            <a:r>
              <a:rPr lang="en-US" sz="4000" dirty="0"/>
              <a:t> - 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95095" y="5925029"/>
            <a:ext cx="1523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B</a:t>
            </a:r>
            <a:r>
              <a:rPr lang="en-US" sz="4000" dirty="0"/>
              <a:t> - NO</a:t>
            </a:r>
          </a:p>
        </p:txBody>
      </p:sp>
    </p:spTree>
    <p:extLst>
      <p:ext uri="{BB962C8B-B14F-4D97-AF65-F5344CB8AC3E}">
        <p14:creationId xmlns:p14="http://schemas.microsoft.com/office/powerpoint/2010/main" val="185080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 Pieces Puzzle Design Stock Illustration - Download Image Now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443" y="2622885"/>
            <a:ext cx="3943350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65530" y="764505"/>
            <a:ext cx="7483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NOW LET’S COMBINE</a:t>
            </a:r>
          </a:p>
          <a:p>
            <a:pPr algn="ctr"/>
            <a:r>
              <a:rPr lang="en-US" sz="4800" b="1" dirty="0">
                <a:solidFill>
                  <a:srgbClr val="FF09AD"/>
                </a:solidFill>
              </a:rPr>
              <a:t>OBJECTS TOGETHER</a:t>
            </a:r>
            <a:endParaRPr lang="fr-FR" sz="4800" b="1" dirty="0">
              <a:solidFill>
                <a:srgbClr val="FF09A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0290641">
            <a:off x="7895015" y="4568786"/>
            <a:ext cx="3508781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800" dirty="0"/>
              <a:t>AGREGATION</a:t>
            </a:r>
          </a:p>
        </p:txBody>
      </p:sp>
    </p:spTree>
    <p:extLst>
      <p:ext uri="{BB962C8B-B14F-4D97-AF65-F5344CB8AC3E}">
        <p14:creationId xmlns:p14="http://schemas.microsoft.com/office/powerpoint/2010/main" val="339305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92708" y="4204815"/>
            <a:ext cx="3555492" cy="2335742"/>
            <a:chOff x="4494726" y="3003824"/>
            <a:chExt cx="5485998" cy="23357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4726" y="3003824"/>
              <a:ext cx="2742999" cy="233574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7725" y="3003824"/>
              <a:ext cx="2742999" cy="2335742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73019" y="4652575"/>
            <a:ext cx="1278874" cy="12788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895" y="4493891"/>
            <a:ext cx="1055313" cy="2046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708" y="2586584"/>
            <a:ext cx="3555492" cy="174854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586" y="3102437"/>
            <a:ext cx="3473507" cy="34735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446" y="4150476"/>
            <a:ext cx="2440205" cy="24402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69595" y="367974"/>
            <a:ext cx="62099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 house can have </a:t>
            </a:r>
            <a:r>
              <a:rPr lang="en-US" sz="4000" dirty="0">
                <a:solidFill>
                  <a:srgbClr val="FF0000"/>
                </a:solidFill>
              </a:rPr>
              <a:t>MANY</a:t>
            </a:r>
            <a:r>
              <a:rPr lang="en-US" sz="4000" dirty="0"/>
              <a:t> tree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192" y="5058116"/>
            <a:ext cx="1532565" cy="15325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860" y="5007992"/>
            <a:ext cx="1532565" cy="15325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69594" y="1394797"/>
            <a:ext cx="5953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Each tree has a specific </a:t>
            </a:r>
            <a:r>
              <a:rPr lang="en-US" sz="4000" dirty="0">
                <a:solidFill>
                  <a:srgbClr val="FF0000"/>
                </a:solidFill>
              </a:rPr>
              <a:t>SIZE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6019800" y="2102683"/>
            <a:ext cx="812392" cy="189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930662" y="2123899"/>
            <a:ext cx="382990" cy="268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84116" y="2123899"/>
            <a:ext cx="1177801" cy="120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6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5" y="4730215"/>
            <a:ext cx="4695825" cy="18103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2235" y="1771919"/>
            <a:ext cx="3067050" cy="2478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33335" y="1771919"/>
            <a:ext cx="3067050" cy="2478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342235" y="2705369"/>
            <a:ext cx="306705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33335" y="2686319"/>
            <a:ext cx="306705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7" idx="3"/>
            <a:endCxn id="8" idx="1"/>
          </p:cNvCxnSpPr>
          <p:nvPr/>
        </p:nvCxnSpPr>
        <p:spPr>
          <a:xfrm>
            <a:off x="5409285" y="3010974"/>
            <a:ext cx="192405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3126196" y="1884701"/>
            <a:ext cx="14991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House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24115" y="1884701"/>
            <a:ext cx="1085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Tree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49846" y="2171649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5164" y="2996871"/>
            <a:ext cx="2146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numberDoors : number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5164" y="3371978"/>
            <a:ext cx="1366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owner : string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40626" y="2986959"/>
            <a:ext cx="1252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size: number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1598" y="184628"/>
            <a:ext cx="10061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In OOP, we represent these 2 classes as follows:</a:t>
            </a:r>
          </a:p>
        </p:txBody>
      </p:sp>
      <p:sp>
        <p:nvSpPr>
          <p:cNvPr id="23" name="TextBox 22"/>
          <p:cNvSpPr txBox="1"/>
          <p:nvPr/>
        </p:nvSpPr>
        <p:spPr>
          <a:xfrm rot="20417951">
            <a:off x="6250537" y="397361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MANY</a:t>
            </a:r>
          </a:p>
        </p:txBody>
      </p:sp>
      <p:cxnSp>
        <p:nvCxnSpPr>
          <p:cNvPr id="25" name="Curved Connector 24"/>
          <p:cNvCxnSpPr/>
          <p:nvPr/>
        </p:nvCxnSpPr>
        <p:spPr>
          <a:xfrm rot="5400000" flipH="1" flipV="1">
            <a:off x="6283591" y="3205826"/>
            <a:ext cx="1151316" cy="418808"/>
          </a:xfrm>
          <a:prstGeom prst="curvedConnector4">
            <a:avLst>
              <a:gd name="adj1" fmla="val 23936"/>
              <a:gd name="adj2" fmla="val 15458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7230" y="2518191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26540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5" y="4730215"/>
            <a:ext cx="4695825" cy="18103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5192" y="260828"/>
            <a:ext cx="11376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In typescript , we represent these 2 classes as follows: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65298" y="1276222"/>
            <a:ext cx="65165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u="sng" dirty="0">
                <a:latin typeface="Consolas" panose="020B0609020204030204" pitchFamily="49" charset="0"/>
              </a:rPr>
              <a:t>House</a:t>
            </a:r>
            <a:r>
              <a:rPr lang="en-US" dirty="0"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latin typeface="Consolas" panose="020B0609020204030204" pitchFamily="49" charset="0"/>
              </a:rPr>
              <a:t>  numberDoor: </a:t>
            </a:r>
            <a:r>
              <a:rPr lang="en-US" i="1" dirty="0">
                <a:latin typeface="Consolas" panose="020B0609020204030204" pitchFamily="49" charset="0"/>
              </a:rPr>
              <a:t>number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  owner: </a:t>
            </a:r>
            <a:r>
              <a:rPr lang="en-US" i="1" dirty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</a:t>
            </a:r>
            <a:r>
              <a:rPr lang="en-US" i="1" dirty="0">
                <a:latin typeface="Consolas" panose="020B0609020204030204" pitchFamily="49" charset="0"/>
              </a:rPr>
              <a:t>constructor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i="1" dirty="0" err="1">
                <a:latin typeface="Consolas" panose="020B0609020204030204" pitchFamily="49" charset="0"/>
              </a:rPr>
              <a:t>numberDoor</a:t>
            </a:r>
            <a:r>
              <a:rPr lang="en-US" dirty="0">
                <a:latin typeface="Consolas" panose="020B0609020204030204" pitchFamily="49" charset="0"/>
              </a:rPr>
              <a:t>: </a:t>
            </a:r>
            <a:r>
              <a:rPr lang="en-US" i="1" dirty="0">
                <a:latin typeface="Consolas" panose="020B0609020204030204" pitchFamily="49" charset="0"/>
              </a:rPr>
              <a:t>number</a:t>
            </a:r>
            <a:r>
              <a:rPr lang="en-US" dirty="0">
                <a:latin typeface="Consolas" panose="020B0609020204030204" pitchFamily="49" charset="0"/>
              </a:rPr>
              <a:t>, </a:t>
            </a:r>
            <a:r>
              <a:rPr lang="en-US" i="1" dirty="0">
                <a:latin typeface="Consolas" panose="020B0609020204030204" pitchFamily="49" charset="0"/>
              </a:rPr>
              <a:t>owner</a:t>
            </a:r>
            <a:r>
              <a:rPr lang="en-US" dirty="0">
                <a:latin typeface="Consolas" panose="020B0609020204030204" pitchFamily="49" charset="0"/>
              </a:rPr>
              <a:t>: </a:t>
            </a:r>
            <a:r>
              <a:rPr lang="en-US" i="1" dirty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</a:rPr>
              <a:t>this.numberDoor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i="1" dirty="0">
                <a:latin typeface="Consolas" panose="020B0609020204030204" pitchFamily="49" charset="0"/>
              </a:rPr>
              <a:t>numberDoor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</a:rPr>
              <a:t>this.owner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i="1" dirty="0">
                <a:latin typeface="Consolas" panose="020B0609020204030204" pitchFamily="49" charset="0"/>
              </a:rPr>
              <a:t>owner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4550" y="1339403"/>
            <a:ext cx="38571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u="sng" dirty="0">
                <a:latin typeface="Consolas" panose="020B0609020204030204" pitchFamily="49" charset="0"/>
              </a:rPr>
              <a:t>Tree</a:t>
            </a:r>
            <a:r>
              <a:rPr lang="en-US" dirty="0"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latin typeface="Consolas" panose="020B0609020204030204" pitchFamily="49" charset="0"/>
              </a:rPr>
              <a:t>  size: </a:t>
            </a:r>
            <a:r>
              <a:rPr lang="en-US" i="1" dirty="0">
                <a:latin typeface="Consolas" panose="020B0609020204030204" pitchFamily="49" charset="0"/>
              </a:rPr>
              <a:t>number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</a:t>
            </a:r>
            <a:r>
              <a:rPr lang="en-US" i="1" dirty="0">
                <a:latin typeface="Consolas" panose="020B0609020204030204" pitchFamily="49" charset="0"/>
              </a:rPr>
              <a:t>constructor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size</a:t>
            </a:r>
            <a:r>
              <a:rPr lang="en-US" dirty="0">
                <a:latin typeface="Consolas" panose="020B0609020204030204" pitchFamily="49" charset="0"/>
              </a:rPr>
              <a:t>: </a:t>
            </a:r>
            <a:r>
              <a:rPr lang="en-US" i="1" dirty="0">
                <a:latin typeface="Consolas" panose="020B0609020204030204" pitchFamily="49" charset="0"/>
              </a:rPr>
              <a:t>number</a:t>
            </a:r>
            <a:r>
              <a:rPr lang="en-US" dirty="0"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</a:rPr>
              <a:t>this.size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i="1" dirty="0">
                <a:latin typeface="Consolas" panose="020B0609020204030204" pitchFamily="49" charset="0"/>
              </a:rPr>
              <a:t>size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0304" y="222072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Code :</a:t>
            </a:r>
          </a:p>
        </p:txBody>
      </p:sp>
    </p:spTree>
    <p:extLst>
      <p:ext uri="{BB962C8B-B14F-4D97-AF65-F5344CB8AC3E}">
        <p14:creationId xmlns:p14="http://schemas.microsoft.com/office/powerpoint/2010/main" val="13269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21" y="4800868"/>
            <a:ext cx="4695825" cy="18103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57010" y="476002"/>
            <a:ext cx="7879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ACTIVITY 1 </a:t>
            </a:r>
            <a:endParaRPr lang="fr-FR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05" y="187654"/>
            <a:ext cx="844633" cy="9962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77944" y="1548451"/>
            <a:ext cx="49387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  1- update the class to allow the house to have "many" tree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 2- Add the 2 trees to the houseRonan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5505" y="1921757"/>
            <a:ext cx="2270733" cy="19386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95505" y="2744639"/>
            <a:ext cx="2229772" cy="325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866238" y="3378143"/>
            <a:ext cx="1389448" cy="54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1047030" y="2034539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House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55686" y="1851104"/>
            <a:ext cx="2270733" cy="19386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255686" y="2673986"/>
            <a:ext cx="2229772" cy="325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Box 15"/>
          <p:cNvSpPr txBox="1"/>
          <p:nvPr/>
        </p:nvSpPr>
        <p:spPr>
          <a:xfrm>
            <a:off x="4707211" y="1963886"/>
            <a:ext cx="993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Tree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36646" y="272767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42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3306" y="2073498"/>
            <a:ext cx="1437178" cy="1506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A</a:t>
            </a:r>
          </a:p>
        </p:txBody>
      </p:sp>
      <p:cxnSp>
        <p:nvCxnSpPr>
          <p:cNvPr id="7" name="Straight Connector 6"/>
          <p:cNvCxnSpPr>
            <a:stCxn id="5" idx="3"/>
          </p:cNvCxnSpPr>
          <p:nvPr/>
        </p:nvCxnSpPr>
        <p:spPr>
          <a:xfrm flipV="1">
            <a:off x="5260484" y="2820473"/>
            <a:ext cx="1449409" cy="644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2055098" y="249889"/>
            <a:ext cx="7486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5400" dirty="0"/>
              <a:t>‘A is composed of </a:t>
            </a:r>
            <a:r>
              <a:rPr lang="en-US" sz="5400" dirty="0">
                <a:solidFill>
                  <a:srgbClr val="FF0000"/>
                </a:solidFill>
              </a:rPr>
              <a:t>many</a:t>
            </a:r>
            <a:r>
              <a:rPr lang="en-US" sz="5400" dirty="0"/>
              <a:t> B’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09893" y="2073498"/>
            <a:ext cx="1437178" cy="1506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52934" y="2073498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0608" y="2488996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Class diagram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0608" y="500750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Code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74680" y="4627471"/>
            <a:ext cx="22236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class </a:t>
            </a:r>
            <a:r>
              <a:rPr lang="en-US" sz="2400" u="sng" dirty="0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latin typeface="Consolas" panose="020B0609020204030204" pitchFamily="49" charset="0"/>
              </a:rPr>
              <a:t>theB</a:t>
            </a:r>
            <a:r>
              <a:rPr lang="en-US" sz="2400" dirty="0"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B[];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55655" y="462747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Class B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67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6702</TotalTime>
  <Words>754</Words>
  <Application>Microsoft Office PowerPoint</Application>
  <PresentationFormat>Widescreen</PresentationFormat>
  <Paragraphs>213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LENOVO</cp:lastModifiedBy>
  <cp:revision>328</cp:revision>
  <dcterms:created xsi:type="dcterms:W3CDTF">2020-01-30T10:34:45Z</dcterms:created>
  <dcterms:modified xsi:type="dcterms:W3CDTF">2023-03-11T07:14:35Z</dcterms:modified>
</cp:coreProperties>
</file>