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4" r:id="rId2"/>
    <p:sldId id="583" r:id="rId3"/>
    <p:sldId id="626" r:id="rId4"/>
    <p:sldId id="610" r:id="rId5"/>
    <p:sldId id="627" r:id="rId6"/>
    <p:sldId id="615" r:id="rId7"/>
    <p:sldId id="616" r:id="rId8"/>
    <p:sldId id="617" r:id="rId9"/>
    <p:sldId id="618" r:id="rId10"/>
    <p:sldId id="619" r:id="rId11"/>
    <p:sldId id="621" r:id="rId12"/>
    <p:sldId id="624" r:id="rId13"/>
    <p:sldId id="622" r:id="rId14"/>
    <p:sldId id="52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272822"/>
    <a:srgbClr val="3B78B0"/>
    <a:srgbClr val="455F91"/>
    <a:srgbClr val="BACBE5"/>
    <a:srgbClr val="FDE5C1"/>
    <a:srgbClr val="EBA34B"/>
    <a:srgbClr val="987B4A"/>
    <a:srgbClr val="DFE717"/>
    <a:srgbClr val="F15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120" d="100"/>
          <a:sy n="120" d="100"/>
        </p:scale>
        <p:origin x="66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10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29/03/2023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29/03/2023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29/03/2023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2184905" y="1423016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 languages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58531" y="1423016"/>
            <a:ext cx="652203" cy="652203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294862" y="2979001"/>
            <a:ext cx="214193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Object/Class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468488" y="2929898"/>
            <a:ext cx="652203" cy="652203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2215757" y="4385868"/>
            <a:ext cx="24420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Aggregation</a:t>
            </a:r>
            <a:endParaRPr dirty="0"/>
          </a:p>
        </p:txBody>
      </p:sp>
      <p:sp>
        <p:nvSpPr>
          <p:cNvPr id="185" name="Google Shape;185;p12"/>
          <p:cNvSpPr/>
          <p:nvPr/>
        </p:nvSpPr>
        <p:spPr>
          <a:xfrm>
            <a:off x="1389382" y="4336765"/>
            <a:ext cx="652203" cy="652203"/>
          </a:xfrm>
          <a:prstGeom prst="ellipse">
            <a:avLst/>
          </a:prstGeom>
          <a:solidFill>
            <a:srgbClr val="FFD96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9142258" y="2061472"/>
            <a:ext cx="277210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 dirty="0"/>
          </a:p>
        </p:txBody>
      </p:sp>
      <p:sp>
        <p:nvSpPr>
          <p:cNvPr id="187" name="Google Shape;187;p12"/>
          <p:cNvSpPr/>
          <p:nvPr/>
        </p:nvSpPr>
        <p:spPr>
          <a:xfrm>
            <a:off x="8257538" y="3241635"/>
            <a:ext cx="652203" cy="652203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188" name="Google Shape;188;p12"/>
          <p:cNvSpPr txBox="1"/>
          <p:nvPr/>
        </p:nvSpPr>
        <p:spPr>
          <a:xfrm>
            <a:off x="9399700" y="3256000"/>
            <a:ext cx="251466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dirty="0"/>
          </a:p>
        </p:txBody>
      </p:sp>
      <p:sp>
        <p:nvSpPr>
          <p:cNvPr id="189" name="Google Shape;189;p12"/>
          <p:cNvSpPr/>
          <p:nvPr/>
        </p:nvSpPr>
        <p:spPr>
          <a:xfrm>
            <a:off x="7987730" y="2012350"/>
            <a:ext cx="652203" cy="652203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</p:txBody>
      </p:sp>
      <p:sp>
        <p:nvSpPr>
          <p:cNvPr id="2" name="Google Shape;184;p12">
            <a:extLst>
              <a:ext uri="{FF2B5EF4-FFF2-40B4-BE49-F238E27FC236}">
                <a16:creationId xmlns:a16="http://schemas.microsoft.com/office/drawing/2014/main" id="{0D87C9A7-DDB1-2D7B-21B4-0E3BA037DCA7}"/>
              </a:ext>
            </a:extLst>
          </p:cNvPr>
          <p:cNvSpPr txBox="1"/>
          <p:nvPr/>
        </p:nvSpPr>
        <p:spPr>
          <a:xfrm>
            <a:off x="3436795" y="5387855"/>
            <a:ext cx="27721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Encapsulation</a:t>
            </a:r>
            <a:endParaRPr dirty="0"/>
          </a:p>
        </p:txBody>
      </p:sp>
      <p:sp>
        <p:nvSpPr>
          <p:cNvPr id="3" name="Google Shape;185;p12">
            <a:extLst>
              <a:ext uri="{FF2B5EF4-FFF2-40B4-BE49-F238E27FC236}">
                <a16:creationId xmlns:a16="http://schemas.microsoft.com/office/drawing/2014/main" id="{7CD0759B-3CE1-C050-5B37-88643832C2F7}"/>
              </a:ext>
            </a:extLst>
          </p:cNvPr>
          <p:cNvSpPr/>
          <p:nvPr/>
        </p:nvSpPr>
        <p:spPr>
          <a:xfrm>
            <a:off x="2610420" y="5338752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" name="Google Shape;205;p13">
            <a:extLst>
              <a:ext uri="{FF2B5EF4-FFF2-40B4-BE49-F238E27FC236}">
                <a16:creationId xmlns:a16="http://schemas.microsoft.com/office/drawing/2014/main" id="{C9AD5D6E-FB87-B688-9D53-0EC043A6E084}"/>
              </a:ext>
            </a:extLst>
          </p:cNvPr>
          <p:cNvSpPr/>
          <p:nvPr/>
        </p:nvSpPr>
        <p:spPr>
          <a:xfrm>
            <a:off x="7512892" y="1556307"/>
            <a:ext cx="4397244" cy="1379408"/>
          </a:xfrm>
          <a:prstGeom prst="rect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2">
            <a:extLst>
              <a:ext uri="{FF2B5EF4-FFF2-40B4-BE49-F238E27FC236}">
                <a16:creationId xmlns:a16="http://schemas.microsoft.com/office/drawing/2014/main" id="{CF6929DA-5141-7F98-AEDC-05205D70900B}"/>
              </a:ext>
            </a:extLst>
          </p:cNvPr>
          <p:cNvSpPr txBox="1"/>
          <p:nvPr/>
        </p:nvSpPr>
        <p:spPr>
          <a:xfrm>
            <a:off x="8185501" y="4758794"/>
            <a:ext cx="327762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 references</a:t>
            </a:r>
            <a:endParaRPr dirty="0"/>
          </a:p>
        </p:txBody>
      </p:sp>
      <p:sp>
        <p:nvSpPr>
          <p:cNvPr id="6" name="Google Shape;185;p12">
            <a:extLst>
              <a:ext uri="{FF2B5EF4-FFF2-40B4-BE49-F238E27FC236}">
                <a16:creationId xmlns:a16="http://schemas.microsoft.com/office/drawing/2014/main" id="{54E53780-3FEE-A52E-EF13-9BAB1B759CD5}"/>
              </a:ext>
            </a:extLst>
          </p:cNvPr>
          <p:cNvSpPr/>
          <p:nvPr/>
        </p:nvSpPr>
        <p:spPr>
          <a:xfrm>
            <a:off x="7208068" y="4766716"/>
            <a:ext cx="652203" cy="652203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21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0001" y="2244031"/>
            <a:ext cx="8892647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employee.category</a:t>
            </a:r>
            <a:r>
              <a:rPr lang="en-US" sz="2400" dirty="0"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“MANAGER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salary = 500;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525" y="415980"/>
            <a:ext cx="99797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What’s happen if we make a mistake on MANAGER ?</a:t>
            </a:r>
            <a:endParaRPr lang="en-US" sz="3500" dirty="0"/>
          </a:p>
        </p:txBody>
      </p:sp>
      <p:sp>
        <p:nvSpPr>
          <p:cNvPr id="4" name="Down Arrow 3"/>
          <p:cNvSpPr/>
          <p:nvPr/>
        </p:nvSpPr>
        <p:spPr>
          <a:xfrm>
            <a:off x="6983895" y="1046922"/>
            <a:ext cx="384313" cy="1197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17" y="4547375"/>
            <a:ext cx="797599" cy="769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3547" y="4364338"/>
            <a:ext cx="81219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STRING to manage categories, types of element</a:t>
            </a:r>
          </a:p>
          <a:p>
            <a:r>
              <a:rPr lang="en-US" sz="2800" dirty="0"/>
              <a:t>is not really safe !!!</a:t>
            </a:r>
          </a:p>
        </p:txBody>
      </p:sp>
    </p:spTree>
    <p:extLst>
      <p:ext uri="{BB962C8B-B14F-4D97-AF65-F5344CB8AC3E}">
        <p14:creationId xmlns:p14="http://schemas.microsoft.com/office/powerpoint/2010/main" val="363708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1298" y="370387"/>
            <a:ext cx="47591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What is  </a:t>
            </a:r>
            <a:r>
              <a:rPr lang="en-US" sz="4500" b="1" dirty="0">
                <a:solidFill>
                  <a:srgbClr val="FF09AD"/>
                </a:solidFill>
              </a:rPr>
              <a:t>an </a:t>
            </a:r>
            <a:r>
              <a:rPr lang="en-US" sz="4500" b="1" dirty="0" err="1">
                <a:solidFill>
                  <a:srgbClr val="FF09AD"/>
                </a:solidFill>
              </a:rPr>
              <a:t>enum</a:t>
            </a:r>
            <a:r>
              <a:rPr lang="en-US" sz="4500" b="1" dirty="0">
                <a:solidFill>
                  <a:srgbClr val="FF09AD"/>
                </a:solidFill>
              </a:rPr>
              <a:t> </a:t>
            </a:r>
            <a:r>
              <a:rPr lang="en-US" sz="4500" b="1" dirty="0"/>
              <a:t>?</a:t>
            </a:r>
            <a:endParaRPr lang="en-US" sz="4500" dirty="0"/>
          </a:p>
        </p:txBody>
      </p:sp>
      <p:sp>
        <p:nvSpPr>
          <p:cNvPr id="3" name="TextBox 2"/>
          <p:cNvSpPr txBox="1"/>
          <p:nvPr/>
        </p:nvSpPr>
        <p:spPr>
          <a:xfrm>
            <a:off x="1925391" y="1521217"/>
            <a:ext cx="8925059" cy="1323439"/>
          </a:xfrm>
          <a:prstGeom prst="rect">
            <a:avLst/>
          </a:prstGeom>
          <a:noFill/>
          <a:ln w="38100">
            <a:solidFill>
              <a:srgbClr val="FF09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b="1" dirty="0" err="1"/>
              <a:t>enum</a:t>
            </a:r>
            <a:r>
              <a:rPr lang="en-US" sz="4000" dirty="0"/>
              <a:t> is a set of predefined </a:t>
            </a:r>
            <a:r>
              <a:rPr lang="en-US" sz="4000" b="1" dirty="0">
                <a:solidFill>
                  <a:srgbClr val="FF09AD"/>
                </a:solidFill>
              </a:rPr>
              <a:t>named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2505" y="3285440"/>
            <a:ext cx="17075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DEFINITION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07617" y="3554569"/>
            <a:ext cx="12879" cy="262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29" y="4011740"/>
            <a:ext cx="4567872" cy="2170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21" y="3976286"/>
            <a:ext cx="5804079" cy="264478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6635" y="3316042"/>
            <a:ext cx="1077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USAGE</a:t>
            </a:r>
          </a:p>
        </p:txBody>
      </p:sp>
      <p:sp>
        <p:nvSpPr>
          <p:cNvPr id="22" name="Right Arrow 21"/>
          <p:cNvSpPr/>
          <p:nvPr/>
        </p:nvSpPr>
        <p:spPr>
          <a:xfrm rot="2810115">
            <a:off x="778294" y="3635291"/>
            <a:ext cx="1152659" cy="446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20250567">
            <a:off x="31614" y="2726322"/>
            <a:ext cx="157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ENUM VALUE</a:t>
            </a:r>
          </a:p>
          <a:p>
            <a:r>
              <a:rPr lang="en-US" b="1" dirty="0">
                <a:solidFill>
                  <a:srgbClr val="002060"/>
                </a:solidFill>
              </a:rPr>
              <a:t>IN UPPERCASE</a:t>
            </a:r>
          </a:p>
        </p:txBody>
      </p:sp>
    </p:spTree>
    <p:extLst>
      <p:ext uri="{BB962C8B-B14F-4D97-AF65-F5344CB8AC3E}">
        <p14:creationId xmlns:p14="http://schemas.microsoft.com/office/powerpoint/2010/main" val="197308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23" y="483719"/>
            <a:ext cx="697169" cy="76939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412508" y="2330834"/>
            <a:ext cx="2041986" cy="1729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60510" y="2843377"/>
            <a:ext cx="1166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WeekDay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063" y="3430480"/>
            <a:ext cx="18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MONDAY</a:t>
            </a:r>
          </a:p>
          <a:p>
            <a:r>
              <a:rPr lang="en-US" dirty="0"/>
              <a:t>TUESDAY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412508" y="3371153"/>
            <a:ext cx="2041986" cy="539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7303743" y="3314070"/>
            <a:ext cx="2457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Don’t need to details the values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6910" y="558297"/>
            <a:ext cx="48025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UML representation of </a:t>
            </a:r>
            <a:r>
              <a:rPr lang="en-US" sz="3000" b="1" dirty="0" err="1"/>
              <a:t>Enum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7574" y="2523451"/>
            <a:ext cx="1287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&lt;&lt;</a:t>
            </a:r>
            <a:r>
              <a:rPr lang="en-US" sz="2000" i="1" dirty="0" err="1"/>
              <a:t>Enum</a:t>
            </a:r>
            <a:r>
              <a:rPr lang="en-US" sz="2000" i="1" dirty="0"/>
              <a:t>&gt;&gt;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endCxn id="9" idx="3"/>
          </p:cNvCxnSpPr>
          <p:nvPr/>
        </p:nvCxnSpPr>
        <p:spPr>
          <a:xfrm flipH="1">
            <a:off x="6334598" y="3753645"/>
            <a:ext cx="94196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4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6 </a:t>
            </a:r>
            <a:endParaRPr lang="fr-FR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2728" y="1140118"/>
            <a:ext cx="11161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onsolas" panose="020B0609020204030204" pitchFamily="49" charset="0"/>
              </a:rPr>
              <a:t>Create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>
                <a:latin typeface="Consolas" panose="020B0609020204030204" pitchFamily="49" charset="0"/>
              </a:rPr>
              <a:t> Gender: MALE or FEMALE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onsolas" panose="020B0609020204030204" pitchFamily="49" charset="0"/>
              </a:rPr>
              <a:t>Create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>
                <a:latin typeface="Consolas" panose="020B0609020204030204" pitchFamily="49" charset="0"/>
              </a:rPr>
              <a:t> Major:  WEP or SNA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onsolas" panose="020B0609020204030204" pitchFamily="49" charset="0"/>
              </a:rPr>
              <a:t>Create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>
                <a:latin typeface="Consolas" panose="020B0609020204030204" pitchFamily="49" charset="0"/>
              </a:rPr>
              <a:t> Topic:  JAVASCRIPT, PHP, HTML, TS, VUE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onsolas" panose="020B0609020204030204" pitchFamily="49" charset="0"/>
              </a:rPr>
              <a:t>Create a class Student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onsolas" panose="020B0609020204030204" pitchFamily="49" charset="0"/>
              </a:rPr>
              <a:t>Create a class Result</a:t>
            </a:r>
          </a:p>
        </p:txBody>
      </p:sp>
      <p:sp>
        <p:nvSpPr>
          <p:cNvPr id="11" name="TextBox 10"/>
          <p:cNvSpPr txBox="1"/>
          <p:nvPr/>
        </p:nvSpPr>
        <p:spPr>
          <a:xfrm rot="19925513">
            <a:off x="3852379" y="365528"/>
            <a:ext cx="8755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 MIN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456453" y="3775803"/>
            <a:ext cx="2041986" cy="73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74327" y="3942917"/>
            <a:ext cx="100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Student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6453" y="4510141"/>
            <a:ext cx="2041986" cy="1056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01800" y="4596781"/>
            <a:ext cx="1569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name:string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505" y="3775803"/>
            <a:ext cx="2041986" cy="73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1436" y="4059368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Gender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665" y="374286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&lt;&lt;</a:t>
            </a:r>
            <a:r>
              <a:rPr lang="en-US" sz="2000" dirty="0" err="1"/>
              <a:t>enum</a:t>
            </a:r>
            <a:r>
              <a:rPr lang="en-US" sz="2000" dirty="0"/>
              <a:t>&gt;&gt;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4424" y="4164222"/>
            <a:ext cx="2041986" cy="73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294355" y="4447787"/>
            <a:ext cx="7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Topic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34584" y="4131281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&lt;&lt;</a:t>
            </a:r>
            <a:r>
              <a:rPr lang="en-US" sz="2000" dirty="0" err="1"/>
              <a:t>enum</a:t>
            </a:r>
            <a:r>
              <a:rPr lang="en-US" sz="2000" dirty="0"/>
              <a:t>&gt;&gt;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43235" y="3729361"/>
            <a:ext cx="2041986" cy="73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61109" y="3896475"/>
            <a:ext cx="82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Result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43235" y="4463699"/>
            <a:ext cx="2041986" cy="1056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88582" y="4550339"/>
            <a:ext cx="1831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score: number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08005" y="4142972"/>
            <a:ext cx="1069203" cy="59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341505" y="4977563"/>
            <a:ext cx="2041986" cy="73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81436" y="52611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Major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665" y="494462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&lt;&lt;</a:t>
            </a:r>
            <a:r>
              <a:rPr lang="en-US" sz="2000" dirty="0" err="1"/>
              <a:t>enum</a:t>
            </a:r>
            <a:r>
              <a:rPr lang="en-US" sz="2000" dirty="0"/>
              <a:t>&gt;&gt;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396507" y="5338794"/>
            <a:ext cx="1069203" cy="59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2354630" y="37293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4630" y="49386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685221" y="4644652"/>
            <a:ext cx="1069203" cy="59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502198" y="4688493"/>
            <a:ext cx="1069203" cy="593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6242453" y="4284899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9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4887" y="372971"/>
            <a:ext cx="562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9AD"/>
                </a:solidFill>
              </a:rPr>
              <a:t>NOW I KNOW :</a:t>
            </a:r>
            <a:endParaRPr lang="fr-FR" sz="4000" b="1" dirty="0">
              <a:solidFill>
                <a:srgbClr val="FF09A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1" y="219142"/>
            <a:ext cx="1015545" cy="1015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4921" y="1993705"/>
            <a:ext cx="4279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When to </a:t>
            </a:r>
            <a:r>
              <a:rPr lang="en-US" sz="2500" b="1" dirty="0"/>
              <a:t>use abstract </a:t>
            </a:r>
            <a:r>
              <a:rPr lang="en-US" sz="2500" dirty="0"/>
              <a:t>classes</a:t>
            </a:r>
            <a:endParaRPr lang="en-US" sz="2500" i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4921" y="2990280"/>
            <a:ext cx="94453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Benefits of polymorphism: let the </a:t>
            </a:r>
            <a:r>
              <a:rPr lang="en-US" sz="2500" b="1" dirty="0">
                <a:solidFill>
                  <a:srgbClr val="FF09AD"/>
                </a:solidFill>
              </a:rPr>
              <a:t>subclass decide </a:t>
            </a:r>
            <a:r>
              <a:rPr lang="en-US" sz="2500" dirty="0"/>
              <a:t>about something  </a:t>
            </a:r>
            <a:endParaRPr lang="en-US" sz="2500" dirty="0">
              <a:solidFill>
                <a:srgbClr val="FF09A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4921" y="3851613"/>
            <a:ext cx="48019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What is an </a:t>
            </a:r>
            <a:r>
              <a:rPr lang="en-US" sz="2500" dirty="0" err="1"/>
              <a:t>Enum</a:t>
            </a:r>
            <a:r>
              <a:rPr lang="en-US" sz="2500" dirty="0"/>
              <a:t> and its benefits</a:t>
            </a:r>
            <a:endParaRPr lang="en-US" sz="2500" dirty="0">
              <a:solidFill>
                <a:srgbClr val="FF0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4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1 </a:t>
            </a:r>
            <a:endParaRPr lang="fr-FR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3602" y="1188418"/>
            <a:ext cx="8692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1 - write the UML class diagram to answer this problem</a:t>
            </a:r>
          </a:p>
          <a:p>
            <a:r>
              <a:rPr lang="en-US" b="1" dirty="0">
                <a:latin typeface="Consolas" panose="020B0609020204030204" pitchFamily="49" charset="0"/>
              </a:rPr>
              <a:t>2 – write the corresponding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47" y="2681913"/>
            <a:ext cx="11161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•	All </a:t>
            </a:r>
            <a:r>
              <a:rPr lang="en-US" sz="2400" b="1" dirty="0">
                <a:latin typeface="Consolas" panose="020B0609020204030204" pitchFamily="49" charset="0"/>
              </a:rPr>
              <a:t>drinks</a:t>
            </a:r>
            <a:r>
              <a:rPr lang="en-US" sz="2400" dirty="0">
                <a:latin typeface="Consolas" panose="020B0609020204030204" pitchFamily="49" charset="0"/>
              </a:rPr>
              <a:t> have a name and a price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•	</a:t>
            </a:r>
            <a:r>
              <a:rPr lang="en-US" sz="2400" b="1" dirty="0">
                <a:latin typeface="Consolas" panose="020B0609020204030204" pitchFamily="49" charset="0"/>
              </a:rPr>
              <a:t>Coffee</a:t>
            </a:r>
            <a:r>
              <a:rPr lang="en-US" sz="2400" dirty="0">
                <a:latin typeface="Consolas" panose="020B0609020204030204" pitchFamily="49" charset="0"/>
              </a:rPr>
              <a:t> is a drink, but additionally has a quantity of sugar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•	</a:t>
            </a:r>
            <a:r>
              <a:rPr lang="en-US" sz="2400" b="1" dirty="0">
                <a:latin typeface="Consolas" panose="020B0609020204030204" pitchFamily="49" charset="0"/>
              </a:rPr>
              <a:t>Orange juice </a:t>
            </a:r>
            <a:r>
              <a:rPr lang="en-US" sz="2400" dirty="0">
                <a:latin typeface="Consolas" panose="020B0609020204030204" pitchFamily="49" charset="0"/>
              </a:rPr>
              <a:t>is a drink, but additionally has a number of oranges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925513">
            <a:off x="3852379" y="365528"/>
            <a:ext cx="8755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15 MIN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294" y="5029200"/>
            <a:ext cx="14224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37" y="5556899"/>
            <a:ext cx="1301101" cy="13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63084" y="948041"/>
            <a:ext cx="4240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mailbox contains sent and received mails.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2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6915" y="1439458"/>
            <a:ext cx="888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TODO : Given this UML class diagram, write the corresponding code</a:t>
            </a:r>
          </a:p>
        </p:txBody>
      </p:sp>
      <p:sp>
        <p:nvSpPr>
          <p:cNvPr id="10" name="TextBox 9"/>
          <p:cNvSpPr txBox="1"/>
          <p:nvPr/>
        </p:nvSpPr>
        <p:spPr>
          <a:xfrm rot="19925513">
            <a:off x="3852379" y="365528"/>
            <a:ext cx="8755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15 MIN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490" y="2085789"/>
            <a:ext cx="5262993" cy="47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5389" y="2620644"/>
            <a:ext cx="2021985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55389" y="3341861"/>
            <a:ext cx="2021985" cy="8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17993" y="2864807"/>
            <a:ext cx="10967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Animal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9881" y="3572219"/>
            <a:ext cx="122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+ </a:t>
            </a:r>
            <a:r>
              <a:rPr lang="en-US" sz="1400" dirty="0" err="1"/>
              <a:t>playSound</a:t>
            </a:r>
            <a:r>
              <a:rPr lang="en-US" sz="1400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8820" y="2634449"/>
            <a:ext cx="113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&lt;&lt;abstract&gt;&gt;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39481" y="824551"/>
            <a:ext cx="2021985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39481" y="1545768"/>
            <a:ext cx="2021985" cy="8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00056" y="979340"/>
            <a:ext cx="7008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Dog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98717" y="1812407"/>
            <a:ext cx="122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+ </a:t>
            </a:r>
            <a:r>
              <a:rPr lang="en-US" sz="1400" dirty="0" err="1"/>
              <a:t>playSound</a:t>
            </a:r>
            <a:r>
              <a:rPr lang="en-US" sz="1400" dirty="0"/>
              <a:t>()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03" y="308120"/>
            <a:ext cx="3228975" cy="64103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39481" y="3027189"/>
            <a:ext cx="2021985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39481" y="3748406"/>
            <a:ext cx="2021985" cy="8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00056" y="3181978"/>
            <a:ext cx="6145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Cat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48573" y="3934440"/>
            <a:ext cx="122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+ </a:t>
            </a:r>
            <a:r>
              <a:rPr lang="en-US" sz="1400" dirty="0" err="1"/>
              <a:t>playSound</a:t>
            </a:r>
            <a:r>
              <a:rPr lang="en-US" sz="1400" dirty="0"/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86741" y="5109989"/>
            <a:ext cx="2021985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86741" y="5831206"/>
            <a:ext cx="2021985" cy="8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47316" y="5264778"/>
            <a:ext cx="8322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Duck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95833" y="6017240"/>
            <a:ext cx="122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+ </a:t>
            </a:r>
            <a:r>
              <a:rPr lang="en-US" sz="1400" dirty="0" err="1"/>
              <a:t>playSound</a:t>
            </a:r>
            <a:r>
              <a:rPr lang="en-US" sz="1400" dirty="0"/>
              <a:t>()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4064000" y="1536701"/>
            <a:ext cx="775481" cy="9067"/>
          </a:xfrm>
          <a:prstGeom prst="line">
            <a:avLst/>
          </a:prstGeom>
          <a:ln w="31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4098551" y="3898859"/>
            <a:ext cx="740930" cy="1"/>
          </a:xfrm>
          <a:prstGeom prst="line">
            <a:avLst/>
          </a:prstGeom>
          <a:ln w="31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Isosceles Triangle 30"/>
          <p:cNvSpPr/>
          <p:nvPr/>
        </p:nvSpPr>
        <p:spPr>
          <a:xfrm rot="16200000">
            <a:off x="3338861" y="3291366"/>
            <a:ext cx="283961" cy="2582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072818" y="5942837"/>
            <a:ext cx="766663" cy="16943"/>
          </a:xfrm>
          <a:prstGeom prst="line">
            <a:avLst/>
          </a:prstGeom>
          <a:ln w="31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05391" y="3420505"/>
            <a:ext cx="613326" cy="1"/>
          </a:xfrm>
          <a:prstGeom prst="line">
            <a:avLst/>
          </a:prstGeom>
          <a:ln w="31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047216" y="1519757"/>
            <a:ext cx="25602" cy="4423079"/>
          </a:xfrm>
          <a:prstGeom prst="line">
            <a:avLst/>
          </a:prstGeom>
          <a:ln w="31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4793" y="363787"/>
            <a:ext cx="319587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What is the </a:t>
            </a:r>
          </a:p>
          <a:p>
            <a:r>
              <a:rPr lang="en-US" sz="3500" b="1" dirty="0">
                <a:solidFill>
                  <a:srgbClr val="FF09AD"/>
                </a:solidFill>
              </a:rPr>
              <a:t>Polymorphism</a:t>
            </a:r>
            <a:r>
              <a:rPr lang="en-US" sz="3500" b="1" dirty="0"/>
              <a:t>? 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5783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D7B15A-89E9-0FF1-DB30-C16DAAB1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24" y="2024928"/>
            <a:ext cx="5153025" cy="45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02CE02-731A-6E55-1020-725F5BF5E81C}"/>
              </a:ext>
            </a:extLst>
          </p:cNvPr>
          <p:cNvSpPr txBox="1"/>
          <p:nvPr/>
        </p:nvSpPr>
        <p:spPr>
          <a:xfrm>
            <a:off x="2996804" y="423071"/>
            <a:ext cx="6007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What is  </a:t>
            </a:r>
            <a:r>
              <a:rPr lang="en-US" sz="4500" b="1" dirty="0">
                <a:solidFill>
                  <a:srgbClr val="FF09AD"/>
                </a:solidFill>
              </a:rPr>
              <a:t>polymorphism</a:t>
            </a:r>
            <a:r>
              <a:rPr lang="en-US" sz="4500" b="1" dirty="0"/>
              <a:t>?</a:t>
            </a:r>
            <a:endParaRPr lang="en-US" sz="4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75315-93A2-3D2B-A85B-5158FE5DE6E8}"/>
              </a:ext>
            </a:extLst>
          </p:cNvPr>
          <p:cNvSpPr txBox="1"/>
          <p:nvPr/>
        </p:nvSpPr>
        <p:spPr>
          <a:xfrm>
            <a:off x="4152900" y="1638971"/>
            <a:ext cx="1474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9AD"/>
                </a:solidFill>
              </a:rPr>
              <a:t>POLY</a:t>
            </a:r>
            <a:r>
              <a:rPr lang="en-US" dirty="0"/>
              <a:t> = MANY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32C99-C6EF-BFE0-0843-EA8CF9BC0804}"/>
              </a:ext>
            </a:extLst>
          </p:cNvPr>
          <p:cNvSpPr txBox="1"/>
          <p:nvPr/>
        </p:nvSpPr>
        <p:spPr>
          <a:xfrm>
            <a:off x="6248400" y="1638971"/>
            <a:ext cx="21483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9AD"/>
                </a:solidFill>
              </a:rPr>
              <a:t>MORPHISM</a:t>
            </a:r>
            <a:r>
              <a:rPr lang="en-US" dirty="0"/>
              <a:t> = SHAPE</a:t>
            </a:r>
          </a:p>
        </p:txBody>
      </p:sp>
    </p:spTree>
    <p:extLst>
      <p:ext uri="{BB962C8B-B14F-4D97-AF65-F5344CB8AC3E}">
        <p14:creationId xmlns:p14="http://schemas.microsoft.com/office/powerpoint/2010/main" val="324737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6806" y="658598"/>
            <a:ext cx="6007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What is  </a:t>
            </a:r>
            <a:r>
              <a:rPr lang="en-US" sz="4500" b="1" dirty="0">
                <a:solidFill>
                  <a:srgbClr val="FF09AD"/>
                </a:solidFill>
              </a:rPr>
              <a:t>polymorphism</a:t>
            </a:r>
            <a:r>
              <a:rPr lang="en-US" sz="4500" b="1" dirty="0"/>
              <a:t>?</a:t>
            </a:r>
            <a:endParaRPr lang="en-US" sz="4500" dirty="0"/>
          </a:p>
        </p:txBody>
      </p:sp>
      <p:sp>
        <p:nvSpPr>
          <p:cNvPr id="3" name="TextBox 2"/>
          <p:cNvSpPr txBox="1"/>
          <p:nvPr/>
        </p:nvSpPr>
        <p:spPr>
          <a:xfrm>
            <a:off x="1368917" y="1971898"/>
            <a:ext cx="8925059" cy="1323439"/>
          </a:xfrm>
          <a:prstGeom prst="rect">
            <a:avLst/>
          </a:prstGeom>
          <a:noFill/>
          <a:ln w="38100">
            <a:solidFill>
              <a:srgbClr val="FF09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Polymorphism</a:t>
            </a:r>
            <a:r>
              <a:rPr lang="en-US" sz="4000" dirty="0"/>
              <a:t> is the ability of an object to take on many forms.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8746" y="3722207"/>
            <a:ext cx="8087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It happens when children classes </a:t>
            </a:r>
            <a:r>
              <a:rPr lang="en-US" sz="2500" b="1" dirty="0">
                <a:solidFill>
                  <a:srgbClr val="FF09AD"/>
                </a:solidFill>
              </a:rPr>
              <a:t>overwrite</a:t>
            </a:r>
            <a:r>
              <a:rPr lang="en-US" sz="2500" dirty="0">
                <a:solidFill>
                  <a:srgbClr val="FF09AD"/>
                </a:solidFill>
              </a:rPr>
              <a:t> </a:t>
            </a:r>
            <a:r>
              <a:rPr lang="en-US" sz="2500" dirty="0"/>
              <a:t>a parent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6806" y="4727731"/>
            <a:ext cx="2021985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96806" y="5448948"/>
            <a:ext cx="2021985" cy="8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9410" y="4783551"/>
            <a:ext cx="10967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Animal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1298" y="5679306"/>
            <a:ext cx="141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+ </a:t>
            </a:r>
            <a:r>
              <a:rPr lang="en-US" sz="1400" dirty="0" err="1"/>
              <a:t>soSomething</a:t>
            </a:r>
            <a:r>
              <a:rPr lang="en-US" sz="1400" dirty="0"/>
              <a:t>()</a:t>
            </a:r>
          </a:p>
        </p:txBody>
      </p:sp>
      <p:sp>
        <p:nvSpPr>
          <p:cNvPr id="13" name="Isosceles Triangle 12"/>
          <p:cNvSpPr/>
          <p:nvPr/>
        </p:nvSpPr>
        <p:spPr>
          <a:xfrm rot="16200000">
            <a:off x="5003109" y="5435026"/>
            <a:ext cx="283961" cy="25820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85489" y="5564129"/>
            <a:ext cx="459989" cy="8471"/>
          </a:xfrm>
          <a:prstGeom prst="line">
            <a:avLst/>
          </a:prstGeom>
          <a:ln w="3175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767934" y="4727731"/>
            <a:ext cx="2021985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67934" y="5448948"/>
            <a:ext cx="2021985" cy="8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66981" y="4791902"/>
            <a:ext cx="6238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i="1" dirty="0"/>
              <a:t>Cat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2426" y="5679306"/>
            <a:ext cx="141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+ </a:t>
            </a:r>
            <a:r>
              <a:rPr lang="en-US" sz="1400" dirty="0" err="1"/>
              <a:t>soSomething</a:t>
            </a:r>
            <a:r>
              <a:rPr lang="en-US" sz="1400" dirty="0"/>
              <a:t>()</a:t>
            </a:r>
          </a:p>
        </p:txBody>
      </p:sp>
      <p:sp>
        <p:nvSpPr>
          <p:cNvPr id="19" name="Right Arrow 18"/>
          <p:cNvSpPr/>
          <p:nvPr/>
        </p:nvSpPr>
        <p:spPr>
          <a:xfrm rot="20612312" flipH="1">
            <a:off x="7482636" y="5400599"/>
            <a:ext cx="734976" cy="395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86800" y="4920478"/>
            <a:ext cx="269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Cat will </a:t>
            </a:r>
            <a:r>
              <a:rPr lang="en-US" b="1" i="1" dirty="0">
                <a:solidFill>
                  <a:srgbClr val="FF09AD"/>
                </a:solidFill>
              </a:rPr>
              <a:t>overwrite</a:t>
            </a:r>
          </a:p>
          <a:p>
            <a:r>
              <a:rPr lang="en-US" i="1" dirty="0"/>
              <a:t>the behavior</a:t>
            </a:r>
          </a:p>
          <a:p>
            <a:r>
              <a:rPr lang="en-US" i="1" dirty="0"/>
              <a:t>of the parent method</a:t>
            </a:r>
          </a:p>
        </p:txBody>
      </p:sp>
    </p:spTree>
    <p:extLst>
      <p:ext uri="{BB962C8B-B14F-4D97-AF65-F5344CB8AC3E}">
        <p14:creationId xmlns:p14="http://schemas.microsoft.com/office/powerpoint/2010/main" val="294865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97513"/>
              </p:ext>
            </p:extLst>
          </p:nvPr>
        </p:nvGraphicFramePr>
        <p:xfrm>
          <a:off x="1206500" y="2120902"/>
          <a:ext cx="8991600" cy="3452813"/>
        </p:xfrm>
        <a:graphic>
          <a:graphicData uri="http://schemas.openxmlformats.org/drawingml/2006/table">
            <a:tbl>
              <a:tblPr firstRow="1" firstCol="1" bandRow="1"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 in dollars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Developer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skills * 500$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if developer knows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OOP =&gt;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+2000$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team members * 600$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Commercial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contracts * 400$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98847" y="925655"/>
            <a:ext cx="551599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Salary in IT companies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95391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918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6601" y="4824198"/>
            <a:ext cx="560890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500" b="1" dirty="0">
                <a:solidFill>
                  <a:schemeClr val="bg1"/>
                </a:solidFill>
              </a:rPr>
              <a:t>This is the messy  code</a:t>
            </a:r>
          </a:p>
          <a:p>
            <a:pPr algn="r"/>
            <a:r>
              <a:rPr lang="en-US" sz="4500" b="1" dirty="0">
                <a:solidFill>
                  <a:schemeClr val="bg1"/>
                </a:solidFill>
              </a:rPr>
              <a:t>We’ve got….</a:t>
            </a:r>
          </a:p>
          <a:p>
            <a:pPr algn="r"/>
            <a:endParaRPr 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6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ACTIVITY 3 </a:t>
            </a:r>
            <a:endParaRPr lang="fr-FR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5" y="156901"/>
            <a:ext cx="670749" cy="7911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505" y="1265237"/>
            <a:ext cx="11161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•	Change the given to and create the </a:t>
            </a:r>
            <a:r>
              <a:rPr lang="en-US" sz="2400" dirty="0">
                <a:solidFill>
                  <a:srgbClr val="FF09AD"/>
                </a:solidFill>
                <a:latin typeface="Consolas" panose="020B0609020204030204" pitchFamily="49" charset="0"/>
              </a:rPr>
              <a:t>appropriate classes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•	Use </a:t>
            </a:r>
            <a:r>
              <a:rPr lang="en-US" sz="2400" dirty="0">
                <a:solidFill>
                  <a:srgbClr val="FF09AD"/>
                </a:solidFill>
                <a:latin typeface="Consolas" panose="020B0609020204030204" pitchFamily="49" charset="0"/>
              </a:rPr>
              <a:t>polymorphism</a:t>
            </a:r>
            <a:r>
              <a:rPr lang="en-US" sz="2400" dirty="0">
                <a:latin typeface="Consolas" panose="020B0609020204030204" pitchFamily="49" charset="0"/>
              </a:rPr>
              <a:t> to provide the right salary for each kind of employees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925513">
            <a:off x="3852379" y="365528"/>
            <a:ext cx="87556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 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08528">
            <a:off x="7003768" y="2758517"/>
            <a:ext cx="4841289" cy="36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6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8261</TotalTime>
  <Words>441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Gareth Poulton</cp:lastModifiedBy>
  <cp:revision>432</cp:revision>
  <dcterms:created xsi:type="dcterms:W3CDTF">2020-01-30T10:34:45Z</dcterms:created>
  <dcterms:modified xsi:type="dcterms:W3CDTF">2023-03-29T11:59:55Z</dcterms:modified>
</cp:coreProperties>
</file>