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67" r:id="rId4"/>
    <p:sldId id="265" r:id="rId5"/>
    <p:sldId id="273" r:id="rId6"/>
    <p:sldId id="269" r:id="rId7"/>
    <p:sldId id="274" r:id="rId8"/>
    <p:sldId id="266" r:id="rId9"/>
    <p:sldId id="27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05A"/>
    <a:srgbClr val="DF4430"/>
    <a:srgbClr val="22252A"/>
    <a:srgbClr val="2B5385"/>
    <a:srgbClr val="E5E5E5"/>
    <a:srgbClr val="91A6A5"/>
    <a:srgbClr val="100E18"/>
    <a:srgbClr val="F9B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E5002-3B01-4F22-B67F-7403B05BAF1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89BA6-316E-49D3-9525-41E3B6175F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86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65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04979-3AEC-4FE8-744C-3709A3429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973088-5788-46B5-2B8C-32EA681C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5A0890-FBDF-6A42-DFA8-1937760C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CFFF8-66FD-5EA6-1BCE-C9696B7F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982A2-C9C3-76E8-4E4D-79E1B520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0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13190-29DB-0D43-D9AD-FFD533AC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EC345-213F-0F68-0C54-8A7E5CDF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83E19A-393A-5E51-12BA-FF6D0F50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DE562-CE24-98A7-2C06-4791363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4D6D93-D2E1-9050-487E-90D3B080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90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5B3878-30A8-D740-05CE-0009DE7BC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583952-A6E6-660C-642E-1312AF2E5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D430E-3C8B-5DD4-6139-104DB270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6948ED-EFE4-F7C6-5EE1-037F2F97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4AFC40-3126-527B-824A-3092C9D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2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CD26E-F78D-7687-3EFF-111C5D54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EB5C0-F688-67AD-ADEA-E6A0E341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9AD5D-C6E3-9E40-168B-83CD9F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FDC51-556C-CC26-3C24-6FC2771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04338D-A3EE-0EDB-5271-9BC6E469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0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DED79-5EBC-7CD3-A87E-709F6B4B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8773B-B60B-85AF-A9A4-FD968EF1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256F3-871C-78EC-6471-31B5B8EC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C948CB-0F7B-CFBB-9DA7-1B7FA28A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A06CD8-AE17-6A15-7942-66206180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8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12190-6F7C-E123-C906-E4F671C7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E88C1-B16D-C5C8-1738-1E9DE2554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647AAF-3F3B-A428-F569-C866BA42F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15B627-5757-A8E5-A41E-AB435F0B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BAE777-B6A8-529F-E48E-04EE6105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19213-B667-127A-B6E9-13D15015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26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1C08A-0281-701C-3192-1F1EB381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862C39-5605-C82A-3C5B-924384BC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10EED9-D1D0-4F1B-D655-8118417F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E52F92-468C-65C7-ACA2-BEC9BD504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332AF8-65C7-EA50-70E2-D9FC1D09F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EB0633-8A9A-AD66-7421-213BAFED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06464B-CC10-41AB-0A95-61506A10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59FB2C-F7F2-E79A-01AE-2701E75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2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61758-326D-5D48-6FE8-48EE4E4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59988A-00F5-E341-F222-09E30513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7EEF73-357D-1D5C-72F1-FD96DA40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A5C045-8CB7-8A6A-A8A9-970155C9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1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D6104-50F0-C49F-E766-D15F5704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9193C7-2C3F-317E-8E79-FF604FA5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758A91-1C7B-16A6-BE95-9D527104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00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CC2EB-CCF2-6B0D-7AA9-1A17512C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019F5A-C6F2-A4D6-AD5A-B93CD9F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B3CF48-91AF-1288-ADD9-DC324C3AB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BC80B4-54BB-DC49-D383-06662F5D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11D412-6DC4-5979-0EE2-2AFCA333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DF65C0-ED41-AA96-6E77-B40982D4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2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4C142-C2E3-BBDE-7835-46E0B24E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F49110-EE7A-B9C0-B89D-0A9B6C996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A23207-DB97-54AF-DB1B-5C96DE65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A8546A-A8B2-D461-6C6C-94A10C41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2D7690-B1C2-82C8-8EA4-C01FA46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7D415B-45F0-C346-1AA7-08617E1D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30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F10B1C-149A-C1D7-F464-AAA3BA65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16E49C-DFDB-880F-7D15-AEE565AD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9E13C-6D5F-B6D8-1811-EE24867D7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BFE81-EE80-1C7A-3E7C-65F362C84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4FB642-100D-4D52-BE2B-E1BE4F2DC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94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CA53E8F-FC92-AB47-C7D9-F856A4C1EAD6}"/>
              </a:ext>
            </a:extLst>
          </p:cNvPr>
          <p:cNvSpPr txBox="1"/>
          <p:nvPr/>
        </p:nvSpPr>
        <p:spPr>
          <a:xfrm>
            <a:off x="2340620" y="5307740"/>
            <a:ext cx="82638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2B5385"/>
                </a:solidFill>
                <a:latin typeface="Eras Bold ITC" panose="020B0907030504020204" pitchFamily="34" charset="0"/>
              </a:rPr>
              <a:t>BUYER’S </a:t>
            </a:r>
            <a:r>
              <a:rPr lang="en-US" sz="8000" dirty="0">
                <a:solidFill>
                  <a:srgbClr val="22252A"/>
                </a:solidFill>
                <a:latin typeface="Eras Bold ITC" panose="020B0907030504020204" pitchFamily="34" charset="0"/>
              </a:rPr>
              <a:t>GUIDE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208E6-0AC8-7150-FDD8-08ABF4DC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58845" cy="4991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6DDBE4-6489-6E21-8CDE-009FC81DFA8C}"/>
              </a:ext>
            </a:extLst>
          </p:cNvPr>
          <p:cNvSpPr txBox="1"/>
          <p:nvPr/>
        </p:nvSpPr>
        <p:spPr>
          <a:xfrm rot="20191983">
            <a:off x="372608" y="3971096"/>
            <a:ext cx="305243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Eras Bold ITC" panose="020B0907030504020204" pitchFamily="34" charset="0"/>
              </a:rPr>
              <a:t>CREATE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23FA8-9941-3AC7-B40C-6708424E3AE1}"/>
              </a:ext>
            </a:extLst>
          </p:cNvPr>
          <p:cNvSpPr txBox="1"/>
          <p:nvPr/>
        </p:nvSpPr>
        <p:spPr>
          <a:xfrm rot="21128103">
            <a:off x="2293754" y="4529649"/>
            <a:ext cx="225574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Eras Bold ITC" panose="020B0907030504020204" pitchFamily="34" charset="0"/>
              </a:rPr>
              <a:t>YOUR</a:t>
            </a:r>
          </a:p>
        </p:txBody>
      </p:sp>
    </p:spTree>
    <p:extLst>
      <p:ext uri="{BB962C8B-B14F-4D97-AF65-F5344CB8AC3E}">
        <p14:creationId xmlns:p14="http://schemas.microsoft.com/office/powerpoint/2010/main" val="156290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1B1024-4133-0792-5DCB-29B8B22B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92600">
            <a:off x="5879234" y="3116616"/>
            <a:ext cx="5032096" cy="2620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F4704-29D2-51FB-C287-52A9CF3749ED}"/>
              </a:ext>
            </a:extLst>
          </p:cNvPr>
          <p:cNvSpPr txBox="1"/>
          <p:nvPr/>
        </p:nvSpPr>
        <p:spPr>
          <a:xfrm>
            <a:off x="475226" y="499102"/>
            <a:ext cx="107073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A </a:t>
            </a:r>
            <a:r>
              <a:rPr lang="en-US" sz="4400" b="1" i="0" dirty="0">
                <a:solidFill>
                  <a:srgbClr val="202124"/>
                </a:solidFill>
                <a:effectLst/>
                <a:latin typeface="Google Sans"/>
              </a:rPr>
              <a:t>buyer's guide 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is </a:t>
            </a:r>
            <a:r>
              <a:rPr lang="en-US" sz="4400" b="0" i="0" dirty="0">
                <a:solidFill>
                  <a:srgbClr val="040C28"/>
                </a:solidFill>
                <a:effectLst/>
                <a:latin typeface="Google Sans"/>
              </a:rPr>
              <a:t>a piece of content designed to help customers make a buying decision by providing all the information they need in one place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sz="44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034666D-A644-8F82-BF63-4A2D3FBDF4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9844" y="2847795"/>
            <a:ext cx="1418365" cy="1739775"/>
          </a:xfrm>
          <a:prstGeom prst="curvedConnector2">
            <a:avLst/>
          </a:prstGeom>
          <a:ln w="139700">
            <a:solidFill>
              <a:srgbClr val="DF44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78D709-4A52-D746-DFC2-390EA13D4DDA}"/>
              </a:ext>
            </a:extLst>
          </p:cNvPr>
          <p:cNvSpPr txBox="1"/>
          <p:nvPr/>
        </p:nvSpPr>
        <p:spPr>
          <a:xfrm>
            <a:off x="6879771" y="6358898"/>
            <a:ext cx="394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Comparison between different products</a:t>
            </a:r>
          </a:p>
        </p:txBody>
      </p:sp>
    </p:spTree>
    <p:extLst>
      <p:ext uri="{BB962C8B-B14F-4D97-AF65-F5344CB8AC3E}">
        <p14:creationId xmlns:p14="http://schemas.microsoft.com/office/powerpoint/2010/main" val="43589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411DF3-8A48-B97C-5CDB-72DCC8F35869}"/>
              </a:ext>
            </a:extLst>
          </p:cNvPr>
          <p:cNvSpPr txBox="1"/>
          <p:nvPr/>
        </p:nvSpPr>
        <p:spPr>
          <a:xfrm>
            <a:off x="2390665" y="337451"/>
            <a:ext cx="7983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  <a:r>
              <a:rPr lang="en-US" sz="4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buyer’s guide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 content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FD81E5-C018-F268-39BA-5A37E8EC5B76}"/>
              </a:ext>
            </a:extLst>
          </p:cNvPr>
          <p:cNvSpPr/>
          <p:nvPr/>
        </p:nvSpPr>
        <p:spPr>
          <a:xfrm rot="21145920">
            <a:off x="998198" y="3624157"/>
            <a:ext cx="916998" cy="1223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E6D39-99DC-7DA2-7EB1-8C94BC2DFD3A}"/>
              </a:ext>
            </a:extLst>
          </p:cNvPr>
          <p:cNvSpPr/>
          <p:nvPr/>
        </p:nvSpPr>
        <p:spPr>
          <a:xfrm rot="21181825">
            <a:off x="4033636" y="3154257"/>
            <a:ext cx="2006600" cy="26765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CEDB4-E1E4-ABC2-D492-267AB8EAA670}"/>
              </a:ext>
            </a:extLst>
          </p:cNvPr>
          <p:cNvSpPr/>
          <p:nvPr/>
        </p:nvSpPr>
        <p:spPr>
          <a:xfrm rot="313146">
            <a:off x="6213574" y="2716174"/>
            <a:ext cx="2006600" cy="26765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FF2BFB-43F9-B41B-C525-49FEE08539C3}"/>
              </a:ext>
            </a:extLst>
          </p:cNvPr>
          <p:cNvSpPr/>
          <p:nvPr/>
        </p:nvSpPr>
        <p:spPr>
          <a:xfrm rot="20972927">
            <a:off x="2277723" y="3624157"/>
            <a:ext cx="916998" cy="1223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BC54D-1C96-FED5-4EF3-9BCF00D2AE76}"/>
              </a:ext>
            </a:extLst>
          </p:cNvPr>
          <p:cNvSpPr txBox="1"/>
          <p:nvPr/>
        </p:nvSpPr>
        <p:spPr>
          <a:xfrm>
            <a:off x="1533249" y="1444501"/>
            <a:ext cx="916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1 - COVER</a:t>
            </a:r>
          </a:p>
          <a:p>
            <a:pPr algn="ctr"/>
            <a:r>
              <a:rPr lang="en-US" dirty="0"/>
              <a:t>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003E6-1BBC-59D3-05E5-14DB368D279D}"/>
              </a:ext>
            </a:extLst>
          </p:cNvPr>
          <p:cNvSpPr txBox="1"/>
          <p:nvPr/>
        </p:nvSpPr>
        <p:spPr>
          <a:xfrm>
            <a:off x="1991748" y="5874218"/>
            <a:ext cx="153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2 - TABLE OF CONTENT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87028-14CD-3FFF-5FB4-846424C53552}"/>
              </a:ext>
            </a:extLst>
          </p:cNvPr>
          <p:cNvSpPr txBox="1"/>
          <p:nvPr/>
        </p:nvSpPr>
        <p:spPr>
          <a:xfrm>
            <a:off x="4238641" y="1796370"/>
            <a:ext cx="200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3 - PRODUCTS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13359-074A-CE8D-B968-3259C81D9ACF}"/>
              </a:ext>
            </a:extLst>
          </p:cNvPr>
          <p:cNvSpPr txBox="1"/>
          <p:nvPr/>
        </p:nvSpPr>
        <p:spPr>
          <a:xfrm>
            <a:off x="6164374" y="5856901"/>
            <a:ext cx="166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4 - PRODUCTS</a:t>
            </a:r>
          </a:p>
          <a:p>
            <a:pPr algn="ctr"/>
            <a:r>
              <a:rPr lang="en-US" dirty="0"/>
              <a:t>COMPARAISON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ECFAD42-E335-CA20-6D4B-BE9FC48A203E}"/>
              </a:ext>
            </a:extLst>
          </p:cNvPr>
          <p:cNvCxnSpPr>
            <a:cxnSpLocks/>
          </p:cNvCxnSpPr>
          <p:nvPr/>
        </p:nvCxnSpPr>
        <p:spPr>
          <a:xfrm rot="5400000">
            <a:off x="979515" y="2938621"/>
            <a:ext cx="1696713" cy="731162"/>
          </a:xfrm>
          <a:prstGeom prst="curvedConnector4">
            <a:avLst>
              <a:gd name="adj1" fmla="val 30198"/>
              <a:gd name="adj2" fmla="val 131265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72DF7B8-14B1-1C3B-11D7-83ED1BA8E8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5032" y="4689321"/>
            <a:ext cx="1721660" cy="426078"/>
          </a:xfrm>
          <a:prstGeom prst="curvedConnector4">
            <a:avLst>
              <a:gd name="adj1" fmla="val 29823"/>
              <a:gd name="adj2" fmla="val 153652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459B511-B437-5B40-E815-01D0FA64897F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4257070" y="2789389"/>
            <a:ext cx="1332817" cy="639441"/>
          </a:xfrm>
          <a:prstGeom prst="curvedConnector3">
            <a:avLst>
              <a:gd name="adj1" fmla="val 50000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7D6F590-B68B-A110-BFB6-5C6675EE26A0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6643346" y="5254585"/>
            <a:ext cx="953568" cy="251064"/>
          </a:xfrm>
          <a:prstGeom prst="curvedConnector3">
            <a:avLst>
              <a:gd name="adj1" fmla="val 50000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3ECA2C4-502E-71AA-EA9F-DDE0F23BC553}"/>
              </a:ext>
            </a:extLst>
          </p:cNvPr>
          <p:cNvSpPr/>
          <p:nvPr/>
        </p:nvSpPr>
        <p:spPr>
          <a:xfrm rot="21181825">
            <a:off x="8434399" y="2478173"/>
            <a:ext cx="2006600" cy="26765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E6C13-EF18-AE1B-B864-8A2B94B6D4F3}"/>
              </a:ext>
            </a:extLst>
          </p:cNvPr>
          <p:cNvSpPr txBox="1"/>
          <p:nvPr/>
        </p:nvSpPr>
        <p:spPr>
          <a:xfrm>
            <a:off x="8989149" y="1384426"/>
            <a:ext cx="200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5 - INTERVIEWS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0BA1826-5480-6ABE-8EEF-27610D813B2D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8869079" y="2238947"/>
            <a:ext cx="1609816" cy="639439"/>
          </a:xfrm>
          <a:prstGeom prst="curvedConnector3">
            <a:avLst>
              <a:gd name="adj1" fmla="val 50000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94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C5B96A-6A42-5F40-3F93-3512E2B4DC72}"/>
              </a:ext>
            </a:extLst>
          </p:cNvPr>
          <p:cNvSpPr/>
          <p:nvPr/>
        </p:nvSpPr>
        <p:spPr>
          <a:xfrm>
            <a:off x="2167040" y="1645477"/>
            <a:ext cx="3344759" cy="44614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2F209A-E17B-B327-38AD-96C9702FCD86}"/>
              </a:ext>
            </a:extLst>
          </p:cNvPr>
          <p:cNvCxnSpPr/>
          <p:nvPr/>
        </p:nvCxnSpPr>
        <p:spPr>
          <a:xfrm>
            <a:off x="884560" y="3519147"/>
            <a:ext cx="16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6">
            <a:extLst>
              <a:ext uri="{FF2B5EF4-FFF2-40B4-BE49-F238E27FC236}">
                <a16:creationId xmlns:a16="http://schemas.microsoft.com/office/drawing/2014/main" id="{9225AB57-A9E8-A7CD-0D8F-819E3F832344}"/>
              </a:ext>
            </a:extLst>
          </p:cNvPr>
          <p:cNvSpPr txBox="1"/>
          <p:nvPr/>
        </p:nvSpPr>
        <p:spPr>
          <a:xfrm>
            <a:off x="1547242" y="617781"/>
            <a:ext cx="3344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1 - COVER</a:t>
            </a:r>
            <a:r>
              <a:rPr lang="en-US" sz="3200" dirty="0"/>
              <a:t> PAGE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E9A0613-230A-D111-8913-FD411DC62BB6}"/>
              </a:ext>
            </a:extLst>
          </p:cNvPr>
          <p:cNvSpPr txBox="1"/>
          <p:nvPr/>
        </p:nvSpPr>
        <p:spPr>
          <a:xfrm>
            <a:off x="109871" y="2884991"/>
            <a:ext cx="220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Cover of your guide.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A32C75-65DB-CEFD-3CA9-C8D61E86C8EB}"/>
              </a:ext>
            </a:extLst>
          </p:cNvPr>
          <p:cNvCxnSpPr/>
          <p:nvPr/>
        </p:nvCxnSpPr>
        <p:spPr>
          <a:xfrm>
            <a:off x="884561" y="5522584"/>
            <a:ext cx="16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61260606-94EF-659E-B8F9-BCACB459FC41}"/>
              </a:ext>
            </a:extLst>
          </p:cNvPr>
          <p:cNvSpPr txBox="1"/>
          <p:nvPr/>
        </p:nvSpPr>
        <p:spPr>
          <a:xfrm>
            <a:off x="268360" y="4795707"/>
            <a:ext cx="195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Your name, class</a:t>
            </a:r>
            <a:endParaRPr lang="en-US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619AFA-1011-3C9B-12D9-F5847015B3F0}"/>
              </a:ext>
            </a:extLst>
          </p:cNvPr>
          <p:cNvSpPr/>
          <p:nvPr/>
        </p:nvSpPr>
        <p:spPr>
          <a:xfrm>
            <a:off x="8352580" y="1723272"/>
            <a:ext cx="3344759" cy="44614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BFD725-1317-95E5-A417-62A6A1D73A27}"/>
              </a:ext>
            </a:extLst>
          </p:cNvPr>
          <p:cNvCxnSpPr/>
          <p:nvPr/>
        </p:nvCxnSpPr>
        <p:spPr>
          <a:xfrm>
            <a:off x="7053410" y="3727134"/>
            <a:ext cx="16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16">
            <a:extLst>
              <a:ext uri="{FF2B5EF4-FFF2-40B4-BE49-F238E27FC236}">
                <a16:creationId xmlns:a16="http://schemas.microsoft.com/office/drawing/2014/main" id="{9D8E39AC-375D-FB26-2679-84448DCB50E6}"/>
              </a:ext>
            </a:extLst>
          </p:cNvPr>
          <p:cNvSpPr txBox="1"/>
          <p:nvPr/>
        </p:nvSpPr>
        <p:spPr>
          <a:xfrm>
            <a:off x="7539277" y="617781"/>
            <a:ext cx="4213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 – TABLE OF CONTENT</a:t>
            </a:r>
            <a:endParaRPr lang="en-US" sz="3200" dirty="0"/>
          </a:p>
        </p:txBody>
      </p:sp>
      <p:sp>
        <p:nvSpPr>
          <p:cNvPr id="7" name="ZoneTexte 16">
            <a:extLst>
              <a:ext uri="{FF2B5EF4-FFF2-40B4-BE49-F238E27FC236}">
                <a16:creationId xmlns:a16="http://schemas.microsoft.com/office/drawing/2014/main" id="{DBABCBC8-ED33-228E-754A-5F50C50420FF}"/>
              </a:ext>
            </a:extLst>
          </p:cNvPr>
          <p:cNvSpPr txBox="1"/>
          <p:nvPr/>
        </p:nvSpPr>
        <p:spPr>
          <a:xfrm>
            <a:off x="6311392" y="2815661"/>
            <a:ext cx="2200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The table of content shall be generated automatically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C4C719-6ED3-AF4E-DD7A-A64666E457B4}"/>
              </a:ext>
            </a:extLst>
          </p:cNvPr>
          <p:cNvCxnSpPr/>
          <p:nvPr/>
        </p:nvCxnSpPr>
        <p:spPr>
          <a:xfrm>
            <a:off x="7593614" y="5905500"/>
            <a:ext cx="16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6">
            <a:extLst>
              <a:ext uri="{FF2B5EF4-FFF2-40B4-BE49-F238E27FC236}">
                <a16:creationId xmlns:a16="http://schemas.microsoft.com/office/drawing/2014/main" id="{34AE8C65-7DE1-8404-6D01-30BF6A2FEAFE}"/>
              </a:ext>
            </a:extLst>
          </p:cNvPr>
          <p:cNvSpPr txBox="1"/>
          <p:nvPr/>
        </p:nvSpPr>
        <p:spPr>
          <a:xfrm>
            <a:off x="6415057" y="5559881"/>
            <a:ext cx="1950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Footer with page number</a:t>
            </a:r>
            <a:endParaRPr lang="en-US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E6C63-F198-BBD3-5029-3972E6C5D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53875" y="3519148"/>
            <a:ext cx="1460357" cy="14603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6F3C43-091C-2FA6-A17A-02E3AD15A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78" y="3252506"/>
            <a:ext cx="2018976" cy="19309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399A47-B2A7-CE61-C455-CD1FA6372633}"/>
              </a:ext>
            </a:extLst>
          </p:cNvPr>
          <p:cNvSpPr txBox="1"/>
          <p:nvPr/>
        </p:nvSpPr>
        <p:spPr>
          <a:xfrm>
            <a:off x="2303416" y="238731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ELECTRIC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1BFE9-5777-79E5-0E3B-36B1E17F086D}"/>
              </a:ext>
            </a:extLst>
          </p:cNvPr>
          <p:cNvSpPr txBox="1"/>
          <p:nvPr/>
        </p:nvSpPr>
        <p:spPr>
          <a:xfrm>
            <a:off x="2474783" y="2754078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THE FIGHT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1C1C4D-3FD8-FF42-0A06-048207FC120E}"/>
              </a:ext>
            </a:extLst>
          </p:cNvPr>
          <p:cNvSpPr txBox="1"/>
          <p:nvPr/>
        </p:nvSpPr>
        <p:spPr>
          <a:xfrm>
            <a:off x="3906860" y="2391817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ACOUSTIC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686D4A-34E5-A764-0EB5-5410B90C7C19}"/>
              </a:ext>
            </a:extLst>
          </p:cNvPr>
          <p:cNvSpPr txBox="1"/>
          <p:nvPr/>
        </p:nvSpPr>
        <p:spPr>
          <a:xfrm>
            <a:off x="2921718" y="5621528"/>
            <a:ext cx="1970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RONAN OGOR – CLASS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0D303D-380B-CDA0-47E2-F8964932089F}"/>
              </a:ext>
            </a:extLst>
          </p:cNvPr>
          <p:cNvSpPr txBox="1"/>
          <p:nvPr/>
        </p:nvSpPr>
        <p:spPr>
          <a:xfrm>
            <a:off x="9001413" y="2571036"/>
            <a:ext cx="2195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TABLE OF CONTENT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C7B29-D5CA-360B-F314-4886D5EB8328}"/>
              </a:ext>
            </a:extLst>
          </p:cNvPr>
          <p:cNvSpPr txBox="1"/>
          <p:nvPr/>
        </p:nvSpPr>
        <p:spPr>
          <a:xfrm>
            <a:off x="9770719" y="5790084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-  PAGE 1 -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F9FE8B-97E7-6F1E-4500-614CA19599C4}"/>
              </a:ext>
            </a:extLst>
          </p:cNvPr>
          <p:cNvSpPr txBox="1"/>
          <p:nvPr/>
        </p:nvSpPr>
        <p:spPr>
          <a:xfrm>
            <a:off x="9143944" y="1820928"/>
            <a:ext cx="20201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-  MY BUYER GUIDE ON GUITARS -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1B6D2-FFC1-7599-704D-9F8A62FF8C41}"/>
              </a:ext>
            </a:extLst>
          </p:cNvPr>
          <p:cNvSpPr txBox="1"/>
          <p:nvPr/>
        </p:nvSpPr>
        <p:spPr>
          <a:xfrm>
            <a:off x="8855013" y="3042598"/>
            <a:ext cx="1915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1 -  Presentation of the products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C29146-BBE2-6CC9-9D04-1E97E4180CF4}"/>
              </a:ext>
            </a:extLst>
          </p:cNvPr>
          <p:cNvSpPr txBox="1"/>
          <p:nvPr/>
        </p:nvSpPr>
        <p:spPr>
          <a:xfrm>
            <a:off x="9161802" y="3313393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1.1 -  Acoustic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D8DB0C-EF67-FA99-189B-4D9490E4DE6A}"/>
              </a:ext>
            </a:extLst>
          </p:cNvPr>
          <p:cNvSpPr txBox="1"/>
          <p:nvPr/>
        </p:nvSpPr>
        <p:spPr>
          <a:xfrm>
            <a:off x="9161802" y="3510702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1.2 -  Electric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F641D2-2A7F-8445-5327-870618D29138}"/>
              </a:ext>
            </a:extLst>
          </p:cNvPr>
          <p:cNvSpPr txBox="1"/>
          <p:nvPr/>
        </p:nvSpPr>
        <p:spPr>
          <a:xfrm>
            <a:off x="8855013" y="3858835"/>
            <a:ext cx="1984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2 -  Which guitar should you buy 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732049-7B5B-C07D-5BC1-028D8C1EB2EF}"/>
              </a:ext>
            </a:extLst>
          </p:cNvPr>
          <p:cNvSpPr txBox="1"/>
          <p:nvPr/>
        </p:nvSpPr>
        <p:spPr>
          <a:xfrm>
            <a:off x="8855013" y="4164156"/>
            <a:ext cx="16225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3 -  Let s talk to musicians !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0DA0F7-0C41-CDAF-17CD-725CF0CA9317}"/>
              </a:ext>
            </a:extLst>
          </p:cNvPr>
          <p:cNvCxnSpPr/>
          <p:nvPr/>
        </p:nvCxnSpPr>
        <p:spPr>
          <a:xfrm>
            <a:off x="7426557" y="1991096"/>
            <a:ext cx="16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16">
            <a:extLst>
              <a:ext uri="{FF2B5EF4-FFF2-40B4-BE49-F238E27FC236}">
                <a16:creationId xmlns:a16="http://schemas.microsoft.com/office/drawing/2014/main" id="{446CFCEB-B91C-3096-E4AC-063C82AD768B}"/>
              </a:ext>
            </a:extLst>
          </p:cNvPr>
          <p:cNvSpPr txBox="1"/>
          <p:nvPr/>
        </p:nvSpPr>
        <p:spPr>
          <a:xfrm>
            <a:off x="6248000" y="1645477"/>
            <a:ext cx="1950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Header with your guide title</a:t>
            </a:r>
            <a:endParaRPr lang="en-US" sz="140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0E6C82C-4561-8ECF-B738-FC391642E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36194" y="4766965"/>
            <a:ext cx="766558" cy="7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6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45CDD5-34B4-6E42-32D6-650061B4215A}"/>
              </a:ext>
            </a:extLst>
          </p:cNvPr>
          <p:cNvSpPr txBox="1"/>
          <p:nvPr/>
        </p:nvSpPr>
        <p:spPr>
          <a:xfrm>
            <a:off x="7955716" y="4050866"/>
            <a:ext cx="2604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0" i="0" dirty="0">
                <a:solidFill>
                  <a:srgbClr val="404040"/>
                </a:solidFill>
                <a:effectLst/>
                <a:latin typeface="Google Sans"/>
                <a:ea typeface="Open Sans" pitchFamily="2" charset="0"/>
                <a:cs typeface="Open Sans" pitchFamily="2" charset="0"/>
              </a:rPr>
              <a:t>Acoustic guitars are often considered harder to learn. This is due to the strings being heavier and the height of the strings being higher than standard electric guitars.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C5B96A-6A42-5F40-3F93-3512E2B4DC72}"/>
              </a:ext>
            </a:extLst>
          </p:cNvPr>
          <p:cNvSpPr/>
          <p:nvPr/>
        </p:nvSpPr>
        <p:spPr>
          <a:xfrm>
            <a:off x="6096000" y="337351"/>
            <a:ext cx="4820575" cy="64299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7E179-091C-6A8B-A5C9-78500BD99509}"/>
              </a:ext>
            </a:extLst>
          </p:cNvPr>
          <p:cNvSpPr txBox="1"/>
          <p:nvPr/>
        </p:nvSpPr>
        <p:spPr>
          <a:xfrm>
            <a:off x="8131451" y="6514884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-  PAGE 2 -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8CAAB-FC98-2C99-B8AC-82B71B96271C}"/>
              </a:ext>
            </a:extLst>
          </p:cNvPr>
          <p:cNvSpPr txBox="1"/>
          <p:nvPr/>
        </p:nvSpPr>
        <p:spPr>
          <a:xfrm>
            <a:off x="7504676" y="468475"/>
            <a:ext cx="20201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-  MY BUYER GUIDE ON GUITARS -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A32C75-65DB-CEFD-3CA9-C8D61E86C8EB}"/>
              </a:ext>
            </a:extLst>
          </p:cNvPr>
          <p:cNvCxnSpPr>
            <a:cxnSpLocks/>
          </p:cNvCxnSpPr>
          <p:nvPr/>
        </p:nvCxnSpPr>
        <p:spPr>
          <a:xfrm>
            <a:off x="4145132" y="1528383"/>
            <a:ext cx="211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61260606-94EF-659E-B8F9-BCACB459FC41}"/>
              </a:ext>
            </a:extLst>
          </p:cNvPr>
          <p:cNvSpPr txBox="1"/>
          <p:nvPr/>
        </p:nvSpPr>
        <p:spPr>
          <a:xfrm>
            <a:off x="776076" y="1392079"/>
            <a:ext cx="330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This page shall have title 1 , title 2</a:t>
            </a:r>
            <a:endParaRPr lang="en-US" sz="1400" b="1" dirty="0"/>
          </a:p>
        </p:txBody>
      </p:sp>
      <p:sp>
        <p:nvSpPr>
          <p:cNvPr id="2" name="ZoneTexte 16">
            <a:extLst>
              <a:ext uri="{FF2B5EF4-FFF2-40B4-BE49-F238E27FC236}">
                <a16:creationId xmlns:a16="http://schemas.microsoft.com/office/drawing/2014/main" id="{FD561B92-0061-3870-EEE8-54691AD9B8FC}"/>
              </a:ext>
            </a:extLst>
          </p:cNvPr>
          <p:cNvSpPr txBox="1"/>
          <p:nvPr/>
        </p:nvSpPr>
        <p:spPr>
          <a:xfrm>
            <a:off x="566571" y="468475"/>
            <a:ext cx="55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/>
            </a:lvl1pPr>
          </a:lstStyle>
          <a:p>
            <a:pPr algn="l"/>
            <a:r>
              <a:rPr lang="en-US" dirty="0"/>
              <a:t>3 – </a:t>
            </a:r>
            <a:r>
              <a:rPr lang="en-US" b="0" dirty="0"/>
              <a:t>PRODUCTS</a:t>
            </a:r>
            <a:r>
              <a:rPr lang="en-US" dirty="0"/>
              <a:t>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C66B6-2626-6AFD-CD48-18396CE01ABC}"/>
              </a:ext>
            </a:extLst>
          </p:cNvPr>
          <p:cNvSpPr txBox="1"/>
          <p:nvPr/>
        </p:nvSpPr>
        <p:spPr>
          <a:xfrm>
            <a:off x="6258530" y="905841"/>
            <a:ext cx="320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Google Sans"/>
                <a:ea typeface="Open Sans" pitchFamily="2" charset="0"/>
                <a:cs typeface="Open Sans" pitchFamily="2" charset="0"/>
              </a:rPr>
              <a:t>1 –Presentation of the products</a:t>
            </a:r>
            <a:endParaRPr lang="en-US" b="1" dirty="0">
              <a:latin typeface="Googl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4C07B-797B-DD1C-E6F1-881C2EFE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235" y="1481708"/>
            <a:ext cx="1590613" cy="1521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D32436-88EA-BA1E-7C51-21FEDEC78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94361" y="4055197"/>
            <a:ext cx="1299192" cy="1299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070964-F223-9369-425E-74961ADC5215}"/>
              </a:ext>
            </a:extLst>
          </p:cNvPr>
          <p:cNvSpPr txBox="1"/>
          <p:nvPr/>
        </p:nvSpPr>
        <p:spPr>
          <a:xfrm>
            <a:off x="6270713" y="1753922"/>
            <a:ext cx="26041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0" i="0" dirty="0">
                <a:solidFill>
                  <a:srgbClr val="040C28"/>
                </a:solidFill>
                <a:effectLst/>
                <a:latin typeface="Google Sans"/>
              </a:rPr>
              <a:t>Electric guitars are easier to play</a:t>
            </a:r>
            <a:r>
              <a:rPr lang="en-US" sz="1200" b="0" i="0" dirty="0">
                <a:solidFill>
                  <a:srgbClr val="4D5156"/>
                </a:solidFill>
                <a:effectLst/>
                <a:latin typeface="Google Sans"/>
              </a:rPr>
              <a:t>. The strings are lighter and far more comfortable than acoustic guitars. One key aspect which makes electric guitars so appealing is that they are a lot smaller than acoustic guitars, so it does make learning more comfortable.</a:t>
            </a:r>
            <a:endParaRPr lang="en-US" sz="1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FA5CC-984E-8953-0FF6-DA9475AFA5BD}"/>
              </a:ext>
            </a:extLst>
          </p:cNvPr>
          <p:cNvSpPr txBox="1"/>
          <p:nvPr/>
        </p:nvSpPr>
        <p:spPr>
          <a:xfrm>
            <a:off x="6300015" y="1392080"/>
            <a:ext cx="1835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Google Sans"/>
                <a:ea typeface="Open Sans" pitchFamily="2" charset="0"/>
                <a:cs typeface="Open Sans" pitchFamily="2" charset="0"/>
              </a:rPr>
              <a:t>1.1  The electric guitar</a:t>
            </a:r>
            <a:endParaRPr lang="en-US" sz="1400" b="1" dirty="0">
              <a:latin typeface="Google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23F9A-E93B-AE58-3A0C-63F03696FCB8}"/>
              </a:ext>
            </a:extLst>
          </p:cNvPr>
          <p:cNvSpPr txBox="1"/>
          <p:nvPr/>
        </p:nvSpPr>
        <p:spPr>
          <a:xfrm>
            <a:off x="6269398" y="3500759"/>
            <a:ext cx="1896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Google Sans"/>
                <a:ea typeface="Open Sans" pitchFamily="2" charset="0"/>
                <a:cs typeface="Open Sans" pitchFamily="2" charset="0"/>
              </a:rPr>
              <a:t>1.2  The acoustic guitar</a:t>
            </a:r>
            <a:endParaRPr lang="en-US" sz="1400" b="1" dirty="0">
              <a:latin typeface="Google San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570603-40A4-E040-3BAD-41A25BC59831}"/>
              </a:ext>
            </a:extLst>
          </p:cNvPr>
          <p:cNvCxnSpPr>
            <a:cxnSpLocks/>
          </p:cNvCxnSpPr>
          <p:nvPr/>
        </p:nvCxnSpPr>
        <p:spPr>
          <a:xfrm>
            <a:off x="4051300" y="1696544"/>
            <a:ext cx="2248715" cy="192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4867163-0870-5816-0B0A-9F8093533F7E}"/>
              </a:ext>
            </a:extLst>
          </p:cNvPr>
          <p:cNvSpPr txBox="1"/>
          <p:nvPr/>
        </p:nvSpPr>
        <p:spPr>
          <a:xfrm>
            <a:off x="721522" y="4052441"/>
            <a:ext cx="3753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Use  a nice layout between text and image to present the 2 items you want to compare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7A2321-CA29-5E82-071E-6C34C0318D2C}"/>
              </a:ext>
            </a:extLst>
          </p:cNvPr>
          <p:cNvCxnSpPr>
            <a:cxnSpLocks/>
          </p:cNvCxnSpPr>
          <p:nvPr/>
        </p:nvCxnSpPr>
        <p:spPr>
          <a:xfrm>
            <a:off x="4380963" y="4370950"/>
            <a:ext cx="211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FED2E5-AD84-3E22-3E04-BADACAB9B1A3}"/>
              </a:ext>
            </a:extLst>
          </p:cNvPr>
          <p:cNvSpPr txBox="1"/>
          <p:nvPr/>
        </p:nvSpPr>
        <p:spPr>
          <a:xfrm>
            <a:off x="6307705" y="6114454"/>
            <a:ext cx="2604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00" b="0" i="0" dirty="0">
                <a:solidFill>
                  <a:srgbClr val="404040"/>
                </a:solidFill>
                <a:effectLst/>
                <a:latin typeface="Google Sans"/>
                <a:ea typeface="Open Sans" pitchFamily="2" charset="0"/>
                <a:cs typeface="Open Sans" pitchFamily="2" charset="0"/>
              </a:rPr>
              <a:t>1 -   The story of the guitar – 2021 – Rady 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CFE3A4-19A3-B44E-2CC6-44AA3F1E214C}"/>
              </a:ext>
            </a:extLst>
          </p:cNvPr>
          <p:cNvSpPr txBox="1"/>
          <p:nvPr/>
        </p:nvSpPr>
        <p:spPr>
          <a:xfrm>
            <a:off x="6307705" y="6286293"/>
            <a:ext cx="2604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00" b="0" i="0" dirty="0">
                <a:solidFill>
                  <a:srgbClr val="404040"/>
                </a:solidFill>
                <a:effectLst/>
                <a:latin typeface="Google Sans"/>
                <a:ea typeface="Open Sans" pitchFamily="2" charset="0"/>
                <a:cs typeface="Open Sans" pitchFamily="2" charset="0"/>
              </a:rPr>
              <a:t>2 -   Why acoustic are so good - 2021 – Rady 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A78D96-F724-2260-C326-CFDB551037D9}"/>
              </a:ext>
            </a:extLst>
          </p:cNvPr>
          <p:cNvCxnSpPr>
            <a:cxnSpLocks/>
          </p:cNvCxnSpPr>
          <p:nvPr/>
        </p:nvCxnSpPr>
        <p:spPr>
          <a:xfrm>
            <a:off x="4775200" y="5664200"/>
            <a:ext cx="1719161" cy="29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16">
            <a:extLst>
              <a:ext uri="{FF2B5EF4-FFF2-40B4-BE49-F238E27FC236}">
                <a16:creationId xmlns:a16="http://schemas.microsoft.com/office/drawing/2014/main" id="{0DE49F91-B022-E54C-0597-C8F1DC68F842}"/>
              </a:ext>
            </a:extLst>
          </p:cNvPr>
          <p:cNvSpPr txBox="1"/>
          <p:nvPr/>
        </p:nvSpPr>
        <p:spPr>
          <a:xfrm>
            <a:off x="822488" y="5342870"/>
            <a:ext cx="3753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Your page shall also include some notes, related to your researches</a:t>
            </a:r>
          </a:p>
        </p:txBody>
      </p:sp>
    </p:spTree>
    <p:extLst>
      <p:ext uri="{BB962C8B-B14F-4D97-AF65-F5344CB8AC3E}">
        <p14:creationId xmlns:p14="http://schemas.microsoft.com/office/powerpoint/2010/main" val="50759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45CDD5-34B4-6E42-32D6-650061B4215A}"/>
              </a:ext>
            </a:extLst>
          </p:cNvPr>
          <p:cNvSpPr txBox="1"/>
          <p:nvPr/>
        </p:nvSpPr>
        <p:spPr>
          <a:xfrm>
            <a:off x="6331349" y="1378411"/>
            <a:ext cx="4205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0" i="0" dirty="0">
                <a:solidFill>
                  <a:srgbClr val="040C28"/>
                </a:solidFill>
                <a:effectLst/>
                <a:latin typeface="Google Sans"/>
              </a:rPr>
              <a:t>Electric guitars are easier to play</a:t>
            </a:r>
            <a:r>
              <a:rPr lang="en-US" sz="1200" b="0" i="0" dirty="0">
                <a:solidFill>
                  <a:srgbClr val="4D5156"/>
                </a:solidFill>
                <a:effectLst/>
                <a:latin typeface="Google Sans"/>
              </a:rPr>
              <a:t>. The strings are lighter and far more comfortable than acoustic guitars. One key aspect which makes electric guitars so appealing is that they are a lot smaller than acoustic guitars, so it does make learning more comfortable.</a:t>
            </a:r>
            <a:endParaRPr lang="en-US" sz="1200" dirty="0">
              <a:latin typeface="Google Sans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C5B96A-6A42-5F40-3F93-3512E2B4DC72}"/>
              </a:ext>
            </a:extLst>
          </p:cNvPr>
          <p:cNvSpPr/>
          <p:nvPr/>
        </p:nvSpPr>
        <p:spPr>
          <a:xfrm>
            <a:off x="6096000" y="337351"/>
            <a:ext cx="4820575" cy="64299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7E179-091C-6A8B-A5C9-78500BD99509}"/>
              </a:ext>
            </a:extLst>
          </p:cNvPr>
          <p:cNvSpPr txBox="1"/>
          <p:nvPr/>
        </p:nvSpPr>
        <p:spPr>
          <a:xfrm>
            <a:off x="8131451" y="6514884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-  PAGE  3 -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8CAAB-FC98-2C99-B8AC-82B71B96271C}"/>
              </a:ext>
            </a:extLst>
          </p:cNvPr>
          <p:cNvSpPr txBox="1"/>
          <p:nvPr/>
        </p:nvSpPr>
        <p:spPr>
          <a:xfrm>
            <a:off x="7504676" y="468475"/>
            <a:ext cx="20201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-  MY BUYER GUIDE ON GUITARS -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A32C75-65DB-CEFD-3CA9-C8D61E86C8EB}"/>
              </a:ext>
            </a:extLst>
          </p:cNvPr>
          <p:cNvCxnSpPr>
            <a:cxnSpLocks/>
          </p:cNvCxnSpPr>
          <p:nvPr/>
        </p:nvCxnSpPr>
        <p:spPr>
          <a:xfrm>
            <a:off x="4381500" y="3617584"/>
            <a:ext cx="211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61260606-94EF-659E-B8F9-BCACB459FC41}"/>
              </a:ext>
            </a:extLst>
          </p:cNvPr>
          <p:cNvSpPr txBox="1"/>
          <p:nvPr/>
        </p:nvSpPr>
        <p:spPr>
          <a:xfrm>
            <a:off x="652909" y="3429000"/>
            <a:ext cx="3309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The page shall </a:t>
            </a:r>
            <a:r>
              <a:rPr lang="en-US" sz="1400" b="1" dirty="0"/>
              <a:t>include a table </a:t>
            </a:r>
            <a:r>
              <a:rPr lang="en-US" sz="1400" dirty="0"/>
              <a:t>with many criteria to compare the 2 items</a:t>
            </a: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F4361-25D0-50CC-C6E0-F720C2804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319" y="2558314"/>
            <a:ext cx="3606348" cy="3759200"/>
          </a:xfrm>
          <a:prstGeom prst="rect">
            <a:avLst/>
          </a:prstGeom>
        </p:spPr>
      </p:pic>
      <p:sp>
        <p:nvSpPr>
          <p:cNvPr id="21" name="ZoneTexte 16">
            <a:extLst>
              <a:ext uri="{FF2B5EF4-FFF2-40B4-BE49-F238E27FC236}">
                <a16:creationId xmlns:a16="http://schemas.microsoft.com/office/drawing/2014/main" id="{A4A73ED8-C96D-2825-05D3-E0A89631FAEE}"/>
              </a:ext>
            </a:extLst>
          </p:cNvPr>
          <p:cNvSpPr txBox="1"/>
          <p:nvPr/>
        </p:nvSpPr>
        <p:spPr>
          <a:xfrm>
            <a:off x="635277" y="4728114"/>
            <a:ext cx="38034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You need to evaluate each items regarding your criteria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Find a way to present your evaluation in a nice way (icons….)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8DA942-102E-4D73-4D67-B0B5C1B40A86}"/>
              </a:ext>
            </a:extLst>
          </p:cNvPr>
          <p:cNvCxnSpPr>
            <a:cxnSpLocks/>
          </p:cNvCxnSpPr>
          <p:nvPr/>
        </p:nvCxnSpPr>
        <p:spPr>
          <a:xfrm>
            <a:off x="4381500" y="4836784"/>
            <a:ext cx="211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6">
            <a:extLst>
              <a:ext uri="{FF2B5EF4-FFF2-40B4-BE49-F238E27FC236}">
                <a16:creationId xmlns:a16="http://schemas.microsoft.com/office/drawing/2014/main" id="{FD561B92-0061-3870-EEE8-54691AD9B8FC}"/>
              </a:ext>
            </a:extLst>
          </p:cNvPr>
          <p:cNvSpPr txBox="1"/>
          <p:nvPr/>
        </p:nvSpPr>
        <p:spPr>
          <a:xfrm>
            <a:off x="566571" y="468475"/>
            <a:ext cx="55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/>
            </a:lvl1pPr>
          </a:lstStyle>
          <a:p>
            <a:pPr algn="l"/>
            <a:r>
              <a:rPr lang="en-US" dirty="0"/>
              <a:t>4 – </a:t>
            </a:r>
            <a:r>
              <a:rPr lang="en-US" b="0" dirty="0"/>
              <a:t>PRODUCTS</a:t>
            </a:r>
            <a:r>
              <a:rPr lang="en-US" dirty="0"/>
              <a:t> COMPARAISON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C66B6-2626-6AFD-CD48-18396CE01ABC}"/>
              </a:ext>
            </a:extLst>
          </p:cNvPr>
          <p:cNvSpPr txBox="1"/>
          <p:nvPr/>
        </p:nvSpPr>
        <p:spPr>
          <a:xfrm>
            <a:off x="6385559" y="1041826"/>
            <a:ext cx="269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Google Sans"/>
                <a:ea typeface="Open Sans" pitchFamily="2" charset="0"/>
                <a:cs typeface="Open Sans" pitchFamily="2" charset="0"/>
              </a:rPr>
              <a:t>2 – Which guitar should you buy ?</a:t>
            </a:r>
            <a:endParaRPr lang="en-US" sz="1400" b="1" dirty="0">
              <a:latin typeface="Google San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05DB2-EE0D-13CE-F604-9CC1C8B79060}"/>
              </a:ext>
            </a:extLst>
          </p:cNvPr>
          <p:cNvCxnSpPr>
            <a:cxnSpLocks/>
          </p:cNvCxnSpPr>
          <p:nvPr/>
        </p:nvCxnSpPr>
        <p:spPr>
          <a:xfrm>
            <a:off x="4495921" y="5662284"/>
            <a:ext cx="211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4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44BD97F-F1DA-0C8A-55B3-E7E0D27F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85261">
            <a:off x="9534855" y="4630402"/>
            <a:ext cx="945838" cy="10613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5CDD5-34B4-6E42-32D6-650061B4215A}"/>
              </a:ext>
            </a:extLst>
          </p:cNvPr>
          <p:cNvSpPr txBox="1"/>
          <p:nvPr/>
        </p:nvSpPr>
        <p:spPr>
          <a:xfrm>
            <a:off x="7873743" y="1667732"/>
            <a:ext cx="2782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i="0" dirty="0">
                <a:solidFill>
                  <a:srgbClr val="040C28"/>
                </a:solidFill>
                <a:effectLst/>
                <a:latin typeface="Google Sans"/>
              </a:rPr>
              <a:t>Acoustic guitar is my best friend in my life</a:t>
            </a:r>
            <a:endParaRPr lang="en-US" sz="1600" b="1" dirty="0">
              <a:latin typeface="Google Sans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C5B96A-6A42-5F40-3F93-3512E2B4DC72}"/>
              </a:ext>
            </a:extLst>
          </p:cNvPr>
          <p:cNvSpPr/>
          <p:nvPr/>
        </p:nvSpPr>
        <p:spPr>
          <a:xfrm>
            <a:off x="6096000" y="337351"/>
            <a:ext cx="4820575" cy="64299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7E179-091C-6A8B-A5C9-78500BD99509}"/>
              </a:ext>
            </a:extLst>
          </p:cNvPr>
          <p:cNvSpPr txBox="1"/>
          <p:nvPr/>
        </p:nvSpPr>
        <p:spPr>
          <a:xfrm>
            <a:off x="8131451" y="6514884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-  PAGE  4-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8CAAB-FC98-2C99-B8AC-82B71B96271C}"/>
              </a:ext>
            </a:extLst>
          </p:cNvPr>
          <p:cNvSpPr txBox="1"/>
          <p:nvPr/>
        </p:nvSpPr>
        <p:spPr>
          <a:xfrm>
            <a:off x="7504676" y="468475"/>
            <a:ext cx="20201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-  MY BUYER GUIDE ON GUITARS -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A32C75-65DB-CEFD-3CA9-C8D61E86C8EB}"/>
              </a:ext>
            </a:extLst>
          </p:cNvPr>
          <p:cNvCxnSpPr>
            <a:cxnSpLocks/>
          </p:cNvCxnSpPr>
          <p:nvPr/>
        </p:nvCxnSpPr>
        <p:spPr>
          <a:xfrm>
            <a:off x="4381500" y="2928822"/>
            <a:ext cx="211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61260606-94EF-659E-B8F9-BCACB459FC41}"/>
              </a:ext>
            </a:extLst>
          </p:cNvPr>
          <p:cNvSpPr txBox="1"/>
          <p:nvPr/>
        </p:nvSpPr>
        <p:spPr>
          <a:xfrm>
            <a:off x="635277" y="2718484"/>
            <a:ext cx="3309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Interview 2 students or teacher about your product</a:t>
            </a:r>
            <a:endParaRPr lang="en-US" sz="1400" b="1" dirty="0"/>
          </a:p>
        </p:txBody>
      </p:sp>
      <p:sp>
        <p:nvSpPr>
          <p:cNvPr id="21" name="ZoneTexte 16">
            <a:extLst>
              <a:ext uri="{FF2B5EF4-FFF2-40B4-BE49-F238E27FC236}">
                <a16:creationId xmlns:a16="http://schemas.microsoft.com/office/drawing/2014/main" id="{A4A73ED8-C96D-2825-05D3-E0A89631FAEE}"/>
              </a:ext>
            </a:extLst>
          </p:cNvPr>
          <p:cNvSpPr txBox="1"/>
          <p:nvPr/>
        </p:nvSpPr>
        <p:spPr>
          <a:xfrm>
            <a:off x="593799" y="3721829"/>
            <a:ext cx="3803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Find at least 2 questions to ask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8DA942-102E-4D73-4D67-B0B5C1B40A86}"/>
              </a:ext>
            </a:extLst>
          </p:cNvPr>
          <p:cNvCxnSpPr>
            <a:cxnSpLocks/>
          </p:cNvCxnSpPr>
          <p:nvPr/>
        </p:nvCxnSpPr>
        <p:spPr>
          <a:xfrm flipV="1">
            <a:off x="4397233" y="3388257"/>
            <a:ext cx="3029537" cy="42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6">
            <a:extLst>
              <a:ext uri="{FF2B5EF4-FFF2-40B4-BE49-F238E27FC236}">
                <a16:creationId xmlns:a16="http://schemas.microsoft.com/office/drawing/2014/main" id="{FD561B92-0061-3870-EEE8-54691AD9B8FC}"/>
              </a:ext>
            </a:extLst>
          </p:cNvPr>
          <p:cNvSpPr txBox="1"/>
          <p:nvPr/>
        </p:nvSpPr>
        <p:spPr>
          <a:xfrm>
            <a:off x="566571" y="468475"/>
            <a:ext cx="55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/>
            </a:lvl1pPr>
          </a:lstStyle>
          <a:p>
            <a:pPr algn="l"/>
            <a:r>
              <a:rPr lang="en-US" dirty="0"/>
              <a:t>5</a:t>
            </a:r>
            <a:r>
              <a:rPr lang="en-US"/>
              <a:t> </a:t>
            </a:r>
            <a:r>
              <a:rPr lang="en-US" dirty="0"/>
              <a:t>– </a:t>
            </a:r>
            <a:r>
              <a:rPr lang="en-US" b="0" dirty="0"/>
              <a:t>PRODUCTS</a:t>
            </a:r>
            <a:r>
              <a:rPr lang="en-US" dirty="0"/>
              <a:t> INTERVIEW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C66B6-2626-6AFD-CD48-18396CE01ABC}"/>
              </a:ext>
            </a:extLst>
          </p:cNvPr>
          <p:cNvSpPr txBox="1"/>
          <p:nvPr/>
        </p:nvSpPr>
        <p:spPr>
          <a:xfrm>
            <a:off x="6418196" y="1041826"/>
            <a:ext cx="2634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Google Sans"/>
                <a:ea typeface="Open Sans" pitchFamily="2" charset="0"/>
                <a:cs typeface="Open Sans" pitchFamily="2" charset="0"/>
              </a:rPr>
              <a:t>3 – </a:t>
            </a:r>
            <a:r>
              <a:rPr lang="en-US" sz="1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Let s talk to musicians !</a:t>
            </a:r>
            <a:endParaRPr lang="en-US" sz="1400" b="1" dirty="0">
              <a:latin typeface="Google San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05DB2-EE0D-13CE-F604-9CC1C8B79060}"/>
              </a:ext>
            </a:extLst>
          </p:cNvPr>
          <p:cNvCxnSpPr>
            <a:cxnSpLocks/>
          </p:cNvCxnSpPr>
          <p:nvPr/>
        </p:nvCxnSpPr>
        <p:spPr>
          <a:xfrm>
            <a:off x="4304798" y="5022289"/>
            <a:ext cx="211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FD470B5-EF4C-982C-2FC9-85C6C6570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48550">
            <a:off x="6920536" y="2018642"/>
            <a:ext cx="775732" cy="8500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3AE0B5-42F9-8EE0-26BE-EE5376419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70071" y="2050575"/>
            <a:ext cx="916207" cy="9162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CEF058-B696-4DA5-197C-D907536F36CF}"/>
              </a:ext>
            </a:extLst>
          </p:cNvPr>
          <p:cNvSpPr txBox="1"/>
          <p:nvPr/>
        </p:nvSpPr>
        <p:spPr>
          <a:xfrm>
            <a:off x="7925667" y="2252507"/>
            <a:ext cx="1810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i="0" dirty="0">
                <a:solidFill>
                  <a:srgbClr val="F3705A"/>
                </a:solidFill>
                <a:effectLst/>
                <a:latin typeface="Google Sans"/>
              </a:rPr>
              <a:t>Why do you like to play acoustic ?</a:t>
            </a:r>
            <a:endParaRPr lang="en-US" sz="800" dirty="0">
              <a:solidFill>
                <a:srgbClr val="F3705A"/>
              </a:solidFill>
              <a:latin typeface="Google Sans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17ACC-E40E-17E7-6A38-7064CA9D9D14}"/>
              </a:ext>
            </a:extLst>
          </p:cNvPr>
          <p:cNvSpPr txBox="1"/>
          <p:nvPr/>
        </p:nvSpPr>
        <p:spPr>
          <a:xfrm>
            <a:off x="7946946" y="2467157"/>
            <a:ext cx="288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0" i="0" dirty="0">
                <a:solidFill>
                  <a:srgbClr val="282829"/>
                </a:solidFill>
                <a:effectLst/>
                <a:latin typeface="-apple-system"/>
              </a:rPr>
              <a:t>I like acoustic for my own compositions, as I put a lot of focus on melody and wording. An acoustic guitar travels well, with no supporting equipment</a:t>
            </a:r>
            <a:endParaRPr lang="en-US" sz="800" dirty="0">
              <a:latin typeface="Google Sans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BFD4A1-95E1-EE3E-EF3F-404C1B248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008" y="4992179"/>
            <a:ext cx="1109767" cy="10613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20BA27-51D3-3ACC-8ECA-5F84AD772228}"/>
              </a:ext>
            </a:extLst>
          </p:cNvPr>
          <p:cNvSpPr txBox="1"/>
          <p:nvPr/>
        </p:nvSpPr>
        <p:spPr>
          <a:xfrm>
            <a:off x="7873743" y="3031094"/>
            <a:ext cx="2250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i="0" dirty="0">
                <a:solidFill>
                  <a:srgbClr val="F3705A"/>
                </a:solidFill>
                <a:effectLst/>
                <a:latin typeface="Google Sans"/>
              </a:rPr>
              <a:t>Why I you favorite song you like to play?</a:t>
            </a:r>
            <a:endParaRPr lang="en-US" sz="800" dirty="0">
              <a:solidFill>
                <a:srgbClr val="F3705A"/>
              </a:solidFill>
              <a:latin typeface="Google Sans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38A041-CD32-5FC0-7E40-9AE383430D20}"/>
              </a:ext>
            </a:extLst>
          </p:cNvPr>
          <p:cNvSpPr txBox="1"/>
          <p:nvPr/>
        </p:nvSpPr>
        <p:spPr>
          <a:xfrm>
            <a:off x="7895023" y="3245744"/>
            <a:ext cx="2649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0" i="0" dirty="0">
                <a:solidFill>
                  <a:srgbClr val="282829"/>
                </a:solidFill>
                <a:effectLst/>
                <a:latin typeface="-apple-system"/>
              </a:rPr>
              <a:t>Il like playing the song called : Ronan is the best</a:t>
            </a:r>
          </a:p>
          <a:p>
            <a:pPr algn="just"/>
            <a:r>
              <a:rPr lang="en-US" sz="800" dirty="0">
                <a:solidFill>
                  <a:srgbClr val="282829"/>
                </a:solidFill>
                <a:latin typeface="-apple-system"/>
                <a:ea typeface="Open Sans" pitchFamily="2" charset="0"/>
                <a:cs typeface="Open Sans" pitchFamily="2" charset="0"/>
              </a:rPr>
              <a:t>Because Ronan is my favorite teacher</a:t>
            </a:r>
            <a:endParaRPr lang="en-US" sz="800" dirty="0">
              <a:latin typeface="Google Sans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629A28-1313-335E-D4DF-831D12769662}"/>
              </a:ext>
            </a:extLst>
          </p:cNvPr>
          <p:cNvSpPr txBox="1"/>
          <p:nvPr/>
        </p:nvSpPr>
        <p:spPr>
          <a:xfrm>
            <a:off x="6501900" y="4029484"/>
            <a:ext cx="2782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i="0" dirty="0">
                <a:solidFill>
                  <a:srgbClr val="040C28"/>
                </a:solidFill>
                <a:effectLst/>
                <a:latin typeface="Google Sans"/>
              </a:rPr>
              <a:t>Electric  guitar is more fun!</a:t>
            </a:r>
            <a:endParaRPr lang="en-US" sz="1600" b="1" dirty="0">
              <a:latin typeface="Google Sans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5C78E1-B062-0545-0D2D-7909163076F7}"/>
              </a:ext>
            </a:extLst>
          </p:cNvPr>
          <p:cNvSpPr txBox="1"/>
          <p:nvPr/>
        </p:nvSpPr>
        <p:spPr>
          <a:xfrm>
            <a:off x="6494898" y="4500591"/>
            <a:ext cx="1810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i="0" dirty="0">
                <a:solidFill>
                  <a:srgbClr val="F3705A"/>
                </a:solidFill>
                <a:effectLst/>
                <a:latin typeface="Google Sans"/>
              </a:rPr>
              <a:t>Why do you like to play acoustic ?</a:t>
            </a:r>
            <a:endParaRPr lang="en-US" sz="800" dirty="0">
              <a:solidFill>
                <a:srgbClr val="F3705A"/>
              </a:solidFill>
              <a:latin typeface="Google Sans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B75EC7-B064-2898-7A24-661F8A11E756}"/>
              </a:ext>
            </a:extLst>
          </p:cNvPr>
          <p:cNvSpPr txBox="1"/>
          <p:nvPr/>
        </p:nvSpPr>
        <p:spPr>
          <a:xfrm>
            <a:off x="6518599" y="4772718"/>
            <a:ext cx="288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0" i="0" dirty="0">
                <a:solidFill>
                  <a:srgbClr val="282829"/>
                </a:solidFill>
                <a:effectLst/>
                <a:latin typeface="-apple-system"/>
              </a:rPr>
              <a:t>I like acoustic for my own compositions, as I put a lot of focus on melody and wording. An acoustic guitar travels well, with no supporting equipment</a:t>
            </a:r>
            <a:endParaRPr lang="en-US" sz="800" dirty="0">
              <a:latin typeface="Google Sans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87D414-C18A-34D9-E5DE-7AF4689C7263}"/>
              </a:ext>
            </a:extLst>
          </p:cNvPr>
          <p:cNvSpPr txBox="1"/>
          <p:nvPr/>
        </p:nvSpPr>
        <p:spPr>
          <a:xfrm>
            <a:off x="6501900" y="5392846"/>
            <a:ext cx="2250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i="0" dirty="0">
                <a:solidFill>
                  <a:srgbClr val="F3705A"/>
                </a:solidFill>
                <a:effectLst/>
                <a:latin typeface="Google Sans"/>
              </a:rPr>
              <a:t>Why I you favorite song you like to play?</a:t>
            </a:r>
            <a:endParaRPr lang="en-US" sz="800" dirty="0">
              <a:solidFill>
                <a:srgbClr val="F3705A"/>
              </a:solidFill>
              <a:latin typeface="Google Sans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DA8AB3-D518-850F-9745-9211425F168A}"/>
              </a:ext>
            </a:extLst>
          </p:cNvPr>
          <p:cNvSpPr txBox="1"/>
          <p:nvPr/>
        </p:nvSpPr>
        <p:spPr>
          <a:xfrm>
            <a:off x="6523180" y="5607496"/>
            <a:ext cx="2649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0" i="0" dirty="0">
                <a:solidFill>
                  <a:srgbClr val="282829"/>
                </a:solidFill>
                <a:effectLst/>
                <a:latin typeface="-apple-system"/>
              </a:rPr>
              <a:t>Il like playing the song called : Ronan is the best</a:t>
            </a:r>
          </a:p>
          <a:p>
            <a:pPr algn="just"/>
            <a:r>
              <a:rPr lang="en-US" sz="800" dirty="0">
                <a:solidFill>
                  <a:srgbClr val="282829"/>
                </a:solidFill>
                <a:latin typeface="-apple-system"/>
                <a:ea typeface="Open Sans" pitchFamily="2" charset="0"/>
                <a:cs typeface="Open Sans" pitchFamily="2" charset="0"/>
              </a:rPr>
              <a:t>Because Ronan is my favorite teacher</a:t>
            </a:r>
            <a:endParaRPr lang="en-US" sz="800" dirty="0">
              <a:latin typeface="Google Sans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ZoneTexte 16">
            <a:extLst>
              <a:ext uri="{FF2B5EF4-FFF2-40B4-BE49-F238E27FC236}">
                <a16:creationId xmlns:a16="http://schemas.microsoft.com/office/drawing/2014/main" id="{40A8DCC6-7DCE-6069-A9CF-B745E8C12664}"/>
              </a:ext>
            </a:extLst>
          </p:cNvPr>
          <p:cNvSpPr txBox="1"/>
          <p:nvPr/>
        </p:nvSpPr>
        <p:spPr>
          <a:xfrm>
            <a:off x="547090" y="4822612"/>
            <a:ext cx="3803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Find a good style to present well your questions and the answers of your interviewees </a:t>
            </a:r>
          </a:p>
        </p:txBody>
      </p:sp>
    </p:spTree>
    <p:extLst>
      <p:ext uri="{BB962C8B-B14F-4D97-AF65-F5344CB8AC3E}">
        <p14:creationId xmlns:p14="http://schemas.microsoft.com/office/powerpoint/2010/main" val="410277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135332-97B6-A447-BCCC-80B5BC4678AE}"/>
              </a:ext>
            </a:extLst>
          </p:cNvPr>
          <p:cNvSpPr txBox="1"/>
          <p:nvPr/>
        </p:nvSpPr>
        <p:spPr>
          <a:xfrm>
            <a:off x="3591250" y="393967"/>
            <a:ext cx="4777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Project timeline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A8F6C2-E3D7-457D-69B7-26F8A3E395B7}"/>
              </a:ext>
            </a:extLst>
          </p:cNvPr>
          <p:cNvCxnSpPr>
            <a:cxnSpLocks/>
          </p:cNvCxnSpPr>
          <p:nvPr/>
        </p:nvCxnSpPr>
        <p:spPr>
          <a:xfrm flipV="1">
            <a:off x="1439229" y="3429000"/>
            <a:ext cx="8613182" cy="1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CC29EA-E209-88F2-885B-D67D4CD9B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223" y="3886689"/>
            <a:ext cx="701463" cy="872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14107-BB96-FB40-966A-777F54C77B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464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281" y="3779226"/>
            <a:ext cx="791474" cy="8904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42F2AA-1C66-30DB-4EFD-95D6BE3A3901}"/>
              </a:ext>
            </a:extLst>
          </p:cNvPr>
          <p:cNvSpPr txBox="1"/>
          <p:nvPr/>
        </p:nvSpPr>
        <p:spPr>
          <a:xfrm>
            <a:off x="884841" y="3960111"/>
            <a:ext cx="205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Choose the product to compare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11F284-73D2-DBE0-F692-B1449515DD54}"/>
              </a:ext>
            </a:extLst>
          </p:cNvPr>
          <p:cNvSpPr txBox="1"/>
          <p:nvPr/>
        </p:nvSpPr>
        <p:spPr>
          <a:xfrm>
            <a:off x="9404157" y="1943783"/>
            <a:ext cx="1296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</a:t>
            </a: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22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B587D-C307-2726-FD3A-D7C4477AD751}"/>
              </a:ext>
            </a:extLst>
          </p:cNvPr>
          <p:cNvSpPr txBox="1"/>
          <p:nvPr/>
        </p:nvSpPr>
        <p:spPr>
          <a:xfrm>
            <a:off x="9318201" y="5447979"/>
            <a:ext cx="169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PRESENTATIONS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EA956-5E2F-5D16-F30E-1817D29C33DA}"/>
              </a:ext>
            </a:extLst>
          </p:cNvPr>
          <p:cNvSpPr txBox="1"/>
          <p:nvPr/>
        </p:nvSpPr>
        <p:spPr>
          <a:xfrm>
            <a:off x="615821" y="2069977"/>
            <a:ext cx="12965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</a:t>
            </a: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6F202-3FC9-37FD-4B80-E60AD307E5FE}"/>
              </a:ext>
            </a:extLst>
          </p:cNvPr>
          <p:cNvSpPr txBox="1"/>
          <p:nvPr/>
        </p:nvSpPr>
        <p:spPr>
          <a:xfrm>
            <a:off x="2681318" y="3946285"/>
            <a:ext cx="2054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Research about the products and perform you interviews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57F63-0907-5276-E06A-ACBFD815DE62}"/>
              </a:ext>
            </a:extLst>
          </p:cNvPr>
          <p:cNvSpPr txBox="1"/>
          <p:nvPr/>
        </p:nvSpPr>
        <p:spPr>
          <a:xfrm>
            <a:off x="5094488" y="3965314"/>
            <a:ext cx="2054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Design your guide ( font, color , titles, margin, table, columns, etc.…)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373B5-3C5F-1D47-E347-7311B9EF9170}"/>
              </a:ext>
            </a:extLst>
          </p:cNvPr>
          <p:cNvSpPr txBox="1"/>
          <p:nvPr/>
        </p:nvSpPr>
        <p:spPr>
          <a:xfrm>
            <a:off x="7377931" y="3965314"/>
            <a:ext cx="1232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Write the guide</a:t>
            </a:r>
          </a:p>
        </p:txBody>
      </p:sp>
    </p:spTree>
    <p:extLst>
      <p:ext uri="{BB962C8B-B14F-4D97-AF65-F5344CB8AC3E}">
        <p14:creationId xmlns:p14="http://schemas.microsoft.com/office/powerpoint/2010/main" val="291956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0F2C3D-66DC-DC09-1577-584D3D8E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BAFC3-10BD-F712-5CE0-DBDD9BF641D7}"/>
              </a:ext>
            </a:extLst>
          </p:cNvPr>
          <p:cNvSpPr txBox="1"/>
          <p:nvPr/>
        </p:nvSpPr>
        <p:spPr>
          <a:xfrm>
            <a:off x="4053870" y="205748"/>
            <a:ext cx="3109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Evaluation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A418A9-5F2E-EAED-7DC9-55A5BAB3D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83941"/>
              </p:ext>
            </p:extLst>
          </p:nvPr>
        </p:nvGraphicFramePr>
        <p:xfrm>
          <a:off x="1175657" y="1313744"/>
          <a:ext cx="9622971" cy="5236210"/>
        </p:xfrm>
        <a:graphic>
          <a:graphicData uri="http://schemas.openxmlformats.org/drawingml/2006/table">
            <a:tbl>
              <a:tblPr firstRow="1" firstCol="1" bandRow="1"/>
              <a:tblGrid>
                <a:gridCol w="7250184">
                  <a:extLst>
                    <a:ext uri="{9D8B030D-6E8A-4147-A177-3AD203B41FA5}">
                      <a16:colId xmlns:a16="http://schemas.microsoft.com/office/drawing/2014/main" val="2197854495"/>
                    </a:ext>
                  </a:extLst>
                </a:gridCol>
                <a:gridCol w="2372787">
                  <a:extLst>
                    <a:ext uri="{9D8B030D-6E8A-4147-A177-3AD203B41FA5}">
                      <a16:colId xmlns:a16="http://schemas.microsoft.com/office/drawing/2014/main" val="3629827051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MS WORD SKILLS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244434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Header and footer well defined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163713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Same style used for the entire document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345998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Table of content is automatically updated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517076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Good usage of Title1, Title2 ….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614961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Good layout between images and texts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8075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Use of Foot notes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533530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Good table layout to compare the products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09178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Good usage of margins and spaces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591214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OTHER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95514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Good graphic design</a:t>
                      </a:r>
                      <a:r>
                        <a:rPr lang="en-US" sz="2400" i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(alignments, color, font.)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749536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Creativity, imagination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3531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Information is relevant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887114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Good usage of ENGLISH (BONUS)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20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0713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7970FDA-489A-07D4-27DC-CE357EC0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306" y="122033"/>
            <a:ext cx="962137" cy="811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99C58A-9E2D-064E-C748-2079D7011BDB}"/>
              </a:ext>
            </a:extLst>
          </p:cNvPr>
          <p:cNvSpPr txBox="1"/>
          <p:nvPr/>
        </p:nvSpPr>
        <p:spPr>
          <a:xfrm>
            <a:off x="9253917" y="205748"/>
            <a:ext cx="256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This is your evaluation of</a:t>
            </a:r>
          </a:p>
          <a:p>
            <a:pPr algn="ctr"/>
            <a:r>
              <a:rPr lang="en-US" b="1" dirty="0"/>
              <a:t>MS WORD</a:t>
            </a:r>
          </a:p>
        </p:txBody>
      </p:sp>
    </p:spTree>
    <p:extLst>
      <p:ext uri="{BB962C8B-B14F-4D97-AF65-F5344CB8AC3E}">
        <p14:creationId xmlns:p14="http://schemas.microsoft.com/office/powerpoint/2010/main" val="35250861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758</Words>
  <Application>Microsoft Office PowerPoint</Application>
  <PresentationFormat>Widescreen</PresentationFormat>
  <Paragraphs>116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-apple-system</vt:lpstr>
      <vt:lpstr>Arial</vt:lpstr>
      <vt:lpstr>Arial Black</vt:lpstr>
      <vt:lpstr>Calibri</vt:lpstr>
      <vt:lpstr>Calibri Light</vt:lpstr>
      <vt:lpstr>Eras Bold ITC</vt:lpstr>
      <vt:lpstr>Google Sans</vt:lpstr>
      <vt:lpstr>Open Sans</vt:lpstr>
      <vt:lpstr>Verdana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book</dc:title>
  <dc:creator>Tanguy SIGNORET</dc:creator>
  <cp:lastModifiedBy>Mengheang Pho</cp:lastModifiedBy>
  <cp:revision>36</cp:revision>
  <dcterms:created xsi:type="dcterms:W3CDTF">2023-05-09T00:50:47Z</dcterms:created>
  <dcterms:modified xsi:type="dcterms:W3CDTF">2023-05-15T03:19:12Z</dcterms:modified>
</cp:coreProperties>
</file>