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2" r:id="rId4"/>
    <p:sldId id="263" r:id="rId5"/>
    <p:sldId id="264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2D9"/>
    <a:srgbClr val="E7852C"/>
    <a:srgbClr val="2BA6CB"/>
    <a:srgbClr val="F04A22"/>
    <a:srgbClr val="F05D5F"/>
    <a:srgbClr val="3E7184"/>
    <a:srgbClr val="FFFFFF"/>
    <a:srgbClr val="E16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3" autoAdjust="0"/>
    <p:restoredTop sz="84124" autoAdjust="0"/>
  </p:normalViewPr>
  <p:slideViewPr>
    <p:cSldViewPr snapToGrid="0" showGuides="1">
      <p:cViewPr varScale="1">
        <p:scale>
          <a:sx n="61" d="100"/>
          <a:sy n="61" d="100"/>
        </p:scale>
        <p:origin x="900" y="7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C9B22-828C-4CC8-ADB8-C8471F0BA288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E4748-7581-4FC0-8EBF-B90B4FFCC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28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mental health?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Mental health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state of well-being where individuals can cope with the normal stresses of life and contribute to her or his community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m-KH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m-KH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សុខភាពផ្លូវចិត្តគឺជាស្ថានភាពសុខុមាលភាពដែលបុគ្គលម្នាក់ៗអាចទប់ទល់នឹងភាពតានតឹងធម្មតានៃជីវិត និងរួមចំណែកដល់គាត់ ឬសហគមន៍របស់គាត់។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4748-7581-4FC0-8EBF-B90B4FFCC2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61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m-KH" dirty="0" smtClean="0"/>
              <a:t>ចិត្តវិទ្យាវិជ្ជមាន</a:t>
            </a:r>
            <a:r>
              <a:rPr lang="en-US" dirty="0" smtClean="0"/>
              <a:t> </a:t>
            </a:r>
            <a:r>
              <a:rPr lang="km-KH" dirty="0" smtClean="0"/>
              <a:t>គឺ</a:t>
            </a:r>
            <a:r>
              <a:rPr lang="en-US" dirty="0" smtClean="0"/>
              <a:t>  </a:t>
            </a:r>
            <a:r>
              <a:rPr lang="km-KH" dirty="0" smtClean="0"/>
              <a:t>ជាការសិក្សាអំពីអ្វីដែលត្រូវជាមួយមនុស្ស និងរបៀបប្រើប្រាស់ការយល់ដឹង និងឧបករណ៍ទាំងនោះដើម្បីជួយមនុស្សមិនត្រឹមតែអាចដោះស្រាយបានប៉ុណ្ណោះទេ ប៉ុន្តែថែមទាំងរីកចម្រើនទៀតផង។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km-KH" dirty="0" smtClean="0"/>
              <a:t>ភាពខ្លាំងនៃតួអក្សរ</a:t>
            </a:r>
            <a:r>
              <a:rPr lang="en-US" dirty="0" smtClean="0"/>
              <a:t> </a:t>
            </a:r>
            <a:r>
              <a:rPr lang="km-KH" dirty="0" smtClean="0"/>
              <a:t>គឺ</a:t>
            </a:r>
            <a:r>
              <a:rPr lang="en-US" dirty="0" smtClean="0"/>
              <a:t>   </a:t>
            </a:r>
            <a:r>
              <a:rPr lang="km-KH" dirty="0" smtClean="0"/>
              <a:t>ជាផ្នែកវិជ្ជមាននៃបុគ្គលិកលក្ខណៈរបស់អ្នក ដែលប៉ះពាល់ដល់របៀបដែលអ្នកគិត អារម្មណ៍ និងអាកប្បកិរិយា។</a:t>
            </a:r>
          </a:p>
          <a:p>
            <a:pPr marL="171450" indent="-171450">
              <a:buFontTx/>
              <a:buChar char="-"/>
            </a:pPr>
            <a:endParaRPr lang="km-KH" dirty="0" smtClean="0"/>
          </a:p>
          <a:p>
            <a:pPr marL="171450" indent="-171450">
              <a:buFontTx/>
              <a:buChar char="-"/>
            </a:pPr>
            <a:r>
              <a:rPr lang="km-KH" dirty="0" smtClean="0"/>
              <a:t>ភាពខ្លាំងនៃតួអក្សរ ដូចដែលបានចាត់ថ្នាក់ដោយចិត្តវិទ្យាវិជ្ជមាន គឺជាក្រុមគ្រួសារនៃលក្ខណៈវិជ្ជមានដែលបង្ហាញតាមរយៈគំនិត អារម្មណ៍ និងអាកប្បកិរិយារបស់មនុស្សដែលត្រូវបានទទួលស្គាល់ជាសកលសម្រាប់ភាពខ្លាំងដែលពួកគេបង្កើតនៅក្នុងបុគ្គល និងសហគមន៍។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km-KH" dirty="0" smtClean="0"/>
              <a:t>+ ចិត្ត​វិឡាវិជ្ជាមាន</a:t>
            </a:r>
            <a:r>
              <a:rPr lang="km-KH" baseline="0" dirty="0" smtClean="0"/>
              <a:t>  </a:t>
            </a:r>
            <a:r>
              <a:rPr lang="km-KH" dirty="0" smtClean="0"/>
              <a:t>ទាក់ទង់នឹង​</a:t>
            </a:r>
            <a:r>
              <a:rPr lang="km-KH" baseline="0" dirty="0" smtClean="0"/>
              <a:t> </a:t>
            </a:r>
            <a:r>
              <a:rPr lang="km-KH" dirty="0" smtClean="0"/>
              <a:t>អារម្មណ៍ោ៖</a:t>
            </a:r>
          </a:p>
          <a:p>
            <a:pPr marL="171450" indent="-171450">
              <a:buFontTx/>
              <a:buChar char="-"/>
            </a:pPr>
            <a:r>
              <a:rPr lang="km-KH" dirty="0" smtClean="0"/>
              <a:t> អាម៉ាស់</a:t>
            </a:r>
          </a:p>
          <a:p>
            <a:pPr marL="171450" indent="-171450">
              <a:buFontTx/>
              <a:buChar char="-"/>
            </a:pPr>
            <a:r>
              <a:rPr lang="km-KH" dirty="0" smtClean="0"/>
              <a:t>សោកសៅ</a:t>
            </a:r>
          </a:p>
          <a:p>
            <a:pPr marL="171450" indent="-171450">
              <a:buFontTx/>
              <a:buChar char="-"/>
            </a:pPr>
            <a:r>
              <a:rPr lang="km-KH" dirty="0" smtClean="0"/>
              <a:t>ខឹង</a:t>
            </a:r>
          </a:p>
          <a:p>
            <a:pPr marL="171450" indent="-171450">
              <a:buFontTx/>
              <a:buChar char="-"/>
            </a:pPr>
            <a:r>
              <a:rPr lang="km-KH" dirty="0" smtClean="0"/>
              <a:t>រីករាយ</a:t>
            </a:r>
          </a:p>
          <a:p>
            <a:pPr marL="171450" indent="-171450">
              <a:buFontTx/>
              <a:buChar char="-"/>
            </a:pPr>
            <a:r>
              <a:rPr lang="km-KH" dirty="0" smtClean="0"/>
              <a:t> ឃ្លាន</a:t>
            </a:r>
          </a:p>
          <a:p>
            <a:pPr marL="171450" indent="-171450">
              <a:buFontTx/>
              <a:buChar char="-"/>
            </a:pPr>
            <a:r>
              <a:rPr lang="km-KH" dirty="0" smtClean="0"/>
              <a:t>ខ្មាស់អៀន</a:t>
            </a:r>
          </a:p>
          <a:p>
            <a:pPr marL="171450" indent="-171450">
              <a:buFontTx/>
              <a:buChar char="-"/>
            </a:pPr>
            <a:r>
              <a:rPr lang="km-KH" dirty="0" smtClean="0"/>
              <a:t>រំភើប</a:t>
            </a:r>
          </a:p>
          <a:p>
            <a:pPr marL="171450" indent="-171450">
              <a:buFontTx/>
              <a:buChar char="-"/>
            </a:pPr>
            <a:r>
              <a:rPr lang="km-KH" dirty="0" smtClean="0"/>
              <a:t>បារម្ភ</a:t>
            </a:r>
          </a:p>
          <a:p>
            <a:pPr marL="171450" indent="-171450">
              <a:buFontTx/>
              <a:buChar char="-"/>
            </a:pPr>
            <a:r>
              <a:rPr lang="km-KH" dirty="0" smtClean="0"/>
              <a:t>នឿយហត់</a:t>
            </a:r>
          </a:p>
          <a:p>
            <a:pPr marL="171450" indent="-171450">
              <a:buFontTx/>
              <a:buChar char="-"/>
            </a:pPr>
            <a:r>
              <a:rPr lang="km-KH" dirty="0" smtClean="0"/>
              <a:t>ខកចិត្ត</a:t>
            </a:r>
          </a:p>
          <a:p>
            <a:pPr marL="171450" indent="-171450">
              <a:buFontTx/>
              <a:buChar char="-"/>
            </a:pPr>
            <a:r>
              <a:rPr lang="km-KH" dirty="0" smtClean="0"/>
              <a:t>ឯកោ</a:t>
            </a:r>
          </a:p>
          <a:p>
            <a:pPr marL="171450" indent="-171450">
              <a:buFontTx/>
              <a:buChar char="-"/>
            </a:pPr>
            <a:r>
              <a:rPr lang="km-KH" dirty="0" smtClean="0"/>
              <a:t>ភ័យខ្លាច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4748-7581-4FC0-8EBF-B90B4FFCC2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71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 Characteristics of mentally health people is</a:t>
            </a:r>
            <a:r>
              <a:rPr lang="en-US" sz="1200" baseline="0" dirty="0" smtClean="0"/>
              <a:t> : </a:t>
            </a:r>
            <a:r>
              <a:rPr lang="km-KH" dirty="0" smtClean="0"/>
              <a:t>ស្ថេរភាពអារម្មណ៍៖ មានអារម្មណ៍ស្ងប់ស្ងាត់ និងអាចគ្រប់គ្រងអារម្មណ៍បាន។ ភាពធន់៖ សមត្ថភាពក្នុងការទប់ទល់នឹងភាពតានតឹងក្នុងជីវិតប្រចាំថ្ងៃ។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</a:t>
            </a:r>
            <a:r>
              <a:rPr lang="km-KH" dirty="0" smtClean="0"/>
              <a:t>សុទិដ្ឋិនិយម និងចិត្តវិទ្យាវិជ្ជមាន</a:t>
            </a:r>
            <a:r>
              <a:rPr lang="en-US" baseline="0" dirty="0" smtClean="0"/>
              <a:t> </a:t>
            </a:r>
            <a:r>
              <a:rPr lang="km-KH" baseline="0" dirty="0" smtClean="0"/>
              <a:t>គឺការ</a:t>
            </a:r>
            <a:r>
              <a:rPr lang="km-KH" dirty="0" smtClean="0"/>
              <a:t> មានអារម្មណ៍វិជ្ជមានចំពោះជីវិត និងអនាគតរបស់អ្នក។ ការគោរពខ្លួនឯង៖ មានអារម្មណ៍វិជ្ជមានចំពោះខ្លួនឯង។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  </a:t>
            </a:r>
            <a:r>
              <a:rPr lang="km-KH" dirty="0" smtClean="0"/>
              <a:t>ធាតុនេះគឺជាទំនាក់ទំនងជាក់ស្តែងបំផុតចំពោះសុភមង្គល។ ការផ្តោតលើអារម្មណ៍វិជ្ជមានគឺច្រើនជាងការញញឹម៖ វាគឺជាសមត្ថភាពក្នុងការរក្សាសុទិដ្ឋិនិយម និងមើលអតីតកាល បច្ចុប្បន្នកាល និងអនាគតរបស់មនុស្សម្នាក់តាមទស្សនៈស្ថាបនា។ ទស្សនៈវិជ្ជមានអាចជួយក្នុងទំនាក់ទំនង និងការងារ និងជំរុញឱ្យអ្នកដទៃមានភាពច្នៃប្រឌិត និងមានឱកាសកាន់តែច្រើន។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</a:t>
            </a:r>
            <a:r>
              <a:rPr lang="km-KH" dirty="0" smtClean="0"/>
              <a:t>ភាពវៃឆ្លាតនៃអារម្មណ៍</a:t>
            </a:r>
            <a:r>
              <a:rPr lang="en-US" dirty="0" smtClean="0"/>
              <a:t> </a:t>
            </a:r>
            <a:r>
              <a:rPr lang="km-KH" dirty="0" smtClean="0"/>
              <a:t>គឺជាសមត្ថភាពក្នុងការយល់ ប្រើប្រាស់ និងគ្រប់គ្រងអារម្មណ៍ផ្ទាល់ខ្លួនរបស់អ្នកក្នុងវិធីវិជ្ជមានដើម្បីបំបាត់ភាពតានតឹង ទំនាក់ទំនងប្រកបដោយប្រសិទ្ធភាព យល់ចិត្តជាមួយអ្នកដទៃ យកឈ្នះលើបញ្ហាប្រឈម និងដោះស្រាយជម្លោះ។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4748-7581-4FC0-8EBF-B90B4FFCC2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49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-</a:t>
            </a:r>
            <a:r>
              <a:rPr lang="km-KH" sz="2000" dirty="0" smtClean="0"/>
              <a:t>មនុស្ស​ដែល​សម្រេច​ចិត្ត​ដោយ​ខ្លួន​ឯង​គឺ​ជា​អ្នក​ដែល​ត្រូវ​បាន​បំពេញ​ហើយ​ធ្វើ​អ្វី​ដែល​ខ្លួន​មាន​សមត្ថភាព។ វាសំដៅទៅលើបំណងប្រាថ្នារបស់មនុស្សសម្រាប់ការបំពេញដោយខ្លួនឯង ពោលគឺទំនោរសម្រាប់គាត់ដើម្បីក្លាយជាការពិតនៅក្នុងអ្វីដែលគាត់មានសក្តានុពល។ "ទម្រង់ជាក់លាក់ដែលតម្រូវការទាំងនេះនឹងទទួលយក ពិតណាស់ប្រែប្រួលយ៉ាងខ្លាំងពីមនុស្សម្នាក់ទៅមនុស្សម្នាក់។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4748-7581-4FC0-8EBF-B90B4FFCC2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14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4748-7581-4FC0-8EBF-B90B4FFCC2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51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4748-7581-4FC0-8EBF-B90B4FFCC2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62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E958-1F67-4972-91AF-9879DCE9371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38D9-5F3D-44EE-AB25-2B680A9E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6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E958-1F67-4972-91AF-9879DCE9371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38D9-5F3D-44EE-AB25-2B680A9E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1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E958-1F67-4972-91AF-9879DCE9371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38D9-5F3D-44EE-AB25-2B680A9E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1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E958-1F67-4972-91AF-9879DCE9371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38D9-5F3D-44EE-AB25-2B680A9E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4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E958-1F67-4972-91AF-9879DCE9371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38D9-5F3D-44EE-AB25-2B680A9E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0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E958-1F67-4972-91AF-9879DCE9371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38D9-5F3D-44EE-AB25-2B680A9E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9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E958-1F67-4972-91AF-9879DCE9371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38D9-5F3D-44EE-AB25-2B680A9E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0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E958-1F67-4972-91AF-9879DCE9371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38D9-5F3D-44EE-AB25-2B680A9E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6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E958-1F67-4972-91AF-9879DCE9371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38D9-5F3D-44EE-AB25-2B680A9E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1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E958-1F67-4972-91AF-9879DCE9371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38D9-5F3D-44EE-AB25-2B680A9E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6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E958-1F67-4972-91AF-9879DCE9371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38D9-5F3D-44EE-AB25-2B680A9E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4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6E958-1F67-4972-91AF-9879DCE9371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138D9-5F3D-44EE-AB25-2B680A9E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7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Mental Health Comorbiditi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4" b="100000" l="3500" r="98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541" y="1074057"/>
            <a:ext cx="7010401" cy="556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Horizontal Scroll 6"/>
          <p:cNvSpPr/>
          <p:nvPr/>
        </p:nvSpPr>
        <p:spPr>
          <a:xfrm>
            <a:off x="2583542" y="188685"/>
            <a:ext cx="7010401" cy="1378857"/>
          </a:xfrm>
          <a:prstGeom prst="horizontalScroll">
            <a:avLst/>
          </a:prstGeom>
          <a:solidFill>
            <a:srgbClr val="3E71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Bahnschrift" panose="020B0502040204020203" pitchFamily="34" charset="0"/>
                <a:cs typeface="Abhaya Libre" panose="02000803000000000000" pitchFamily="2" charset="0"/>
              </a:rPr>
              <a:t>MENTAL HEALTH</a:t>
            </a:r>
            <a:endParaRPr lang="en-US" sz="6000" dirty="0">
              <a:solidFill>
                <a:schemeClr val="bg1"/>
              </a:solidFill>
              <a:latin typeface="Bahnschrift" panose="020B0502040204020203" pitchFamily="34" charset="0"/>
              <a:cs typeface="Abhaya Libre" panose="020008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9263" y="5070626"/>
            <a:ext cx="30757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Member: group(21)</a:t>
            </a:r>
          </a:p>
          <a:p>
            <a:r>
              <a:rPr lang="en-US" sz="2400" dirty="0" smtClean="0"/>
              <a:t>Voeun Sreyvoath </a:t>
            </a:r>
            <a:r>
              <a:rPr lang="en-US" sz="2400" dirty="0" smtClean="0">
                <a:solidFill>
                  <a:srgbClr val="FF0000"/>
                </a:solidFill>
              </a:rPr>
              <a:t>(F)</a:t>
            </a:r>
          </a:p>
          <a:p>
            <a:r>
              <a:rPr lang="en-US" sz="2400" dirty="0" smtClean="0"/>
              <a:t>Khlorp veak </a:t>
            </a:r>
            <a:r>
              <a:rPr lang="en-US" sz="2400" dirty="0" smtClean="0">
                <a:solidFill>
                  <a:srgbClr val="FF0000"/>
                </a:solidFill>
              </a:rPr>
              <a:t>(M)</a:t>
            </a:r>
          </a:p>
          <a:p>
            <a:r>
              <a:rPr lang="en-US" sz="2400" dirty="0" smtClean="0"/>
              <a:t>Sokheang men </a:t>
            </a:r>
            <a:r>
              <a:rPr lang="en-US" sz="2400" dirty="0" smtClean="0">
                <a:solidFill>
                  <a:srgbClr val="FF0000"/>
                </a:solidFill>
              </a:rPr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20059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6" descr="10 3D Feeling Lonely Illustrations - Free in PNG, BLEND, GLTF - IconSc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032" y="1973246"/>
            <a:ext cx="5009917" cy="500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Oval 28"/>
          <p:cNvSpPr/>
          <p:nvPr/>
        </p:nvSpPr>
        <p:spPr>
          <a:xfrm>
            <a:off x="8230040" y="2511802"/>
            <a:ext cx="1531029" cy="1278974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5957466" y="2321517"/>
            <a:ext cx="70703" cy="3446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578069" y="4390761"/>
            <a:ext cx="1333609" cy="1318499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489337" y="2872573"/>
            <a:ext cx="1422341" cy="1274832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6981093" y="2354271"/>
            <a:ext cx="444843" cy="518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073369" y="1165851"/>
            <a:ext cx="1473550" cy="1350148"/>
          </a:xfrm>
          <a:prstGeom prst="ellipse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5830" t="12049" r="2540" b="-3679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569969" y="1469364"/>
            <a:ext cx="1327853" cy="1368815"/>
          </a:xfrm>
          <a:prstGeom prst="ellipse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4661420" y="2707402"/>
            <a:ext cx="691957" cy="3893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7" idx="2"/>
          </p:cNvCxnSpPr>
          <p:nvPr/>
        </p:nvCxnSpPr>
        <p:spPr>
          <a:xfrm flipH="1" flipV="1">
            <a:off x="7425936" y="4659019"/>
            <a:ext cx="885511" cy="1735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043988" y="3605463"/>
            <a:ext cx="1124157" cy="241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8311447" y="4126388"/>
            <a:ext cx="1355068" cy="1412329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1063" t="-5531" r="-1063" b="5531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3943301" y="4635856"/>
            <a:ext cx="1064097" cy="2019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226897" y="1012919"/>
            <a:ext cx="1394682" cy="1328180"/>
          </a:xfrm>
          <a:prstGeom prst="ellipse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7271096" y="3429894"/>
            <a:ext cx="1040350" cy="3608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52627" y="111856"/>
            <a:ext cx="11563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kind of mental health and part of life </a:t>
            </a:r>
          </a:p>
        </p:txBody>
      </p:sp>
    </p:spTree>
    <p:extLst>
      <p:ext uri="{BB962C8B-B14F-4D97-AF65-F5344CB8AC3E}">
        <p14:creationId xmlns:p14="http://schemas.microsoft.com/office/powerpoint/2010/main" val="181263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3" grpId="0" animBg="1"/>
      <p:bldP spid="35" grpId="0" animBg="1"/>
      <p:bldP spid="37" grpId="0" animBg="1"/>
      <p:bldP spid="47" grpId="0" animBg="1"/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lm Clipart. Free Download Transparent .PNG or Vector | Creazil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655" y="1404293"/>
            <a:ext cx="2134060" cy="309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09973" y="4864342"/>
            <a:ext cx="2377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Characteristics </a:t>
            </a:r>
            <a:r>
              <a:rPr lang="en-US" sz="2400" dirty="0" smtClean="0"/>
              <a:t>of</a:t>
            </a:r>
          </a:p>
          <a:p>
            <a:pPr algn="ctr"/>
            <a:r>
              <a:rPr lang="en-US" sz="2400" dirty="0" smtClean="0"/>
              <a:t> </a:t>
            </a:r>
            <a:r>
              <a:rPr lang="en-US" sz="2400" dirty="0"/>
              <a:t>mentally health </a:t>
            </a:r>
            <a:endParaRPr lang="en-US" sz="2400" dirty="0" smtClean="0"/>
          </a:p>
          <a:p>
            <a:pPr algn="ctr"/>
            <a:r>
              <a:rPr lang="en-US" sz="2400" dirty="0" smtClean="0"/>
              <a:t>people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040997" y="4885639"/>
            <a:ext cx="2827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Optimism and </a:t>
            </a:r>
            <a:r>
              <a:rPr lang="en-US" sz="2400" dirty="0" smtClean="0"/>
              <a:t>Happiness and </a:t>
            </a:r>
            <a:r>
              <a:rPr lang="en-US" sz="2400" dirty="0"/>
              <a:t>positive psychology </a:t>
            </a:r>
          </a:p>
        </p:txBody>
      </p:sp>
      <p:pic>
        <p:nvPicPr>
          <p:cNvPr id="2060" name="Picture 12" descr="Emotional Intelligence — Peak Talent Capital Solu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752" y="310346"/>
            <a:ext cx="4553996" cy="455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1772" y="5121212"/>
            <a:ext cx="3434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Emotional intelligence</a:t>
            </a:r>
          </a:p>
        </p:txBody>
      </p:sp>
      <p:pic>
        <p:nvPicPr>
          <p:cNvPr id="1026" name="Picture 2" descr="What is positive psychology? - Nai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268" y="903728"/>
            <a:ext cx="4299169" cy="429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0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ala Connect - Sa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3" y="1130575"/>
            <a:ext cx="12192000" cy="608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36520" y="525218"/>
            <a:ext cx="7617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The self-actualized person </a:t>
            </a:r>
          </a:p>
        </p:txBody>
      </p:sp>
    </p:spTree>
    <p:extLst>
      <p:ext uri="{BB962C8B-B14F-4D97-AF65-F5344CB8AC3E}">
        <p14:creationId xmlns:p14="http://schemas.microsoft.com/office/powerpoint/2010/main" val="195871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សំណួរ និង ចម្លើយ - VTrust Appraisal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88" b="99518" l="0" r="98238">
                        <a14:foregroundMark x1="16079" y1="39871" x2="16079" y2="39871"/>
                        <a14:foregroundMark x1="16189" y1="44373" x2="16189" y2="44373"/>
                        <a14:foregroundMark x1="16079" y1="49357" x2="15198" y2="70579"/>
                        <a14:foregroundMark x1="11674" y1="96785" x2="11674" y2="96785"/>
                        <a14:foregroundMark x1="11564" y1="94373" x2="11564" y2="94373"/>
                        <a14:foregroundMark x1="70485" y1="43730" x2="70485" y2="43730"/>
                        <a14:foregroundMark x1="68392" y1="62540" x2="68392" y2="62540"/>
                        <a14:foregroundMark x1="49229" y1="91801" x2="49229" y2="91801"/>
                        <a14:foregroundMark x1="47467" y1="95981" x2="47467" y2="95981"/>
                        <a14:foregroundMark x1="64317" y1="97106" x2="64317" y2="97106"/>
                        <a14:foregroundMark x1="74449" y1="95338" x2="74449" y2="95338"/>
                        <a14:foregroundMark x1="17070" y1="95659" x2="17070" y2="95659"/>
                        <a14:foregroundMark x1="16960" y1="95338" x2="17070" y2="88103"/>
                        <a14:foregroundMark x1="18172" y1="97749" x2="18172" y2="977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319" y="188687"/>
            <a:ext cx="8672681" cy="594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54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Warren Buffett knows how to say thanks. We like his example. Thank you!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89" y="464457"/>
            <a:ext cx="10657568" cy="560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18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594</Words>
  <Application>Microsoft Office PowerPoint</Application>
  <PresentationFormat>Widescreen</PresentationFormat>
  <Paragraphs>49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Abhaya Libre</vt:lpstr>
      <vt:lpstr>Arial</vt:lpstr>
      <vt:lpstr>Bahnschrift</vt:lpstr>
      <vt:lpstr>Calibri</vt:lpstr>
      <vt:lpstr>Calibri Light</vt:lpstr>
      <vt:lpstr>DaunPenh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KHLORP.VEAK</dc:creator>
  <cp:lastModifiedBy>KHLORP.VEAK</cp:lastModifiedBy>
  <cp:revision>60</cp:revision>
  <dcterms:created xsi:type="dcterms:W3CDTF">2023-06-15T13:03:23Z</dcterms:created>
  <dcterms:modified xsi:type="dcterms:W3CDTF">2023-06-21T13:46:59Z</dcterms:modified>
</cp:coreProperties>
</file>