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CWwQrIGnaTszrcAa8U4qKO+3u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B0C108-0B89-4F43-8ACC-9811C79BC902}">
  <a:tblStyle styleId="{AFB0C108-0B89-4F43-8ACC-9811C79BC9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Okay if the students have not finished, there are many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the questions and explain the answer by looking at the code. </a:t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how to find the family members </a:t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see it in the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🡪 A well structured code makes it very easy !</a:t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activity to discover properties to move along the tree branches.</a:t>
            </a:r>
            <a:endParaRPr/>
          </a:p>
        </p:txBody>
      </p:sp>
      <p:sp>
        <p:nvSpPr>
          <p:cNvPr id="140" name="Google Shape;14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activity edit elements.</a:t>
            </a:r>
            <a:endParaRPr/>
          </a:p>
        </p:txBody>
      </p:sp>
      <p:sp>
        <p:nvSpPr>
          <p:cNvPr id="160" name="Google Shape;16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demo is just the slide below.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first example : https://www.w3schools.com/js/js_htmldom_nodes.asp</a:t>
            </a:r>
            <a:endParaRPr/>
          </a:p>
        </p:txBody>
      </p:sp>
      <p:sp>
        <p:nvSpPr>
          <p:cNvPr id="171" name="Google Shape;17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5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995226" y="1965230"/>
            <a:ext cx="5889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 : ADVANCED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942301" y="3400054"/>
            <a:ext cx="379309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 HIERARCHY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7604336" y="2535754"/>
            <a:ext cx="12891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30-40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398150" y="3018800"/>
            <a:ext cx="11406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5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Word document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3035834" y="447417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Practice !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 rot="-1443985">
            <a:off x="8808632" y="5564775"/>
            <a:ext cx="3083216" cy="4770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THE CHEAT SHEET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/>
        </p:nvSpPr>
        <p:spPr>
          <a:xfrm>
            <a:off x="2866831" y="1304172"/>
            <a:ext cx="7591620" cy="484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The DOM tree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Node to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the DOM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parentNode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childNodes[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nodenumber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]/firstChild/lastChild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nextSibling/previousSibling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elements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doc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createElement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</a:t>
            </a:r>
            <a:r>
              <a:rPr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appendChild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to add new elements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 Create the element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 Append your element to the target 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2185115" y="84972"/>
            <a:ext cx="64823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Now you should know this:</a:t>
            </a:r>
            <a:endParaRPr b="1" sz="4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915" y="84972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7773454" y="253575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1" i="0" sz="3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27275" y="3018800"/>
            <a:ext cx="11167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</a:t>
            </a:r>
            <a:r>
              <a:rPr b="1" lang="en-US" sz="5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i="0" lang="en-US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ord document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2790124" y="369332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b="1" i="0" lang="en-US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DOM hierarchy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423" y="1948453"/>
            <a:ext cx="4879853" cy="4909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91741" y="781417"/>
            <a:ext cx="1126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</a:t>
            </a:r>
            <a:r>
              <a:rPr b="1" i="0" lang="en-US" sz="3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36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siblings , </a:t>
            </a:r>
            <a:r>
              <a:rPr b="1" i="0" lang="en-US" sz="3600" u="none" cap="none" strike="noStrike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i="0" sz="36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473164" y="3220052"/>
            <a:ext cx="537611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r>
              <a:rPr b="0" i="0" lang="en-US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level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8011236" y="4116623"/>
            <a:ext cx="232012" cy="5732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011236" y="2996462"/>
            <a:ext cx="232012" cy="573206"/>
          </a:xfrm>
          <a:prstGeom prst="rect">
            <a:avLst/>
          </a:prstGeom>
          <a:solidFill>
            <a:srgbClr val="98D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365184" y="2418959"/>
            <a:ext cx="232012" cy="5732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9088343" y="4689829"/>
            <a:ext cx="232012" cy="57320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9094101" y="5710500"/>
            <a:ext cx="232012" cy="57320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 flipH="1">
            <a:off x="5822474" y="2705562"/>
            <a:ext cx="1315305" cy="7336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3"/>
          <p:cNvCxnSpPr/>
          <p:nvPr/>
        </p:nvCxnSpPr>
        <p:spPr>
          <a:xfrm flipH="1">
            <a:off x="6475921" y="3359886"/>
            <a:ext cx="1315304" cy="65432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3"/>
          <p:cNvCxnSpPr/>
          <p:nvPr/>
        </p:nvCxnSpPr>
        <p:spPr>
          <a:xfrm rot="10800000">
            <a:off x="6273385" y="4709093"/>
            <a:ext cx="2257253" cy="8799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12052" l="9091" r="13956" t="15978"/>
          <a:stretch/>
        </p:blipFill>
        <p:spPr>
          <a:xfrm>
            <a:off x="2630252" y="723828"/>
            <a:ext cx="6931496" cy="5723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-168734" y="2599121"/>
            <a:ext cx="29177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Selected node</a:t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3162047" y="2806249"/>
            <a:ext cx="2141034" cy="276052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3244216" y="1759809"/>
            <a:ext cx="1625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 i="0" sz="2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246184" y="3323952"/>
            <a:ext cx="18108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endParaRPr b="1" i="0" sz="28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7670034" y="2257122"/>
            <a:ext cx="18917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endParaRPr b="1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2946400" y="2107965"/>
            <a:ext cx="887795" cy="298314"/>
          </a:xfrm>
          <a:prstGeom prst="ellipse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3601506" y="3010829"/>
            <a:ext cx="631058" cy="276052"/>
          </a:xfrm>
          <a:prstGeom prst="ellipse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65267" y="77497"/>
            <a:ext cx="1126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 is easy to read, thanks to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indenting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7773453" y="253575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b="1" i="0" sz="3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355100" y="3018800"/>
            <a:ext cx="11339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5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Word document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3035834" y="369332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b="1" i="0" lang="en-US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Navigate the DOM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/>
        </p:nvSpPr>
        <p:spPr>
          <a:xfrm rot="-1443985">
            <a:off x="8735763" y="741286"/>
            <a:ext cx="3076548" cy="4770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WITH CHROME</a:t>
            </a:r>
            <a:endParaRPr/>
          </a:p>
        </p:txBody>
      </p:sp>
      <p:graphicFrame>
        <p:nvGraphicFramePr>
          <p:cNvPr id="154" name="Google Shape;154;p6"/>
          <p:cNvGraphicFramePr/>
          <p:nvPr/>
        </p:nvGraphicFramePr>
        <p:xfrm>
          <a:off x="190500" y="214502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{AFB0C108-0B89-4F43-8ACC-9811C79BC902}</a:tableStyleId>
              </a:tblPr>
              <a:tblGrid>
                <a:gridCol w="5810250"/>
                <a:gridCol w="6191250"/>
              </a:tblGrid>
              <a:tr h="98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parentNode</a:t>
                      </a:r>
                      <a:endParaRPr sz="2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/>
                        <a:t>Get the </a:t>
                      </a:r>
                      <a:r>
                        <a:rPr lang="en-US" sz="2200" u="none" cap="none" strike="noStrike">
                          <a:solidFill>
                            <a:schemeClr val="accent6"/>
                          </a:solidFill>
                        </a:rPr>
                        <a:t>parent node </a:t>
                      </a:r>
                      <a:r>
                        <a:rPr lang="en-US" sz="2200" u="none" cap="none" strike="noStrike"/>
                        <a:t>of current node</a:t>
                      </a:r>
                      <a:endParaRPr sz="2200" u="none" cap="none" strike="noStrik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98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childNodes[</a:t>
                      </a:r>
                      <a:r>
                        <a:rPr i="1" lang="en-US" sz="2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nodenumber</a:t>
                      </a: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firstElementChild</a:t>
                      </a:r>
                      <a:endParaRPr sz="2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firstElementChild</a:t>
                      </a:r>
                      <a:endParaRPr sz="2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/>
                        <a:t>Different methods to get the </a:t>
                      </a:r>
                      <a:r>
                        <a:rPr lang="en-US" sz="2200" u="none" cap="none" strike="noStrike">
                          <a:solidFill>
                            <a:schemeClr val="accent6"/>
                          </a:solidFill>
                        </a:rPr>
                        <a:t>child nodes</a:t>
                      </a:r>
                      <a:r>
                        <a:rPr lang="en-US" sz="2200" u="none" cap="none" strike="noStrike"/>
                        <a:t> of current node (HTML collection of all child; first child; last child)</a:t>
                      </a:r>
                      <a:endParaRPr sz="2200" u="none" cap="none" strike="noStrik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98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nextSibling</a:t>
                      </a:r>
                      <a:endParaRPr sz="2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previousSibling</a:t>
                      </a:r>
                      <a:endParaRPr sz="4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/>
                        <a:t>G</a:t>
                      </a:r>
                      <a:r>
                        <a:rPr lang="en-US" sz="2200" u="none" cap="none" strike="noStrike"/>
                        <a:t>et the </a:t>
                      </a:r>
                      <a:r>
                        <a:rPr lang="en-US" sz="2200" u="none" cap="none" strike="noStrike">
                          <a:solidFill>
                            <a:schemeClr val="accent6"/>
                          </a:solidFill>
                        </a:rPr>
                        <a:t>next</a:t>
                      </a:r>
                      <a:r>
                        <a:rPr lang="en-US" sz="2200" u="none" cap="none" strike="noStrike"/>
                        <a:t> and </a:t>
                      </a:r>
                      <a:r>
                        <a:rPr lang="en-US" sz="2200" u="none" cap="none" strike="noStrike">
                          <a:solidFill>
                            <a:schemeClr val="accent6"/>
                          </a:solidFill>
                        </a:rPr>
                        <a:t>previous</a:t>
                      </a:r>
                      <a:r>
                        <a:rPr lang="en-US" sz="2200" u="none" cap="none" strike="noStrike"/>
                        <a:t> sibling respectively, in the </a:t>
                      </a:r>
                      <a:r>
                        <a:rPr lang="en-US" sz="2200" u="none" cap="none" strike="noStrike">
                          <a:solidFill>
                            <a:schemeClr val="accent6"/>
                          </a:solidFill>
                        </a:rPr>
                        <a:t>sibling</a:t>
                      </a:r>
                      <a:r>
                        <a:rPr lang="en-US" sz="2200" u="none" cap="none" strike="noStrike"/>
                        <a:t> </a:t>
                      </a:r>
                      <a:r>
                        <a:rPr lang="en-US" sz="2200" u="none" cap="none" strike="noStrike">
                          <a:solidFill>
                            <a:schemeClr val="accent6"/>
                          </a:solidFill>
                        </a:rPr>
                        <a:t>collection</a:t>
                      </a:r>
                      <a:r>
                        <a:rPr lang="en-US" sz="2200" u="none" cap="none" strike="noStrike"/>
                        <a:t> of the current node.</a:t>
                      </a:r>
                      <a:endParaRPr sz="2200" u="none" cap="none" strike="noStrik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55" name="Google Shape;155;p6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Properties to navigate the DOM</a:t>
            </a:r>
            <a:endParaRPr b="1" sz="4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7773453" y="253575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441200" y="3018800"/>
            <a:ext cx="11253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5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Word document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3035834" y="369332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Edit the DOM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/>
        </p:nvSpPr>
        <p:spPr>
          <a:xfrm rot="-1443985">
            <a:off x="8811963" y="5564775"/>
            <a:ext cx="3076548" cy="4770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WITH CHROME</a:t>
            </a:r>
            <a:endParaRPr/>
          </a:p>
        </p:txBody>
      </p:sp>
      <p:graphicFrame>
        <p:nvGraphicFramePr>
          <p:cNvPr id="174" name="Google Shape;174;p8"/>
          <p:cNvGraphicFramePr/>
          <p:nvPr/>
        </p:nvGraphicFramePr>
        <p:xfrm>
          <a:off x="190501" y="17525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{AFB0C108-0B89-4F43-8ACC-9811C79BC902}</a:tableStyleId>
              </a:tblPr>
              <a:tblGrid>
                <a:gridCol w="5810250"/>
                <a:gridCol w="6191250"/>
              </a:tblGrid>
              <a:tr h="7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document.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createElement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i="0" lang="en-US" sz="2400" u="none" cap="none" strike="noStrike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/>
                        <a:t>Create an </a:t>
                      </a:r>
                      <a:r>
                        <a:rPr b="1" lang="en-US" sz="2200" u="none" cap="none" strike="noStrike"/>
                        <a:t>HTML</a:t>
                      </a:r>
                      <a:r>
                        <a:rPr lang="en-US" sz="2200" u="none" cap="none" strike="noStrike"/>
                        <a:t> </a:t>
                      </a:r>
                      <a:r>
                        <a:rPr b="1" lang="en-US" sz="2200" u="none" cap="none" strike="noStrike"/>
                        <a:t>element</a:t>
                      </a:r>
                      <a:r>
                        <a:rPr lang="en-US" sz="2200" u="none" cap="none" strike="noStrike"/>
                        <a:t> of the </a:t>
                      </a:r>
                      <a:r>
                        <a:rPr lang="en-US" sz="2200" u="none" cap="none" strike="noStrike">
                          <a:solidFill>
                            <a:schemeClr val="accent6"/>
                          </a:solidFill>
                        </a:rPr>
                        <a:t>name</a:t>
                      </a:r>
                      <a:r>
                        <a:rPr lang="en-US" sz="2200" u="none" cap="none" strike="noStrike"/>
                        <a:t> type (</a:t>
                      </a:r>
                      <a:r>
                        <a:rPr b="0" i="1" lang="en-US" sz="2200" u="none" cap="none" strike="noStrike"/>
                        <a:t>example</a:t>
                      </a:r>
                      <a:r>
                        <a:rPr lang="en-US" sz="2200" u="none" cap="none" strike="noStrike"/>
                        <a:t> : p, div…) and return it</a:t>
                      </a:r>
                      <a:endParaRPr sz="2200" u="none" cap="none" strike="noStrik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sz="2200" u="none" cap="none" strike="noStrik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98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appendChild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i="0" lang="en-US" sz="2400" u="none" cap="none" strike="noStrike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child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/>
                        <a:t>Add </a:t>
                      </a:r>
                      <a:r>
                        <a:rPr lang="en-US" sz="2200" u="none" cap="none" strike="noStrike">
                          <a:solidFill>
                            <a:schemeClr val="accent6"/>
                          </a:solidFill>
                        </a:rPr>
                        <a:t>child</a:t>
                      </a:r>
                      <a:r>
                        <a:rPr lang="en-US" sz="2200" u="none" cap="none" strike="noStrike"/>
                        <a:t> as a </a:t>
                      </a:r>
                      <a:r>
                        <a:rPr b="1" lang="en-US" sz="2200" u="none" cap="none" strike="noStrike"/>
                        <a:t>child node</a:t>
                      </a:r>
                      <a:r>
                        <a:rPr lang="en-US" sz="2200" u="none" cap="none" strike="noStrike"/>
                        <a:t> of the </a:t>
                      </a:r>
                      <a:r>
                        <a:rPr lang="en-US" sz="2200" u="none" cap="none" strike="noStrike">
                          <a:solidFill>
                            <a:schemeClr val="accent1"/>
                          </a:solidFill>
                        </a:rPr>
                        <a:t>element</a:t>
                      </a:r>
                      <a:r>
                        <a:rPr lang="en-US" sz="2200" u="none" cap="none" strike="noStrike"/>
                        <a:t> </a:t>
                      </a:r>
                      <a:endParaRPr sz="2200" u="none" cap="none" strike="noStrik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75" name="Google Shape;175;p8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Properties to edit the DOM</a:t>
            </a:r>
            <a:endParaRPr b="1" sz="4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3499" y="1405880"/>
            <a:ext cx="8677765" cy="508200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4178759" y="184666"/>
            <a:ext cx="44717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Add a new element</a:t>
            </a:r>
            <a:endParaRPr b="1" sz="4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2710321" y="3240761"/>
            <a:ext cx="1468438" cy="6966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68600" y="2371525"/>
            <a:ext cx="2524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1-Create 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element</a:t>
            </a:r>
            <a:endParaRPr b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2710321" y="4515980"/>
            <a:ext cx="1468438" cy="6966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68600" y="4373702"/>
            <a:ext cx="25241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Add this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element</a:t>
            </a:r>
            <a:endParaRPr b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68600" y="5534986"/>
            <a:ext cx="25241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To an existing parent</a:t>
            </a:r>
            <a:endParaRPr b="1" sz="2000">
              <a:solidFill>
                <a:srgbClr val="FF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186196" y="3422411"/>
            <a:ext cx="25241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From the document</a:t>
            </a:r>
            <a:endParaRPr b="1" sz="2000">
              <a:solidFill>
                <a:srgbClr val="FF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2021-02-09T07:01:05Z</dcterms:created>
  <dc:creator>CLEMENT VINOT</dc:creator>
</cp:coreProperties>
</file>