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a Ranawat" userId="ce099a0c9fd5c8ce" providerId="LiveId" clId="{0F65E995-FD51-47A5-940B-9E32D5A675CB}"/>
    <pc:docChg chg="undo custSel modSld">
      <pc:chgData name="Vea Ranawat" userId="ce099a0c9fd5c8ce" providerId="LiveId" clId="{0F65E995-FD51-47A5-940B-9E32D5A675CB}" dt="2024-11-06T05:06:17.884" v="20" actId="1076"/>
      <pc:docMkLst>
        <pc:docMk/>
      </pc:docMkLst>
      <pc:sldChg chg="modSp mod">
        <pc:chgData name="Vea Ranawat" userId="ce099a0c9fd5c8ce" providerId="LiveId" clId="{0F65E995-FD51-47A5-940B-9E32D5A675CB}" dt="2024-11-06T05:05:26.659" v="15" actId="1076"/>
        <pc:sldMkLst>
          <pc:docMk/>
          <pc:sldMk cId="0" sldId="257"/>
        </pc:sldMkLst>
        <pc:spChg chg="mod">
          <ac:chgData name="Vea Ranawat" userId="ce099a0c9fd5c8ce" providerId="LiveId" clId="{0F65E995-FD51-47A5-940B-9E32D5A675CB}" dt="2024-11-06T05:05:26.659" v="15" actId="1076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Vea Ranawat" userId="ce099a0c9fd5c8ce" providerId="LiveId" clId="{0F65E995-FD51-47A5-940B-9E32D5A675CB}" dt="2024-11-06T05:05:56.334" v="18" actId="1076"/>
        <pc:sldMkLst>
          <pc:docMk/>
          <pc:sldMk cId="0" sldId="260"/>
        </pc:sldMkLst>
        <pc:spChg chg="mod">
          <ac:chgData name="Vea Ranawat" userId="ce099a0c9fd5c8ce" providerId="LiveId" clId="{0F65E995-FD51-47A5-940B-9E32D5A675CB}" dt="2024-11-06T05:05:56.334" v="18" actId="1076"/>
          <ac:spMkLst>
            <pc:docMk/>
            <pc:sldMk cId="0" sldId="260"/>
            <ac:spMk id="10" creationId="{CFF65B8E-44FE-351C-97B9-330C3F43F0C5}"/>
          </ac:spMkLst>
        </pc:spChg>
      </pc:sldChg>
      <pc:sldChg chg="modSp mod">
        <pc:chgData name="Vea Ranawat" userId="ce099a0c9fd5c8ce" providerId="LiveId" clId="{0F65E995-FD51-47A5-940B-9E32D5A675CB}" dt="2024-11-06T05:06:17.884" v="20" actId="1076"/>
        <pc:sldMkLst>
          <pc:docMk/>
          <pc:sldMk cId="0" sldId="262"/>
        </pc:sldMkLst>
        <pc:spChg chg="mod">
          <ac:chgData name="Vea Ranawat" userId="ce099a0c9fd5c8ce" providerId="LiveId" clId="{0F65E995-FD51-47A5-940B-9E32D5A675CB}" dt="2024-11-06T05:06:17.884" v="20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Vea Ranawat" userId="ce099a0c9fd5c8ce" providerId="LiveId" clId="{0F65E995-FD51-47A5-940B-9E32D5A675CB}" dt="2024-11-06T05:06:07.385" v="19" actId="1076"/>
        <pc:sldMkLst>
          <pc:docMk/>
          <pc:sldMk cId="4229949565" sldId="263"/>
        </pc:sldMkLst>
        <pc:spChg chg="mod">
          <ac:chgData name="Vea Ranawat" userId="ce099a0c9fd5c8ce" providerId="LiveId" clId="{0F65E995-FD51-47A5-940B-9E32D5A675CB}" dt="2024-11-06T05:06:07.385" v="19" actId="1076"/>
          <ac:spMkLst>
            <pc:docMk/>
            <pc:sldMk cId="4229949565" sldId="263"/>
            <ac:spMk id="3" creationId="{4EE8C314-7565-D4EF-6176-AEE5E41198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5261" y="903452"/>
            <a:ext cx="7050176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6001" y="2391854"/>
            <a:ext cx="15228697" cy="539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5165152_Improving_the_Machine_Learning_Stock_Trading_System_An_N-Period_Volatility_Labeling_and_Instance_Selection_Technique" TargetMode="External"/><Relationship Id="rId2" Type="http://schemas.openxmlformats.org/officeDocument/2006/relationships/hyperlink" Target="https://www.researchgate.net/publication/385337069_Deep_Learning_in_Finance_A_Survey_of_Applications_and_Techniq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co.in/books?hl=en&amp;lr=&amp;id=7bfBDQAAQBAJ&amp;oi=fnd&amp;pg=PA3&amp;dq=info:YgwUE64sjFAJ:scholar.google.com/&amp;ots=qDaNmXCG8S&amp;sig=MJ0aK5GJcDzXWSE9457bg32aacM&amp;redir_esc=y#v=onepage&amp;q&amp;f=false" TargetMode="External"/><Relationship Id="rId5" Type="http://schemas.openxmlformats.org/officeDocument/2006/relationships/hyperlink" Target="https://www.researchgate.net/publication/384809229_Maximizing_Returns_with_Algorithmic_Trading_in_the_Banking_using_Improved_AI_algorithm?_tp=eyJjb250ZXh0Ijp7ImZpcnN0UGFnZSI6InNjaWVuY2VUb3BpYyIsInBhZ2UiOiJzY2llbmNlVG9waWMifX0" TargetMode="External"/><Relationship Id="rId4" Type="http://schemas.openxmlformats.org/officeDocument/2006/relationships/hyperlink" Target="https://www.researchgate.net/publication/385073191_Digital_Grading_Company_Deep_Neural_Networks_for_Predictive_Analytics_for_Alternative_Asset_Portfolio_Managemen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875" y="4426572"/>
            <a:ext cx="1140904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b="0" spc="-245" dirty="0">
                <a:solidFill>
                  <a:srgbClr val="332C2C"/>
                </a:solidFill>
                <a:latin typeface="Georgia"/>
                <a:cs typeface="Georgia"/>
              </a:rPr>
              <a:t>Algorith</a:t>
            </a:r>
            <a:r>
              <a:rPr sz="7800" b="0" spc="-455" dirty="0">
                <a:solidFill>
                  <a:srgbClr val="332C2C"/>
                </a:solidFill>
                <a:latin typeface="Georgia"/>
                <a:cs typeface="Georgia"/>
              </a:rPr>
              <a:t>m</a:t>
            </a:r>
            <a:r>
              <a:rPr sz="7800" b="0" spc="-409" dirty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sz="7800" b="0" spc="-250" dirty="0">
                <a:solidFill>
                  <a:srgbClr val="332C2C"/>
                </a:solidFill>
                <a:latin typeface="Georgia"/>
                <a:cs typeface="Georgia"/>
              </a:rPr>
              <a:t>Tradin</a:t>
            </a:r>
            <a:r>
              <a:rPr sz="7800" b="0" spc="-260" dirty="0">
                <a:solidFill>
                  <a:srgbClr val="332C2C"/>
                </a:solidFill>
                <a:latin typeface="Georgia"/>
                <a:cs typeface="Georgia"/>
              </a:rPr>
              <a:t>g</a:t>
            </a:r>
            <a:r>
              <a:rPr sz="7800" b="0" spc="-395" dirty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sz="7800" b="0" spc="-270" dirty="0">
                <a:solidFill>
                  <a:srgbClr val="332C2C"/>
                </a:solidFill>
                <a:latin typeface="Georgia"/>
                <a:cs typeface="Georgia"/>
              </a:rPr>
              <a:t>Platform</a:t>
            </a:r>
            <a:endParaRPr sz="7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63950" y="746882"/>
            <a:ext cx="10972800" cy="10759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IN" spc="-305" dirty="0">
                <a:solidFill>
                  <a:srgbClr val="332C2C"/>
                </a:solidFill>
                <a:latin typeface="Calibri "/>
                <a:cs typeface="Georgia"/>
              </a:rPr>
              <a:t>A</a:t>
            </a:r>
            <a:r>
              <a:rPr lang="en-IN" dirty="0">
                <a:solidFill>
                  <a:srgbClr val="332C2C"/>
                </a:solidFill>
                <a:latin typeface="Calibri "/>
                <a:cs typeface="Georgia"/>
              </a:rPr>
              <a:t>l</a:t>
            </a:r>
            <a:r>
              <a:rPr lang="en-IN" spc="-165" dirty="0">
                <a:solidFill>
                  <a:srgbClr val="332C2C"/>
                </a:solidFill>
                <a:latin typeface="Calibri "/>
                <a:cs typeface="Georgia"/>
              </a:rPr>
              <a:t>g</a:t>
            </a:r>
            <a:r>
              <a:rPr lang="en-IN" spc="-170" dirty="0">
                <a:solidFill>
                  <a:srgbClr val="332C2C"/>
                </a:solidFill>
                <a:latin typeface="Calibri "/>
                <a:cs typeface="Georgia"/>
              </a:rPr>
              <a:t>o</a:t>
            </a:r>
            <a:r>
              <a:rPr lang="en-IN" spc="-95" dirty="0">
                <a:solidFill>
                  <a:srgbClr val="332C2C"/>
                </a:solidFill>
                <a:latin typeface="Calibri "/>
                <a:cs typeface="Georgia"/>
              </a:rPr>
              <a:t>r</a:t>
            </a:r>
            <a:r>
              <a:rPr lang="en-IN" spc="-50" dirty="0">
                <a:solidFill>
                  <a:srgbClr val="332C2C"/>
                </a:solidFill>
                <a:latin typeface="Calibri "/>
                <a:cs typeface="Georgia"/>
              </a:rPr>
              <a:t>i</a:t>
            </a:r>
            <a:r>
              <a:rPr lang="en-IN" spc="-100" dirty="0">
                <a:solidFill>
                  <a:srgbClr val="332C2C"/>
                </a:solidFill>
                <a:latin typeface="Calibri "/>
                <a:cs typeface="Georgia"/>
              </a:rPr>
              <a:t>t</a:t>
            </a:r>
            <a:r>
              <a:rPr lang="en-IN" spc="-125" dirty="0">
                <a:solidFill>
                  <a:srgbClr val="332C2C"/>
                </a:solidFill>
                <a:latin typeface="Calibri "/>
                <a:cs typeface="Georgia"/>
              </a:rPr>
              <a:t>h</a:t>
            </a:r>
            <a:r>
              <a:rPr lang="en-IN" spc="-400" dirty="0">
                <a:solidFill>
                  <a:srgbClr val="332C2C"/>
                </a:solidFill>
                <a:latin typeface="Calibri "/>
                <a:cs typeface="Georgia"/>
              </a:rPr>
              <a:t>m</a:t>
            </a:r>
            <a:r>
              <a:rPr lang="en-IN" spc="-50" dirty="0">
                <a:solidFill>
                  <a:srgbClr val="332C2C"/>
                </a:solidFill>
                <a:latin typeface="Calibri "/>
                <a:cs typeface="Georgia"/>
              </a:rPr>
              <a:t>i</a:t>
            </a:r>
            <a:r>
              <a:rPr lang="en-IN" spc="-114" dirty="0">
                <a:solidFill>
                  <a:srgbClr val="332C2C"/>
                </a:solidFill>
                <a:latin typeface="Calibri "/>
                <a:cs typeface="Georgia"/>
              </a:rPr>
              <a:t>c</a:t>
            </a:r>
            <a:r>
              <a:rPr lang="en-IN" spc="-240" dirty="0">
                <a:solidFill>
                  <a:srgbClr val="332C2C"/>
                </a:solidFill>
                <a:latin typeface="Calibri "/>
                <a:cs typeface="Georgia"/>
              </a:rPr>
              <a:t> </a:t>
            </a:r>
            <a:r>
              <a:rPr lang="en-IN" spc="-290" dirty="0">
                <a:solidFill>
                  <a:srgbClr val="332C2C"/>
                </a:solidFill>
                <a:latin typeface="Calibri "/>
                <a:cs typeface="Georgia"/>
              </a:rPr>
              <a:t>T</a:t>
            </a:r>
            <a:r>
              <a:rPr lang="en-IN" spc="-95" dirty="0">
                <a:solidFill>
                  <a:srgbClr val="332C2C"/>
                </a:solidFill>
                <a:latin typeface="Calibri "/>
                <a:cs typeface="Georgia"/>
              </a:rPr>
              <a:t>r</a:t>
            </a:r>
            <a:r>
              <a:rPr lang="en-IN" spc="-150" dirty="0">
                <a:solidFill>
                  <a:srgbClr val="332C2C"/>
                </a:solidFill>
                <a:latin typeface="Calibri "/>
                <a:cs typeface="Georgia"/>
              </a:rPr>
              <a:t>a</a:t>
            </a:r>
            <a:r>
              <a:rPr lang="en-IN" spc="-160" dirty="0">
                <a:solidFill>
                  <a:srgbClr val="332C2C"/>
                </a:solidFill>
                <a:latin typeface="Calibri "/>
                <a:cs typeface="Georgia"/>
              </a:rPr>
              <a:t>d</a:t>
            </a:r>
            <a:r>
              <a:rPr lang="en-IN" spc="-50" dirty="0">
                <a:solidFill>
                  <a:srgbClr val="332C2C"/>
                </a:solidFill>
                <a:latin typeface="Calibri "/>
                <a:cs typeface="Georgia"/>
              </a:rPr>
              <a:t>i</a:t>
            </a:r>
            <a:r>
              <a:rPr lang="en-IN" spc="-175" dirty="0">
                <a:solidFill>
                  <a:srgbClr val="332C2C"/>
                </a:solidFill>
                <a:latin typeface="Calibri "/>
                <a:cs typeface="Georgia"/>
              </a:rPr>
              <a:t>n</a:t>
            </a:r>
            <a:r>
              <a:rPr lang="en-IN" spc="-160" dirty="0">
                <a:solidFill>
                  <a:srgbClr val="332C2C"/>
                </a:solidFill>
                <a:latin typeface="Calibri "/>
                <a:cs typeface="Georgia"/>
              </a:rPr>
              <a:t>g</a:t>
            </a:r>
            <a:r>
              <a:rPr lang="en-IN" spc="-240" dirty="0">
                <a:solidFill>
                  <a:srgbClr val="332C2C"/>
                </a:solidFill>
                <a:latin typeface="Calibri "/>
                <a:cs typeface="Georgia"/>
              </a:rPr>
              <a:t> </a:t>
            </a:r>
            <a:r>
              <a:rPr lang="en-IN" spc="-260" dirty="0">
                <a:solidFill>
                  <a:srgbClr val="332C2C"/>
                </a:solidFill>
                <a:latin typeface="Calibri "/>
                <a:cs typeface="Georgia"/>
              </a:rPr>
              <a:t>O</a:t>
            </a:r>
            <a:r>
              <a:rPr lang="en-IN" spc="-145" dirty="0">
                <a:solidFill>
                  <a:srgbClr val="332C2C"/>
                </a:solidFill>
                <a:latin typeface="Calibri "/>
                <a:cs typeface="Georgia"/>
              </a:rPr>
              <a:t>ver</a:t>
            </a:r>
            <a:r>
              <a:rPr lang="en-IN" spc="-155" dirty="0">
                <a:solidFill>
                  <a:srgbClr val="332C2C"/>
                </a:solidFill>
                <a:latin typeface="Calibri "/>
                <a:cs typeface="Georgia"/>
              </a:rPr>
              <a:t>v</a:t>
            </a:r>
            <a:r>
              <a:rPr lang="en-IN" spc="-90" dirty="0">
                <a:solidFill>
                  <a:srgbClr val="332C2C"/>
                </a:solidFill>
                <a:latin typeface="Calibri "/>
                <a:cs typeface="Georgia"/>
              </a:rPr>
              <a:t>i</a:t>
            </a:r>
            <a:r>
              <a:rPr lang="en-IN" spc="-220" dirty="0">
                <a:solidFill>
                  <a:srgbClr val="332C2C"/>
                </a:solidFill>
                <a:latin typeface="Calibri "/>
                <a:cs typeface="Georgia"/>
              </a:rPr>
              <a:t>ew</a:t>
            </a:r>
            <a:endParaRPr dirty="0">
              <a:latin typeface="Calibri 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8507" y="2443061"/>
            <a:ext cx="590550" cy="598805"/>
          </a:xfrm>
          <a:custGeom>
            <a:avLst/>
            <a:gdLst/>
            <a:ahLst/>
            <a:cxnLst/>
            <a:rect l="l" t="t" r="r" b="b"/>
            <a:pathLst>
              <a:path w="590550" h="598805">
                <a:moveTo>
                  <a:pt x="587604" y="0"/>
                </a:moveTo>
                <a:lnTo>
                  <a:pt x="5981" y="0"/>
                </a:lnTo>
                <a:lnTo>
                  <a:pt x="0" y="5942"/>
                </a:lnTo>
                <a:lnTo>
                  <a:pt x="0" y="592378"/>
                </a:lnTo>
                <a:lnTo>
                  <a:pt x="5981" y="598436"/>
                </a:lnTo>
                <a:lnTo>
                  <a:pt x="587629" y="598436"/>
                </a:lnTo>
                <a:lnTo>
                  <a:pt x="590549" y="595509"/>
                </a:lnTo>
                <a:lnTo>
                  <a:pt x="590549" y="2883"/>
                </a:lnTo>
                <a:lnTo>
                  <a:pt x="587604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8507" y="3935209"/>
            <a:ext cx="590550" cy="598805"/>
          </a:xfrm>
          <a:custGeom>
            <a:avLst/>
            <a:gdLst/>
            <a:ahLst/>
            <a:cxnLst/>
            <a:rect l="l" t="t" r="r" b="b"/>
            <a:pathLst>
              <a:path w="590550" h="598804">
                <a:moveTo>
                  <a:pt x="587604" y="0"/>
                </a:moveTo>
                <a:lnTo>
                  <a:pt x="5981" y="0"/>
                </a:lnTo>
                <a:lnTo>
                  <a:pt x="0" y="5943"/>
                </a:lnTo>
                <a:lnTo>
                  <a:pt x="0" y="592378"/>
                </a:lnTo>
                <a:lnTo>
                  <a:pt x="5981" y="598436"/>
                </a:lnTo>
                <a:lnTo>
                  <a:pt x="587629" y="598436"/>
                </a:lnTo>
                <a:lnTo>
                  <a:pt x="590549" y="595509"/>
                </a:lnTo>
                <a:lnTo>
                  <a:pt x="590549" y="2884"/>
                </a:lnTo>
                <a:lnTo>
                  <a:pt x="587604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9079" y="5383200"/>
            <a:ext cx="590550" cy="598805"/>
          </a:xfrm>
          <a:custGeom>
            <a:avLst/>
            <a:gdLst/>
            <a:ahLst/>
            <a:cxnLst/>
            <a:rect l="l" t="t" r="r" b="b"/>
            <a:pathLst>
              <a:path w="590550" h="598804">
                <a:moveTo>
                  <a:pt x="587604" y="0"/>
                </a:moveTo>
                <a:lnTo>
                  <a:pt x="5981" y="0"/>
                </a:lnTo>
                <a:lnTo>
                  <a:pt x="0" y="5943"/>
                </a:lnTo>
                <a:lnTo>
                  <a:pt x="0" y="592378"/>
                </a:lnTo>
                <a:lnTo>
                  <a:pt x="5981" y="598436"/>
                </a:lnTo>
                <a:lnTo>
                  <a:pt x="587629" y="598436"/>
                </a:lnTo>
                <a:lnTo>
                  <a:pt x="590549" y="595509"/>
                </a:lnTo>
                <a:lnTo>
                  <a:pt x="590549" y="2884"/>
                </a:lnTo>
                <a:lnTo>
                  <a:pt x="587604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9079" y="6816445"/>
            <a:ext cx="590550" cy="598805"/>
          </a:xfrm>
          <a:custGeom>
            <a:avLst/>
            <a:gdLst/>
            <a:ahLst/>
            <a:cxnLst/>
            <a:rect l="l" t="t" r="r" b="b"/>
            <a:pathLst>
              <a:path w="590550" h="598804">
                <a:moveTo>
                  <a:pt x="587603" y="0"/>
                </a:moveTo>
                <a:lnTo>
                  <a:pt x="5981" y="0"/>
                </a:lnTo>
                <a:lnTo>
                  <a:pt x="0" y="5943"/>
                </a:lnTo>
                <a:lnTo>
                  <a:pt x="0" y="592378"/>
                </a:lnTo>
                <a:lnTo>
                  <a:pt x="5981" y="598436"/>
                </a:lnTo>
                <a:lnTo>
                  <a:pt x="587629" y="598436"/>
                </a:lnTo>
                <a:lnTo>
                  <a:pt x="590549" y="595509"/>
                </a:lnTo>
                <a:lnTo>
                  <a:pt x="590549" y="2884"/>
                </a:lnTo>
                <a:lnTo>
                  <a:pt x="587603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529651" y="2235536"/>
            <a:ext cx="15228697" cy="102079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349375">
              <a:lnSpc>
                <a:spcPct val="100000"/>
              </a:lnSpc>
              <a:spcBef>
                <a:spcPts val="15"/>
              </a:spcBef>
            </a:pPr>
            <a:r>
              <a:rPr lang="en-US" sz="3200" dirty="0"/>
              <a:t>Define Strategy: Develop a trading strategy based on various factors like price trends, volume, historical data.</a:t>
            </a:r>
            <a:endParaRPr lang="en-IN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25B68-9D04-46D9-52EF-BA0AD73C6443}"/>
              </a:ext>
            </a:extLst>
          </p:cNvPr>
          <p:cNvSpPr txBox="1"/>
          <p:nvPr/>
        </p:nvSpPr>
        <p:spPr>
          <a:xfrm>
            <a:off x="2743200" y="3696002"/>
            <a:ext cx="140151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Algorithm Development: Translate the trading strategy into an algorithm that can execute trades automatically.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55AB4-DC23-1AE0-AC42-FD603A8827B3}"/>
              </a:ext>
            </a:extLst>
          </p:cNvPr>
          <p:cNvSpPr txBox="1"/>
          <p:nvPr/>
        </p:nvSpPr>
        <p:spPr>
          <a:xfrm>
            <a:off x="2743200" y="5170383"/>
            <a:ext cx="140151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Backtesting: Test the algorithm using historical data (APIs) to evaluate its performance.</a:t>
            </a:r>
            <a:endParaRPr lang="en-IN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FE70B-FA0F-8459-10CA-F2519A23E225}"/>
              </a:ext>
            </a:extLst>
          </p:cNvPr>
          <p:cNvSpPr txBox="1"/>
          <p:nvPr/>
        </p:nvSpPr>
        <p:spPr>
          <a:xfrm>
            <a:off x="2777856" y="6644765"/>
            <a:ext cx="140151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Once the algorithm is live, it monitors the market in real-time and executes trades according to the predefined rules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0750" y="657797"/>
            <a:ext cx="8030552" cy="10759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-114" dirty="0"/>
              <a:t>Use</a:t>
            </a:r>
            <a:r>
              <a:rPr spc="-265" dirty="0"/>
              <a:t> </a:t>
            </a:r>
            <a:r>
              <a:rPr spc="-25" dirty="0"/>
              <a:t>of</a:t>
            </a:r>
            <a:r>
              <a:rPr spc="-265" dirty="0"/>
              <a:t> </a:t>
            </a:r>
            <a:r>
              <a:rPr spc="114" dirty="0"/>
              <a:t>this</a:t>
            </a:r>
            <a:r>
              <a:rPr spc="-265" dirty="0"/>
              <a:t> </a:t>
            </a:r>
            <a:r>
              <a:rPr spc="75" dirty="0"/>
              <a:t>platform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985" y="2409190"/>
            <a:ext cx="114297" cy="11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985" y="4466590"/>
            <a:ext cx="114297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985" y="6114415"/>
            <a:ext cx="114297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985" y="7352665"/>
            <a:ext cx="114297" cy="114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30172" y="2215515"/>
            <a:ext cx="10553700" cy="6199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2550">
              <a:lnSpc>
                <a:spcPct val="100299"/>
              </a:lnSpc>
              <a:spcBef>
                <a:spcPts val="90"/>
              </a:spcBef>
            </a:pPr>
            <a:r>
              <a:rPr sz="2700" spc="45" dirty="0">
                <a:latin typeface="Verdana"/>
                <a:cs typeface="Verdana"/>
              </a:rPr>
              <a:t>Access </a:t>
            </a:r>
            <a:r>
              <a:rPr sz="2700" spc="35" dirty="0">
                <a:latin typeface="Verdana"/>
                <a:cs typeface="Verdana"/>
              </a:rPr>
              <a:t>to </a:t>
            </a:r>
            <a:r>
              <a:rPr sz="2700" spc="-10" dirty="0">
                <a:latin typeface="Verdana"/>
                <a:cs typeface="Verdana"/>
              </a:rPr>
              <a:t>a </a:t>
            </a:r>
            <a:r>
              <a:rPr sz="2700" spc="-15" dirty="0">
                <a:latin typeface="Verdana"/>
                <a:cs typeface="Verdana"/>
              </a:rPr>
              <a:t>library </a:t>
            </a:r>
            <a:r>
              <a:rPr sz="2700" spc="35" dirty="0">
                <a:latin typeface="Verdana"/>
                <a:cs typeface="Verdana"/>
              </a:rPr>
              <a:t>of pre-built </a:t>
            </a:r>
            <a:r>
              <a:rPr sz="2700" spc="50" dirty="0">
                <a:latin typeface="Verdana"/>
                <a:cs typeface="Verdana"/>
              </a:rPr>
              <a:t>trading </a:t>
            </a:r>
            <a:r>
              <a:rPr sz="2700" spc="55" dirty="0">
                <a:latin typeface="Verdana"/>
                <a:cs typeface="Verdana"/>
              </a:rPr>
              <a:t>algorithms </a:t>
            </a:r>
            <a:r>
              <a:rPr sz="2700" spc="90" dirty="0">
                <a:latin typeface="Verdana"/>
                <a:cs typeface="Verdana"/>
              </a:rPr>
              <a:t>and </a:t>
            </a:r>
            <a:r>
              <a:rPr sz="2700" spc="9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st</a:t>
            </a:r>
            <a:r>
              <a:rPr sz="2700" spc="-175" dirty="0">
                <a:latin typeface="Verdana"/>
                <a:cs typeface="Verdana"/>
              </a:rPr>
              <a:t>r</a:t>
            </a:r>
            <a:r>
              <a:rPr sz="2700" spc="25" dirty="0">
                <a:latin typeface="Verdana"/>
                <a:cs typeface="Verdana"/>
              </a:rPr>
              <a:t>a</a:t>
            </a:r>
            <a:r>
              <a:rPr sz="2700" spc="-35" dirty="0">
                <a:latin typeface="Verdana"/>
                <a:cs typeface="Verdana"/>
              </a:rPr>
              <a:t>t</a:t>
            </a:r>
            <a:r>
              <a:rPr sz="2700" spc="45" dirty="0">
                <a:latin typeface="Verdana"/>
                <a:cs typeface="Verdana"/>
              </a:rPr>
              <a:t>egy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t</a:t>
            </a:r>
            <a:r>
              <a:rPr sz="2700" spc="85" dirty="0">
                <a:latin typeface="Verdana"/>
                <a:cs typeface="Verdana"/>
              </a:rPr>
              <a:t>empla</a:t>
            </a:r>
            <a:r>
              <a:rPr sz="2700" spc="5" dirty="0">
                <a:latin typeface="Verdana"/>
                <a:cs typeface="Verdana"/>
              </a:rPr>
              <a:t>t</a:t>
            </a:r>
            <a:r>
              <a:rPr sz="2700" spc="-130" dirty="0">
                <a:latin typeface="Verdana"/>
                <a:cs typeface="Verdana"/>
              </a:rPr>
              <a:t>es.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265" dirty="0">
                <a:latin typeface="Verdana"/>
                <a:cs typeface="Verdana"/>
              </a:rPr>
              <a:t>P</a:t>
            </a:r>
            <a:r>
              <a:rPr sz="2700" spc="-85" dirty="0">
                <a:latin typeface="Verdana"/>
                <a:cs typeface="Verdana"/>
              </a:rPr>
              <a:t>r</a:t>
            </a:r>
            <a:r>
              <a:rPr sz="2700" spc="30" dirty="0">
                <a:latin typeface="Verdana"/>
                <a:cs typeface="Verdana"/>
              </a:rPr>
              <a:t>o</a:t>
            </a:r>
            <a:r>
              <a:rPr sz="2700" spc="10" dirty="0">
                <a:latin typeface="Verdana"/>
                <a:cs typeface="Verdana"/>
              </a:rPr>
              <a:t>vides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a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15" dirty="0">
                <a:latin typeface="Verdana"/>
                <a:cs typeface="Verdana"/>
              </a:rPr>
              <a:t>sta</a:t>
            </a:r>
            <a:r>
              <a:rPr sz="2700" spc="25" dirty="0">
                <a:latin typeface="Verdana"/>
                <a:cs typeface="Verdana"/>
              </a:rPr>
              <a:t>r</a:t>
            </a:r>
            <a:r>
              <a:rPr sz="2700" spc="90" dirty="0">
                <a:latin typeface="Verdana"/>
                <a:cs typeface="Verdana"/>
              </a:rPr>
              <a:t>ting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85" dirty="0">
                <a:latin typeface="Verdana"/>
                <a:cs typeface="Verdana"/>
              </a:rPr>
              <a:t>point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f</a:t>
            </a:r>
            <a:r>
              <a:rPr sz="2700" spc="15" dirty="0">
                <a:latin typeface="Verdana"/>
                <a:cs typeface="Verdana"/>
              </a:rPr>
              <a:t>or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50" dirty="0">
                <a:latin typeface="Verdana"/>
                <a:cs typeface="Verdana"/>
              </a:rPr>
              <a:t>t</a:t>
            </a:r>
            <a:r>
              <a:rPr sz="2700" spc="-175" dirty="0">
                <a:latin typeface="Verdana"/>
                <a:cs typeface="Verdana"/>
              </a:rPr>
              <a:t>r</a:t>
            </a:r>
            <a:r>
              <a:rPr sz="2700" spc="40" dirty="0">
                <a:latin typeface="Verdana"/>
                <a:cs typeface="Verdana"/>
              </a:rPr>
              <a:t>ade</a:t>
            </a:r>
            <a:r>
              <a:rPr sz="2700" spc="20" dirty="0">
                <a:latin typeface="Verdana"/>
                <a:cs typeface="Verdana"/>
              </a:rPr>
              <a:t>r</a:t>
            </a:r>
            <a:r>
              <a:rPr sz="2700" spc="-55" dirty="0">
                <a:latin typeface="Verdana"/>
                <a:cs typeface="Verdana"/>
              </a:rPr>
              <a:t>s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110" dirty="0">
                <a:latin typeface="Verdana"/>
                <a:cs typeface="Verdana"/>
              </a:rPr>
              <a:t>who  </a:t>
            </a:r>
            <a:r>
              <a:rPr sz="2700" spc="30" dirty="0">
                <a:latin typeface="Verdana"/>
                <a:cs typeface="Verdana"/>
              </a:rPr>
              <a:t>may </a:t>
            </a:r>
            <a:r>
              <a:rPr sz="2700" spc="85" dirty="0">
                <a:latin typeface="Verdana"/>
                <a:cs typeface="Verdana"/>
              </a:rPr>
              <a:t>not </a:t>
            </a:r>
            <a:r>
              <a:rPr sz="2700" dirty="0">
                <a:latin typeface="Verdana"/>
                <a:cs typeface="Verdana"/>
              </a:rPr>
              <a:t>have </a:t>
            </a:r>
            <a:r>
              <a:rPr sz="2700" spc="15" dirty="0">
                <a:latin typeface="Verdana"/>
                <a:cs typeface="Verdana"/>
              </a:rPr>
              <a:t>expertise </a:t>
            </a:r>
            <a:r>
              <a:rPr sz="2700" spc="110" dirty="0">
                <a:latin typeface="Verdana"/>
                <a:cs typeface="Verdana"/>
              </a:rPr>
              <a:t>but </a:t>
            </a:r>
            <a:r>
              <a:rPr sz="2700" spc="85" dirty="0">
                <a:latin typeface="Verdana"/>
                <a:cs typeface="Verdana"/>
              </a:rPr>
              <a:t>want </a:t>
            </a:r>
            <a:r>
              <a:rPr sz="2700" spc="35" dirty="0">
                <a:latin typeface="Verdana"/>
                <a:cs typeface="Verdana"/>
              </a:rPr>
              <a:t>to </a:t>
            </a:r>
            <a:r>
              <a:rPr sz="2700" spc="100" dirty="0">
                <a:latin typeface="Verdana"/>
                <a:cs typeface="Verdana"/>
              </a:rPr>
              <a:t>implement </a:t>
            </a:r>
            <a:r>
              <a:rPr sz="2700" spc="25" dirty="0">
                <a:latin typeface="Verdana"/>
                <a:cs typeface="Verdana"/>
              </a:rPr>
              <a:t>proven </a:t>
            </a:r>
            <a:r>
              <a:rPr sz="2700" spc="30" dirty="0">
                <a:latin typeface="Verdana"/>
                <a:cs typeface="Verdana"/>
              </a:rPr>
              <a:t> </a:t>
            </a:r>
            <a:r>
              <a:rPr sz="2700" spc="-30" dirty="0">
                <a:latin typeface="Verdana"/>
                <a:cs typeface="Verdana"/>
              </a:rPr>
              <a:t>strategies.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Verdana"/>
              <a:cs typeface="Verdana"/>
            </a:endParaRPr>
          </a:p>
          <a:p>
            <a:pPr marL="12700" marR="75565">
              <a:lnSpc>
                <a:spcPct val="100699"/>
              </a:lnSpc>
            </a:pPr>
            <a:r>
              <a:rPr sz="2700" spc="25" dirty="0">
                <a:latin typeface="Verdana"/>
                <a:cs typeface="Verdana"/>
              </a:rPr>
              <a:t>Includes </a:t>
            </a:r>
            <a:r>
              <a:rPr sz="2700" spc="5" dirty="0">
                <a:latin typeface="Verdana"/>
                <a:cs typeface="Verdana"/>
              </a:rPr>
              <a:t>features </a:t>
            </a:r>
            <a:r>
              <a:rPr sz="2700" spc="15" dirty="0">
                <a:latin typeface="Verdana"/>
                <a:cs typeface="Verdana"/>
              </a:rPr>
              <a:t>like </a:t>
            </a:r>
            <a:r>
              <a:rPr sz="2700" spc="65" dirty="0">
                <a:latin typeface="Verdana"/>
                <a:cs typeface="Verdana"/>
              </a:rPr>
              <a:t>automated </a:t>
            </a:r>
            <a:r>
              <a:rPr sz="2700" spc="-5" dirty="0">
                <a:latin typeface="Verdana"/>
                <a:cs typeface="Verdana"/>
              </a:rPr>
              <a:t>stop-loss </a:t>
            </a:r>
            <a:r>
              <a:rPr sz="2700" spc="-40" dirty="0">
                <a:latin typeface="Verdana"/>
                <a:cs typeface="Verdana"/>
              </a:rPr>
              <a:t>orders, </a:t>
            </a:r>
            <a:r>
              <a:rPr sz="2700" spc="55" dirty="0">
                <a:latin typeface="Verdana"/>
                <a:cs typeface="Verdana"/>
              </a:rPr>
              <a:t>position </a:t>
            </a:r>
            <a:r>
              <a:rPr sz="2700" spc="60" dirty="0">
                <a:latin typeface="Verdana"/>
                <a:cs typeface="Verdana"/>
              </a:rPr>
              <a:t> </a:t>
            </a:r>
            <a:r>
              <a:rPr sz="2700" spc="-15" dirty="0">
                <a:latin typeface="Verdana"/>
                <a:cs typeface="Verdana"/>
              </a:rPr>
              <a:t>sizing,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90" dirty="0">
                <a:latin typeface="Verdana"/>
                <a:cs typeface="Verdana"/>
              </a:rPr>
              <a:t>and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spc="-15" dirty="0">
                <a:latin typeface="Verdana"/>
                <a:cs typeface="Verdana"/>
              </a:rPr>
              <a:t>risk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monitoring.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65" dirty="0">
                <a:latin typeface="Verdana"/>
                <a:cs typeface="Verdana"/>
              </a:rPr>
              <a:t>Helps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spc="90" dirty="0">
                <a:latin typeface="Verdana"/>
                <a:cs typeface="Verdana"/>
              </a:rPr>
              <a:t>manage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spc="90" dirty="0">
                <a:latin typeface="Verdana"/>
                <a:cs typeface="Verdana"/>
              </a:rPr>
              <a:t>and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spc="65" dirty="0">
                <a:latin typeface="Verdana"/>
                <a:cs typeface="Verdana"/>
              </a:rPr>
              <a:t>mitigate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80" dirty="0">
                <a:latin typeface="Verdana"/>
                <a:cs typeface="Verdana"/>
              </a:rPr>
              <a:t>risk,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60" dirty="0">
                <a:latin typeface="Verdana"/>
                <a:cs typeface="Verdana"/>
              </a:rPr>
              <a:t>ensuring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60" dirty="0">
                <a:latin typeface="Verdana"/>
                <a:cs typeface="Verdana"/>
              </a:rPr>
              <a:t>adherence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to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75" dirty="0">
                <a:latin typeface="Verdana"/>
                <a:cs typeface="Verdana"/>
              </a:rPr>
              <a:t>predeﬁned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15" dirty="0">
                <a:latin typeface="Verdana"/>
                <a:cs typeface="Verdana"/>
              </a:rPr>
              <a:t>risk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parameters.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Verdana"/>
              <a:cs typeface="Verdana"/>
            </a:endParaRPr>
          </a:p>
          <a:p>
            <a:pPr marL="12700" marR="594360">
              <a:lnSpc>
                <a:spcPts val="3229"/>
              </a:lnSpc>
            </a:pPr>
            <a:r>
              <a:rPr sz="2700" dirty="0">
                <a:latin typeface="Verdana"/>
                <a:cs typeface="Verdana"/>
              </a:rPr>
              <a:t>This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50" dirty="0">
                <a:latin typeface="Verdana"/>
                <a:cs typeface="Verdana"/>
              </a:rPr>
              <a:t>platform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spc="40" dirty="0">
                <a:latin typeface="Verdana"/>
                <a:cs typeface="Verdana"/>
              </a:rPr>
              <a:t>automatically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spc="40" dirty="0">
                <a:latin typeface="Verdana"/>
                <a:cs typeface="Verdana"/>
              </a:rPr>
              <a:t>places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trades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spc="70" dirty="0">
                <a:latin typeface="Verdana"/>
                <a:cs typeface="Verdana"/>
              </a:rPr>
              <a:t>in</a:t>
            </a:r>
            <a:r>
              <a:rPr sz="2700" spc="-220" dirty="0">
                <a:latin typeface="Verdana"/>
                <a:cs typeface="Verdana"/>
              </a:rPr>
              <a:t> </a:t>
            </a:r>
            <a:r>
              <a:rPr sz="2700" spc="75" dirty="0">
                <a:latin typeface="Verdana"/>
                <a:cs typeface="Verdana"/>
              </a:rPr>
              <a:t>the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10" dirty="0">
                <a:latin typeface="Verdana"/>
                <a:cs typeface="Verdana"/>
              </a:rPr>
              <a:t>real-time </a:t>
            </a:r>
            <a:r>
              <a:rPr sz="2700" spc="-930" dirty="0">
                <a:latin typeface="Verdana"/>
                <a:cs typeface="Verdana"/>
              </a:rPr>
              <a:t> </a:t>
            </a:r>
            <a:r>
              <a:rPr sz="2700" spc="40" dirty="0">
                <a:latin typeface="Verdana"/>
                <a:cs typeface="Verdana"/>
              </a:rPr>
              <a:t>market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75" dirty="0">
                <a:latin typeface="Verdana"/>
                <a:cs typeface="Verdana"/>
              </a:rPr>
              <a:t>using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30" dirty="0">
                <a:latin typeface="Verdana"/>
                <a:cs typeface="Verdana"/>
              </a:rPr>
              <a:t>strategies.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Verdana"/>
              <a:cs typeface="Verdana"/>
            </a:endParaRPr>
          </a:p>
          <a:p>
            <a:pPr marL="12700" marR="5080">
              <a:lnSpc>
                <a:spcPts val="3229"/>
              </a:lnSpc>
            </a:pPr>
            <a:r>
              <a:rPr sz="2700" spc="55" dirty="0">
                <a:latin typeface="Verdana"/>
                <a:cs typeface="Verdana"/>
              </a:rPr>
              <a:t>Allows </a:t>
            </a:r>
            <a:r>
              <a:rPr sz="2700" dirty="0">
                <a:latin typeface="Verdana"/>
                <a:cs typeface="Verdana"/>
              </a:rPr>
              <a:t>users </a:t>
            </a:r>
            <a:r>
              <a:rPr sz="2700" spc="35" dirty="0">
                <a:latin typeface="Verdana"/>
                <a:cs typeface="Verdana"/>
              </a:rPr>
              <a:t>to </a:t>
            </a:r>
            <a:r>
              <a:rPr sz="2700" spc="10" dirty="0">
                <a:latin typeface="Verdana"/>
                <a:cs typeface="Verdana"/>
              </a:rPr>
              <a:t>test </a:t>
            </a:r>
            <a:r>
              <a:rPr sz="2700" spc="50" dirty="0">
                <a:latin typeface="Verdana"/>
                <a:cs typeface="Verdana"/>
              </a:rPr>
              <a:t>trading </a:t>
            </a:r>
            <a:r>
              <a:rPr sz="2700" spc="5" dirty="0">
                <a:latin typeface="Verdana"/>
                <a:cs typeface="Verdana"/>
              </a:rPr>
              <a:t>strategies </a:t>
            </a:r>
            <a:r>
              <a:rPr sz="2700" spc="40" dirty="0">
                <a:latin typeface="Verdana"/>
                <a:cs typeface="Verdana"/>
              </a:rPr>
              <a:t>against </a:t>
            </a:r>
            <a:r>
              <a:rPr sz="2700" spc="25" dirty="0">
                <a:latin typeface="Verdana"/>
                <a:cs typeface="Verdana"/>
              </a:rPr>
              <a:t>historical </a:t>
            </a:r>
            <a:r>
              <a:rPr sz="2700" spc="30" dirty="0">
                <a:latin typeface="Verdana"/>
                <a:cs typeface="Verdana"/>
              </a:rPr>
              <a:t> </a:t>
            </a:r>
            <a:r>
              <a:rPr sz="2700" spc="15" dirty="0">
                <a:latin typeface="Verdana"/>
                <a:cs typeface="Verdana"/>
              </a:rPr>
              <a:t>data.Helps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70" dirty="0">
                <a:latin typeface="Verdana"/>
                <a:cs typeface="Verdana"/>
              </a:rPr>
              <a:t>in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15" dirty="0">
                <a:latin typeface="Verdana"/>
                <a:cs typeface="Verdana"/>
              </a:rPr>
              <a:t>assessing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75" dirty="0">
                <a:latin typeface="Verdana"/>
                <a:cs typeface="Verdana"/>
              </a:rPr>
              <a:t>the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20" dirty="0">
                <a:latin typeface="Verdana"/>
                <a:cs typeface="Verdana"/>
              </a:rPr>
              <a:t>effectiveness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of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5" dirty="0">
                <a:latin typeface="Verdana"/>
                <a:cs typeface="Verdana"/>
              </a:rPr>
              <a:t>strategies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35" dirty="0">
                <a:latin typeface="Verdana"/>
                <a:cs typeface="Verdana"/>
              </a:rPr>
              <a:t>before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85" dirty="0">
                <a:latin typeface="Verdana"/>
                <a:cs typeface="Verdana"/>
              </a:rPr>
              <a:t>depl</a:t>
            </a:r>
            <a:r>
              <a:rPr sz="2700" spc="55" dirty="0">
                <a:latin typeface="Verdana"/>
                <a:cs typeface="Verdana"/>
              </a:rPr>
              <a:t>oying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110" dirty="0">
                <a:latin typeface="Verdana"/>
                <a:cs typeface="Verdana"/>
              </a:rPr>
              <a:t>them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70" dirty="0">
                <a:latin typeface="Verdana"/>
                <a:cs typeface="Verdana"/>
              </a:rPr>
              <a:t>in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li</a:t>
            </a:r>
            <a:r>
              <a:rPr sz="2700" spc="-80" dirty="0">
                <a:latin typeface="Verdana"/>
                <a:cs typeface="Verdana"/>
              </a:rPr>
              <a:t>v</a:t>
            </a:r>
            <a:r>
              <a:rPr sz="2700" spc="40" dirty="0">
                <a:latin typeface="Verdana"/>
                <a:cs typeface="Verdana"/>
              </a:rPr>
              <a:t>e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65" dirty="0">
                <a:latin typeface="Verdana"/>
                <a:cs typeface="Verdana"/>
              </a:rPr>
              <a:t>ma</a:t>
            </a:r>
            <a:r>
              <a:rPr sz="2700" spc="15" dirty="0">
                <a:latin typeface="Verdana"/>
                <a:cs typeface="Verdana"/>
              </a:rPr>
              <a:t>r</a:t>
            </a:r>
            <a:r>
              <a:rPr sz="2700" spc="5" dirty="0">
                <a:latin typeface="Verdana"/>
                <a:cs typeface="Verdana"/>
              </a:rPr>
              <a:t>k</a:t>
            </a:r>
            <a:r>
              <a:rPr sz="2700" spc="-85" dirty="0">
                <a:latin typeface="Verdana"/>
                <a:cs typeface="Verdana"/>
              </a:rPr>
              <a:t>ets.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2190" y="2581148"/>
            <a:ext cx="4391025" cy="5476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649095" marR="5080" indent="-1637030">
              <a:lnSpc>
                <a:spcPct val="100499"/>
              </a:lnSpc>
              <a:spcBef>
                <a:spcPts val="70"/>
              </a:spcBef>
            </a:pPr>
            <a:r>
              <a:rPr spc="-35" dirty="0"/>
              <a:t>ML</a:t>
            </a:r>
            <a:r>
              <a:rPr spc="-280" dirty="0"/>
              <a:t> </a:t>
            </a:r>
            <a:r>
              <a:rPr spc="120" dirty="0"/>
              <a:t>Algorithms</a:t>
            </a:r>
            <a:r>
              <a:rPr spc="-280" dirty="0"/>
              <a:t> </a:t>
            </a:r>
            <a:r>
              <a:rPr spc="50" dirty="0"/>
              <a:t>and </a:t>
            </a:r>
            <a:r>
              <a:rPr spc="-1545" dirty="0"/>
              <a:t> </a:t>
            </a:r>
            <a:r>
              <a:rPr spc="80" dirty="0"/>
              <a:t>Strategies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45" y="4639640"/>
            <a:ext cx="95250" cy="952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45" y="5649290"/>
            <a:ext cx="95250" cy="95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45" y="6649415"/>
            <a:ext cx="95250" cy="95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45" y="7659065"/>
            <a:ext cx="95250" cy="952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1162" y="3769677"/>
            <a:ext cx="17465675" cy="455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10" dirty="0">
                <a:latin typeface="Tahoma"/>
                <a:cs typeface="Tahoma"/>
              </a:rPr>
              <a:t>Python</a:t>
            </a:r>
            <a:r>
              <a:rPr sz="3300" b="1" spc="-85" dirty="0">
                <a:latin typeface="Tahoma"/>
                <a:cs typeface="Tahoma"/>
              </a:rPr>
              <a:t> </a:t>
            </a:r>
            <a:r>
              <a:rPr sz="3300" b="1" spc="145" dirty="0">
                <a:latin typeface="Tahoma"/>
                <a:cs typeface="Tahoma"/>
              </a:rPr>
              <a:t>ML</a:t>
            </a:r>
            <a:r>
              <a:rPr sz="3300" b="1" spc="-85" dirty="0">
                <a:latin typeface="Tahoma"/>
                <a:cs typeface="Tahoma"/>
              </a:rPr>
              <a:t> </a:t>
            </a:r>
            <a:r>
              <a:rPr sz="3300" b="1" spc="-35" dirty="0">
                <a:latin typeface="Tahoma"/>
                <a:cs typeface="Tahoma"/>
              </a:rPr>
              <a:t>Libraries:</a:t>
            </a:r>
            <a:endParaRPr sz="3300" dirty="0">
              <a:latin typeface="Tahoma"/>
              <a:cs typeface="Tahoma"/>
            </a:endParaRPr>
          </a:p>
          <a:p>
            <a:pPr marL="639445" marR="1686560" indent="14604">
              <a:lnSpc>
                <a:spcPct val="100400"/>
              </a:lnSpc>
            </a:pPr>
            <a:r>
              <a:rPr sz="3300" spc="-5" dirty="0">
                <a:latin typeface="Tahoma"/>
                <a:cs typeface="Tahoma"/>
              </a:rPr>
              <a:t>TensorFlow,</a:t>
            </a:r>
            <a:r>
              <a:rPr sz="3300" spc="75" dirty="0">
                <a:latin typeface="Tahoma"/>
                <a:cs typeface="Tahoma"/>
              </a:rPr>
              <a:t> </a:t>
            </a:r>
            <a:r>
              <a:rPr sz="3300" spc="-5" dirty="0">
                <a:latin typeface="Tahoma"/>
                <a:cs typeface="Tahoma"/>
              </a:rPr>
              <a:t>PyTorch,</a:t>
            </a:r>
            <a:r>
              <a:rPr sz="3300" spc="80" dirty="0">
                <a:latin typeface="Tahoma"/>
                <a:cs typeface="Tahoma"/>
              </a:rPr>
              <a:t> </a:t>
            </a:r>
            <a:r>
              <a:rPr sz="3300" dirty="0">
                <a:latin typeface="Tahoma"/>
                <a:cs typeface="Tahoma"/>
              </a:rPr>
              <a:t>Scikit-learn.For</a:t>
            </a:r>
            <a:r>
              <a:rPr sz="3300" spc="80" dirty="0">
                <a:latin typeface="Tahoma"/>
                <a:cs typeface="Tahoma"/>
              </a:rPr>
              <a:t> </a:t>
            </a:r>
            <a:r>
              <a:rPr sz="3300" spc="90" dirty="0">
                <a:latin typeface="Tahoma"/>
                <a:cs typeface="Tahoma"/>
              </a:rPr>
              <a:t>building</a:t>
            </a:r>
            <a:r>
              <a:rPr sz="3300" spc="80" dirty="0">
                <a:latin typeface="Tahoma"/>
                <a:cs typeface="Tahoma"/>
              </a:rPr>
              <a:t> </a:t>
            </a:r>
            <a:r>
              <a:rPr sz="3300" spc="120" dirty="0">
                <a:latin typeface="Tahoma"/>
                <a:cs typeface="Tahoma"/>
              </a:rPr>
              <a:t>and</a:t>
            </a:r>
            <a:r>
              <a:rPr sz="3300" spc="75" dirty="0">
                <a:latin typeface="Tahoma"/>
                <a:cs typeface="Tahoma"/>
              </a:rPr>
              <a:t> </a:t>
            </a:r>
            <a:r>
              <a:rPr sz="3300" spc="85" dirty="0">
                <a:latin typeface="Tahoma"/>
                <a:cs typeface="Tahoma"/>
              </a:rPr>
              <a:t>deploying</a:t>
            </a:r>
            <a:r>
              <a:rPr sz="3300" spc="80" dirty="0">
                <a:latin typeface="Tahoma"/>
                <a:cs typeface="Tahoma"/>
              </a:rPr>
              <a:t> </a:t>
            </a:r>
            <a:r>
              <a:rPr sz="3300" spc="120" dirty="0">
                <a:latin typeface="Tahoma"/>
                <a:cs typeface="Tahoma"/>
              </a:rPr>
              <a:t>machine </a:t>
            </a:r>
            <a:r>
              <a:rPr sz="3300" spc="-950" dirty="0">
                <a:latin typeface="Tahoma"/>
                <a:cs typeface="Tahoma"/>
              </a:rPr>
              <a:t> </a:t>
            </a:r>
            <a:r>
              <a:rPr sz="3300" spc="50" dirty="0">
                <a:latin typeface="Tahoma"/>
                <a:cs typeface="Tahoma"/>
              </a:rPr>
              <a:t>learning</a:t>
            </a:r>
            <a:r>
              <a:rPr sz="3300" spc="-65" dirty="0">
                <a:latin typeface="Tahoma"/>
                <a:cs typeface="Tahoma"/>
              </a:rPr>
              <a:t> </a:t>
            </a:r>
            <a:r>
              <a:rPr sz="3300" spc="60" dirty="0">
                <a:latin typeface="Tahoma"/>
                <a:cs typeface="Tahoma"/>
              </a:rPr>
              <a:t>models.</a:t>
            </a:r>
            <a:endParaRPr sz="3300" dirty="0">
              <a:latin typeface="Tahoma"/>
              <a:cs typeface="Tahoma"/>
            </a:endParaRPr>
          </a:p>
          <a:p>
            <a:pPr marL="523875" marR="5080" indent="148590">
              <a:lnSpc>
                <a:spcPct val="100400"/>
              </a:lnSpc>
            </a:pPr>
            <a:r>
              <a:rPr sz="3300" spc="60" dirty="0">
                <a:latin typeface="Tahoma"/>
                <a:cs typeface="Tahoma"/>
              </a:rPr>
              <a:t>Jupyter</a:t>
            </a:r>
            <a:r>
              <a:rPr sz="3300" spc="204" dirty="0">
                <a:latin typeface="Tahoma"/>
                <a:cs typeface="Tahoma"/>
              </a:rPr>
              <a:t> </a:t>
            </a:r>
            <a:r>
              <a:rPr sz="3300" spc="30" dirty="0">
                <a:latin typeface="Tahoma"/>
                <a:cs typeface="Tahoma"/>
              </a:rPr>
              <a:t>Notebooks:</a:t>
            </a:r>
            <a:r>
              <a:rPr sz="3300" spc="210" dirty="0">
                <a:latin typeface="Tahoma"/>
                <a:cs typeface="Tahoma"/>
              </a:rPr>
              <a:t> </a:t>
            </a:r>
            <a:r>
              <a:rPr sz="3300" spc="60" dirty="0">
                <a:latin typeface="Tahoma"/>
                <a:cs typeface="Tahoma"/>
              </a:rPr>
              <a:t>For</a:t>
            </a:r>
            <a:r>
              <a:rPr sz="3300" spc="210" dirty="0">
                <a:latin typeface="Tahoma"/>
                <a:cs typeface="Tahoma"/>
              </a:rPr>
              <a:t> </a:t>
            </a:r>
            <a:r>
              <a:rPr sz="3300" spc="65" dirty="0">
                <a:latin typeface="Tahoma"/>
                <a:cs typeface="Tahoma"/>
              </a:rPr>
              <a:t>providing</a:t>
            </a:r>
            <a:r>
              <a:rPr sz="3300" spc="210" dirty="0">
                <a:latin typeface="Tahoma"/>
                <a:cs typeface="Tahoma"/>
              </a:rPr>
              <a:t> </a:t>
            </a:r>
            <a:r>
              <a:rPr sz="3300" spc="35" dirty="0">
                <a:latin typeface="Tahoma"/>
                <a:cs typeface="Tahoma"/>
              </a:rPr>
              <a:t>users</a:t>
            </a:r>
            <a:r>
              <a:rPr sz="3300" spc="210" dirty="0">
                <a:latin typeface="Tahoma"/>
                <a:cs typeface="Tahoma"/>
              </a:rPr>
              <a:t> </a:t>
            </a:r>
            <a:r>
              <a:rPr sz="3300" spc="55" dirty="0">
                <a:latin typeface="Tahoma"/>
                <a:cs typeface="Tahoma"/>
              </a:rPr>
              <a:t>with</a:t>
            </a:r>
            <a:r>
              <a:rPr sz="3300" spc="204" dirty="0">
                <a:latin typeface="Tahoma"/>
                <a:cs typeface="Tahoma"/>
              </a:rPr>
              <a:t> </a:t>
            </a:r>
            <a:r>
              <a:rPr sz="3300" spc="85" dirty="0">
                <a:latin typeface="Tahoma"/>
                <a:cs typeface="Tahoma"/>
              </a:rPr>
              <a:t>an</a:t>
            </a:r>
            <a:r>
              <a:rPr sz="3300" spc="210" dirty="0">
                <a:latin typeface="Tahoma"/>
                <a:cs typeface="Tahoma"/>
              </a:rPr>
              <a:t> </a:t>
            </a:r>
            <a:r>
              <a:rPr sz="3300" spc="80" dirty="0">
                <a:latin typeface="Tahoma"/>
                <a:cs typeface="Tahoma"/>
              </a:rPr>
              <a:t>environment</a:t>
            </a:r>
            <a:r>
              <a:rPr sz="3300" spc="210" dirty="0">
                <a:latin typeface="Tahoma"/>
                <a:cs typeface="Tahoma"/>
              </a:rPr>
              <a:t> </a:t>
            </a:r>
            <a:r>
              <a:rPr sz="3300" spc="-10" dirty="0">
                <a:latin typeface="Tahoma"/>
                <a:cs typeface="Tahoma"/>
              </a:rPr>
              <a:t>for</a:t>
            </a:r>
            <a:r>
              <a:rPr sz="3300" spc="210" dirty="0">
                <a:latin typeface="Tahoma"/>
                <a:cs typeface="Tahoma"/>
              </a:rPr>
              <a:t> </a:t>
            </a:r>
            <a:r>
              <a:rPr sz="3300" spc="55" dirty="0">
                <a:latin typeface="Tahoma"/>
                <a:cs typeface="Tahoma"/>
              </a:rPr>
              <a:t>testing</a:t>
            </a:r>
            <a:r>
              <a:rPr sz="3300" spc="210" dirty="0">
                <a:latin typeface="Tahoma"/>
                <a:cs typeface="Tahoma"/>
              </a:rPr>
              <a:t> </a:t>
            </a:r>
            <a:r>
              <a:rPr sz="3300" spc="120" dirty="0">
                <a:latin typeface="Tahoma"/>
                <a:cs typeface="Tahoma"/>
              </a:rPr>
              <a:t>and </a:t>
            </a:r>
            <a:r>
              <a:rPr sz="3300" spc="-955" dirty="0">
                <a:latin typeface="Tahoma"/>
                <a:cs typeface="Tahoma"/>
              </a:rPr>
              <a:t> </a:t>
            </a:r>
            <a:r>
              <a:rPr sz="3300" spc="80" dirty="0">
                <a:latin typeface="Tahoma"/>
                <a:cs typeface="Tahoma"/>
              </a:rPr>
              <a:t>developing</a:t>
            </a:r>
            <a:r>
              <a:rPr sz="3300" spc="-60" dirty="0">
                <a:latin typeface="Tahoma"/>
                <a:cs typeface="Tahoma"/>
              </a:rPr>
              <a:t> </a:t>
            </a:r>
            <a:r>
              <a:rPr sz="3300" spc="100" dirty="0">
                <a:latin typeface="Tahoma"/>
                <a:cs typeface="Tahoma"/>
              </a:rPr>
              <a:t>ML-enhanced</a:t>
            </a:r>
            <a:r>
              <a:rPr sz="3300" spc="-60" dirty="0">
                <a:latin typeface="Tahoma"/>
                <a:cs typeface="Tahoma"/>
              </a:rPr>
              <a:t> </a:t>
            </a:r>
            <a:r>
              <a:rPr sz="3300" spc="-15" dirty="0">
                <a:latin typeface="Tahoma"/>
                <a:cs typeface="Tahoma"/>
              </a:rPr>
              <a:t>strategies</a:t>
            </a:r>
            <a:r>
              <a:rPr sz="2250" spc="-15" dirty="0">
                <a:latin typeface="Verdana"/>
                <a:cs typeface="Verdana"/>
              </a:rPr>
              <a:t>.</a:t>
            </a:r>
            <a:endParaRPr sz="2250" dirty="0">
              <a:latin typeface="Verdana"/>
              <a:cs typeface="Verdana"/>
            </a:endParaRPr>
          </a:p>
          <a:p>
            <a:pPr marL="523875" marR="5080">
              <a:lnSpc>
                <a:spcPts val="3979"/>
              </a:lnSpc>
              <a:spcBef>
                <a:spcPts val="55"/>
              </a:spcBef>
              <a:tabLst>
                <a:tab pos="2233930" algn="l"/>
                <a:tab pos="3752215" algn="l"/>
                <a:tab pos="4583430" algn="l"/>
                <a:tab pos="6786245" algn="l"/>
                <a:tab pos="7878445" algn="l"/>
                <a:tab pos="10547350" algn="l"/>
                <a:tab pos="12804140" algn="l"/>
                <a:tab pos="14750415" algn="l"/>
                <a:tab pos="15874365" algn="l"/>
              </a:tabLst>
            </a:pPr>
            <a:r>
              <a:rPr sz="3300" spc="50" dirty="0">
                <a:latin typeface="Tahoma"/>
                <a:cs typeface="Tahoma"/>
              </a:rPr>
              <a:t>Plotl</a:t>
            </a:r>
            <a:r>
              <a:rPr sz="3300" spc="-105" dirty="0">
                <a:latin typeface="Tahoma"/>
                <a:cs typeface="Tahoma"/>
              </a:rPr>
              <a:t>y</a:t>
            </a:r>
            <a:r>
              <a:rPr sz="3300" spc="-229" dirty="0">
                <a:latin typeface="Tahoma"/>
                <a:cs typeface="Tahoma"/>
              </a:rPr>
              <a:t>,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185" dirty="0">
                <a:latin typeface="Tahoma"/>
                <a:cs typeface="Tahoma"/>
              </a:rPr>
              <a:t>D</a:t>
            </a:r>
            <a:r>
              <a:rPr sz="3300" spc="-275" dirty="0">
                <a:latin typeface="Tahoma"/>
                <a:cs typeface="Tahoma"/>
              </a:rPr>
              <a:t>3</a:t>
            </a:r>
            <a:r>
              <a:rPr sz="3300" spc="-105" dirty="0">
                <a:latin typeface="Tahoma"/>
                <a:cs typeface="Tahoma"/>
              </a:rPr>
              <a:t>.</a:t>
            </a:r>
            <a:r>
              <a:rPr sz="3300" spc="-150" dirty="0">
                <a:latin typeface="Tahoma"/>
                <a:cs typeface="Tahoma"/>
              </a:rPr>
              <a:t>js,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20" dirty="0">
                <a:latin typeface="Tahoma"/>
                <a:cs typeface="Tahoma"/>
              </a:rPr>
              <a:t>or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85" dirty="0">
                <a:latin typeface="Tahoma"/>
                <a:cs typeface="Tahoma"/>
              </a:rPr>
              <a:t>Cha</a:t>
            </a:r>
            <a:r>
              <a:rPr sz="3300" spc="105" dirty="0">
                <a:latin typeface="Tahoma"/>
                <a:cs typeface="Tahoma"/>
              </a:rPr>
              <a:t>r</a:t>
            </a:r>
            <a:r>
              <a:rPr sz="3300" spc="55" dirty="0">
                <a:latin typeface="Tahoma"/>
                <a:cs typeface="Tahoma"/>
              </a:rPr>
              <a:t>t</a:t>
            </a:r>
            <a:r>
              <a:rPr sz="3300" spc="-200" dirty="0">
                <a:latin typeface="Tahoma"/>
                <a:cs typeface="Tahoma"/>
              </a:rPr>
              <a:t>.</a:t>
            </a:r>
            <a:r>
              <a:rPr sz="3300" spc="-125" dirty="0">
                <a:latin typeface="Tahoma"/>
                <a:cs typeface="Tahoma"/>
              </a:rPr>
              <a:t>js-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130" dirty="0">
                <a:latin typeface="Tahoma"/>
                <a:cs typeface="Tahoma"/>
              </a:rPr>
              <a:t>F</a:t>
            </a:r>
            <a:r>
              <a:rPr sz="3300" spc="20" dirty="0">
                <a:latin typeface="Tahoma"/>
                <a:cs typeface="Tahoma"/>
              </a:rPr>
              <a:t>or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15" dirty="0">
                <a:latin typeface="Tahoma"/>
                <a:cs typeface="Tahoma"/>
              </a:rPr>
              <a:t>visualizin</a:t>
            </a:r>
            <a:r>
              <a:rPr sz="3300" spc="210" dirty="0">
                <a:latin typeface="Tahoma"/>
                <a:cs typeface="Tahoma"/>
              </a:rPr>
              <a:t>g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150" dirty="0">
                <a:latin typeface="Tahoma"/>
                <a:cs typeface="Tahoma"/>
              </a:rPr>
              <a:t>b</a:t>
            </a:r>
            <a:r>
              <a:rPr sz="3300" spc="25" dirty="0">
                <a:latin typeface="Tahoma"/>
                <a:cs typeface="Tahoma"/>
              </a:rPr>
              <a:t>a</a:t>
            </a:r>
            <a:r>
              <a:rPr sz="3300" spc="155" dirty="0">
                <a:latin typeface="Tahoma"/>
                <a:cs typeface="Tahoma"/>
              </a:rPr>
              <a:t>c</a:t>
            </a:r>
            <a:r>
              <a:rPr sz="3300" spc="80" dirty="0">
                <a:latin typeface="Tahoma"/>
                <a:cs typeface="Tahoma"/>
              </a:rPr>
              <a:t>k</a:t>
            </a:r>
            <a:r>
              <a:rPr sz="3300" spc="-5" dirty="0">
                <a:latin typeface="Tahoma"/>
                <a:cs typeface="Tahoma"/>
              </a:rPr>
              <a:t>t</a:t>
            </a:r>
            <a:r>
              <a:rPr sz="3300" spc="40" dirty="0">
                <a:latin typeface="Tahoma"/>
                <a:cs typeface="Tahoma"/>
              </a:rPr>
              <a:t>est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-80" dirty="0">
                <a:latin typeface="Tahoma"/>
                <a:cs typeface="Tahoma"/>
              </a:rPr>
              <a:t>r</a:t>
            </a:r>
            <a:r>
              <a:rPr sz="3300" spc="50" dirty="0">
                <a:latin typeface="Tahoma"/>
                <a:cs typeface="Tahoma"/>
              </a:rPr>
              <a:t>esu</a:t>
            </a:r>
            <a:r>
              <a:rPr sz="3300" spc="110" dirty="0">
                <a:latin typeface="Tahoma"/>
                <a:cs typeface="Tahoma"/>
              </a:rPr>
              <a:t>l</a:t>
            </a:r>
            <a:r>
              <a:rPr sz="3300" spc="-70" dirty="0">
                <a:latin typeface="Tahoma"/>
                <a:cs typeface="Tahoma"/>
              </a:rPr>
              <a:t>ts,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-25" dirty="0">
                <a:latin typeface="Tahoma"/>
                <a:cs typeface="Tahoma"/>
              </a:rPr>
              <a:t>li</a:t>
            </a:r>
            <a:r>
              <a:rPr sz="3300" spc="-95" dirty="0">
                <a:latin typeface="Tahoma"/>
                <a:cs typeface="Tahoma"/>
              </a:rPr>
              <a:t>v</a:t>
            </a:r>
            <a:r>
              <a:rPr sz="3300" spc="90" dirty="0">
                <a:latin typeface="Tahoma"/>
                <a:cs typeface="Tahoma"/>
              </a:rPr>
              <a:t>e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25" dirty="0">
                <a:latin typeface="Tahoma"/>
                <a:cs typeface="Tahoma"/>
              </a:rPr>
              <a:t>t</a:t>
            </a:r>
            <a:r>
              <a:rPr sz="3300" spc="-190" dirty="0">
                <a:latin typeface="Tahoma"/>
                <a:cs typeface="Tahoma"/>
              </a:rPr>
              <a:t>r</a:t>
            </a:r>
            <a:r>
              <a:rPr sz="3300" spc="25" dirty="0">
                <a:latin typeface="Tahoma"/>
                <a:cs typeface="Tahoma"/>
              </a:rPr>
              <a:t>a</a:t>
            </a:r>
            <a:r>
              <a:rPr sz="3300" spc="95" dirty="0">
                <a:latin typeface="Tahoma"/>
                <a:cs typeface="Tahoma"/>
              </a:rPr>
              <a:t>din</a:t>
            </a:r>
            <a:r>
              <a:rPr sz="3300" spc="135" dirty="0">
                <a:latin typeface="Tahoma"/>
                <a:cs typeface="Tahoma"/>
              </a:rPr>
              <a:t>g  </a:t>
            </a:r>
            <a:r>
              <a:rPr sz="3300" spc="55" dirty="0">
                <a:latin typeface="Tahoma"/>
                <a:cs typeface="Tahoma"/>
              </a:rPr>
              <a:t>performance,</a:t>
            </a:r>
            <a:r>
              <a:rPr sz="3300" spc="-65" dirty="0">
                <a:latin typeface="Tahoma"/>
                <a:cs typeface="Tahoma"/>
              </a:rPr>
              <a:t> </a:t>
            </a:r>
            <a:r>
              <a:rPr sz="3300" spc="120" dirty="0">
                <a:latin typeface="Tahoma"/>
                <a:cs typeface="Tahoma"/>
              </a:rPr>
              <a:t>and</a:t>
            </a:r>
            <a:r>
              <a:rPr sz="3300" spc="-60" dirty="0">
                <a:latin typeface="Tahoma"/>
                <a:cs typeface="Tahoma"/>
              </a:rPr>
              <a:t> </a:t>
            </a:r>
            <a:r>
              <a:rPr sz="3300" spc="15" dirty="0">
                <a:latin typeface="Tahoma"/>
                <a:cs typeface="Tahoma"/>
              </a:rPr>
              <a:t>strategy</a:t>
            </a:r>
            <a:r>
              <a:rPr sz="3300" spc="-60" dirty="0">
                <a:latin typeface="Tahoma"/>
                <a:cs typeface="Tahoma"/>
              </a:rPr>
              <a:t> </a:t>
            </a:r>
            <a:r>
              <a:rPr sz="3300" spc="15" dirty="0">
                <a:latin typeface="Tahoma"/>
                <a:cs typeface="Tahoma"/>
              </a:rPr>
              <a:t>analytics.</a:t>
            </a:r>
            <a:endParaRPr sz="3300" dirty="0">
              <a:latin typeface="Tahoma"/>
              <a:cs typeface="Tahoma"/>
            </a:endParaRPr>
          </a:p>
          <a:p>
            <a:pPr marL="523875">
              <a:lnSpc>
                <a:spcPts val="3835"/>
              </a:lnSpc>
              <a:tabLst>
                <a:tab pos="2988310" algn="l"/>
                <a:tab pos="3681095" algn="l"/>
                <a:tab pos="5820410" algn="l"/>
                <a:tab pos="6773545" algn="l"/>
                <a:tab pos="8894445" algn="l"/>
                <a:tab pos="10909935" algn="l"/>
                <a:tab pos="13959840" algn="l"/>
                <a:tab pos="15278735" algn="l"/>
                <a:tab pos="16523969" algn="l"/>
              </a:tabLst>
            </a:pPr>
            <a:r>
              <a:rPr sz="3300" spc="60" dirty="0">
                <a:latin typeface="Tahoma"/>
                <a:cs typeface="Tahoma"/>
              </a:rPr>
              <a:t>Matplotlib	</a:t>
            </a:r>
            <a:r>
              <a:rPr sz="3300" spc="20" dirty="0">
                <a:latin typeface="Tahoma"/>
                <a:cs typeface="Tahoma"/>
              </a:rPr>
              <a:t>or	</a:t>
            </a:r>
            <a:r>
              <a:rPr sz="3300" spc="40" dirty="0">
                <a:latin typeface="Tahoma"/>
                <a:cs typeface="Tahoma"/>
              </a:rPr>
              <a:t>S</a:t>
            </a:r>
            <a:r>
              <a:rPr sz="3300" spc="-15" dirty="0">
                <a:latin typeface="Tahoma"/>
                <a:cs typeface="Tahoma"/>
              </a:rPr>
              <a:t>e</a:t>
            </a:r>
            <a:r>
              <a:rPr sz="3300" spc="65" dirty="0">
                <a:latin typeface="Tahoma"/>
                <a:cs typeface="Tahoma"/>
              </a:rPr>
              <a:t>abo</a:t>
            </a:r>
            <a:r>
              <a:rPr sz="3300" spc="25" dirty="0">
                <a:latin typeface="Tahoma"/>
                <a:cs typeface="Tahoma"/>
              </a:rPr>
              <a:t>r</a:t>
            </a:r>
            <a:r>
              <a:rPr sz="3300" spc="-125" dirty="0">
                <a:latin typeface="Tahoma"/>
                <a:cs typeface="Tahoma"/>
              </a:rPr>
              <a:t>n: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130" dirty="0">
                <a:latin typeface="Tahoma"/>
                <a:cs typeface="Tahoma"/>
              </a:rPr>
              <a:t>F</a:t>
            </a:r>
            <a:r>
              <a:rPr sz="3300" spc="20" dirty="0">
                <a:latin typeface="Tahoma"/>
                <a:cs typeface="Tahoma"/>
              </a:rPr>
              <a:t>or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-20" dirty="0">
                <a:latin typeface="Tahoma"/>
                <a:cs typeface="Tahoma"/>
              </a:rPr>
              <a:t>in</a:t>
            </a:r>
            <a:r>
              <a:rPr sz="3300" spc="15" dirty="0">
                <a:latin typeface="Tahoma"/>
                <a:cs typeface="Tahoma"/>
              </a:rPr>
              <a:t>-</a:t>
            </a:r>
            <a:r>
              <a:rPr sz="3300" spc="125" dirty="0">
                <a:latin typeface="Tahoma"/>
                <a:cs typeface="Tahoma"/>
              </a:rPr>
              <a:t>depth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10" dirty="0">
                <a:latin typeface="Tahoma"/>
                <a:cs typeface="Tahoma"/>
              </a:rPr>
              <a:t>st</a:t>
            </a:r>
            <a:r>
              <a:rPr sz="3300" spc="-190" dirty="0">
                <a:latin typeface="Tahoma"/>
                <a:cs typeface="Tahoma"/>
              </a:rPr>
              <a:t>r</a:t>
            </a:r>
            <a:r>
              <a:rPr sz="3300" spc="30" dirty="0">
                <a:latin typeface="Tahoma"/>
                <a:cs typeface="Tahoma"/>
              </a:rPr>
              <a:t>a</a:t>
            </a:r>
            <a:r>
              <a:rPr sz="3300" spc="-40" dirty="0">
                <a:latin typeface="Tahoma"/>
                <a:cs typeface="Tahoma"/>
              </a:rPr>
              <a:t>t</a:t>
            </a:r>
            <a:r>
              <a:rPr sz="3300" spc="100" dirty="0">
                <a:latin typeface="Tahoma"/>
                <a:cs typeface="Tahoma"/>
              </a:rPr>
              <a:t>egy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50" dirty="0">
                <a:latin typeface="Tahoma"/>
                <a:cs typeface="Tahoma"/>
              </a:rPr>
              <a:t>per</a:t>
            </a:r>
            <a:r>
              <a:rPr sz="3300" spc="5" dirty="0">
                <a:latin typeface="Tahoma"/>
                <a:cs typeface="Tahoma"/>
              </a:rPr>
              <a:t>f</a:t>
            </a:r>
            <a:r>
              <a:rPr sz="3300" spc="25" dirty="0">
                <a:latin typeface="Tahoma"/>
                <a:cs typeface="Tahoma"/>
              </a:rPr>
              <a:t>o</a:t>
            </a:r>
            <a:r>
              <a:rPr sz="3300" spc="-5" dirty="0">
                <a:latin typeface="Tahoma"/>
                <a:cs typeface="Tahoma"/>
              </a:rPr>
              <a:t>r</a:t>
            </a:r>
            <a:r>
              <a:rPr sz="3300" spc="165" dirty="0">
                <a:latin typeface="Tahoma"/>
                <a:cs typeface="Tahoma"/>
              </a:rPr>
              <a:t>man</a:t>
            </a:r>
            <a:r>
              <a:rPr sz="3300" spc="145" dirty="0">
                <a:latin typeface="Tahoma"/>
                <a:cs typeface="Tahoma"/>
              </a:rPr>
              <a:t>c</a:t>
            </a:r>
            <a:r>
              <a:rPr sz="3300" spc="90" dirty="0">
                <a:latin typeface="Tahoma"/>
                <a:cs typeface="Tahoma"/>
              </a:rPr>
              <a:t>e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50" dirty="0">
                <a:latin typeface="Tahoma"/>
                <a:cs typeface="Tahoma"/>
              </a:rPr>
              <a:t>plots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-190" dirty="0">
                <a:latin typeface="Tahoma"/>
                <a:cs typeface="Tahoma"/>
              </a:rPr>
              <a:t>(e</a:t>
            </a:r>
            <a:r>
              <a:rPr sz="3300" spc="-150" dirty="0">
                <a:latin typeface="Tahoma"/>
                <a:cs typeface="Tahoma"/>
              </a:rPr>
              <a:t>.</a:t>
            </a:r>
            <a:r>
              <a:rPr sz="3300" spc="-80" dirty="0">
                <a:latin typeface="Tahoma"/>
                <a:cs typeface="Tahoma"/>
              </a:rPr>
              <a:t>g.,</a:t>
            </a:r>
            <a:r>
              <a:rPr sz="3300" dirty="0">
                <a:latin typeface="Tahoma"/>
                <a:cs typeface="Tahoma"/>
              </a:rPr>
              <a:t>	</a:t>
            </a:r>
            <a:r>
              <a:rPr sz="3300" spc="-65" dirty="0">
                <a:latin typeface="Tahoma"/>
                <a:cs typeface="Tahoma"/>
              </a:rPr>
              <a:t>r</a:t>
            </a:r>
            <a:r>
              <a:rPr sz="3300" spc="20" dirty="0">
                <a:latin typeface="Tahoma"/>
                <a:cs typeface="Tahoma"/>
              </a:rPr>
              <a:t>is</a:t>
            </a:r>
            <a:r>
              <a:rPr sz="3300" spc="-60" dirty="0">
                <a:latin typeface="Tahoma"/>
                <a:cs typeface="Tahoma"/>
              </a:rPr>
              <a:t>k</a:t>
            </a:r>
            <a:r>
              <a:rPr sz="3300" spc="-155" dirty="0">
                <a:latin typeface="Tahoma"/>
                <a:cs typeface="Tahoma"/>
              </a:rPr>
              <a:t>-</a:t>
            </a:r>
            <a:endParaRPr sz="3300" dirty="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15"/>
              </a:spcBef>
            </a:pPr>
            <a:r>
              <a:rPr sz="3300" spc="25" dirty="0">
                <a:latin typeface="Tahoma"/>
                <a:cs typeface="Tahoma"/>
              </a:rPr>
              <a:t>reward</a:t>
            </a:r>
            <a:r>
              <a:rPr sz="3300" spc="-65" dirty="0">
                <a:latin typeface="Tahoma"/>
                <a:cs typeface="Tahoma"/>
              </a:rPr>
              <a:t> </a:t>
            </a:r>
            <a:r>
              <a:rPr sz="3300" spc="15" dirty="0">
                <a:latin typeface="Tahoma"/>
                <a:cs typeface="Tahoma"/>
              </a:rPr>
              <a:t>curves,</a:t>
            </a:r>
            <a:r>
              <a:rPr sz="3300" spc="-60" dirty="0">
                <a:latin typeface="Tahoma"/>
                <a:cs typeface="Tahoma"/>
              </a:rPr>
              <a:t> </a:t>
            </a:r>
            <a:r>
              <a:rPr sz="3300" spc="60" dirty="0">
                <a:latin typeface="Tahoma"/>
                <a:cs typeface="Tahoma"/>
              </a:rPr>
              <a:t>drawdown</a:t>
            </a:r>
            <a:r>
              <a:rPr sz="3300" spc="-65" dirty="0">
                <a:latin typeface="Tahoma"/>
                <a:cs typeface="Tahoma"/>
              </a:rPr>
              <a:t> </a:t>
            </a:r>
            <a:r>
              <a:rPr sz="3300" spc="-50" dirty="0">
                <a:latin typeface="Tahoma"/>
                <a:cs typeface="Tahoma"/>
              </a:rPr>
              <a:t>analysis).</a:t>
            </a:r>
            <a:endParaRPr sz="3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847" y="353186"/>
            <a:ext cx="487426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40" dirty="0">
                <a:latin typeface="Cambria"/>
                <a:cs typeface="Cambria"/>
              </a:rPr>
              <a:t>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65B8E-44FE-351C-97B9-330C3F43F0C5}"/>
              </a:ext>
            </a:extLst>
          </p:cNvPr>
          <p:cNvSpPr txBox="1"/>
          <p:nvPr/>
        </p:nvSpPr>
        <p:spPr>
          <a:xfrm>
            <a:off x="730250" y="2025650"/>
            <a:ext cx="16840200" cy="731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Front-End (User Interface)</a:t>
            </a:r>
            <a:endParaRPr lang="en-IN" sz="2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 &amp; Frameworks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React.js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responsive, modular user interfaces.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CSS3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basic layout and user interaction.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2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Back-End (API &amp; Server-Side Logic)</a:t>
            </a:r>
            <a:endParaRPr lang="en-IN" sz="2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 &amp; Frameworks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Widely used in algorithmic trading for strategy development, data processing, and machine learning. Libraries like </a:t>
            </a: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TA-Lib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(Technical Analysis Library), and </a:t>
            </a: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Scikit-learn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modelling.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For handling real-time events, especially when </a:t>
            </a:r>
            <a:r>
              <a:rPr lang="en-IN" sz="24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WebSockets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APIs need to serve real-time market data.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Django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(Python) for building RESTful APIs that handle user requests, </a:t>
            </a:r>
            <a:r>
              <a:rPr lang="en-IN" sz="2400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backtesting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trade execution, etc.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2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Data Handling (Market Data, Historical Data, Logs)</a:t>
            </a:r>
            <a:endParaRPr lang="en-IN" sz="24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Storage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PostgreSQL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IN" sz="24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IN" sz="24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For storing user data, strategy configurations, trade logs,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5249" y="3414852"/>
            <a:ext cx="752919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65" dirty="0">
                <a:solidFill>
                  <a:srgbClr val="332C2C"/>
                </a:solidFill>
                <a:latin typeface="Tahoma"/>
                <a:cs typeface="Tahoma"/>
              </a:rPr>
              <a:t>In </a:t>
            </a:r>
            <a:r>
              <a:rPr sz="2750" spc="180" dirty="0">
                <a:solidFill>
                  <a:srgbClr val="332C2C"/>
                </a:solidFill>
                <a:latin typeface="Tahoma"/>
                <a:cs typeface="Tahoma"/>
              </a:rPr>
              <a:t>conclusion, </a:t>
            </a:r>
            <a:r>
              <a:rPr sz="2750" spc="190" dirty="0">
                <a:solidFill>
                  <a:srgbClr val="332C2C"/>
                </a:solidFill>
                <a:latin typeface="Tahoma"/>
                <a:cs typeface="Tahoma"/>
              </a:rPr>
              <a:t>leveraging </a:t>
            </a:r>
            <a:r>
              <a:rPr sz="2750" b="1" spc="-70" dirty="0">
                <a:solidFill>
                  <a:srgbClr val="332C2C"/>
                </a:solidFill>
                <a:latin typeface="Verdana"/>
                <a:cs typeface="Verdana"/>
              </a:rPr>
              <a:t>machine </a:t>
            </a:r>
            <a:r>
              <a:rPr sz="2750" b="1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-1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b="1" spc="-13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b="1" spc="-1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b="1" spc="-1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b="1" spc="-6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b="1" spc="-1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b="1" spc="-5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b="1" spc="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b="1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-14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b="1" spc="-1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b="1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b="1" spc="-9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b="1" spc="-1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b="1" spc="-1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b="1" spc="-6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b="1" spc="-65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b="1" spc="-2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b="1" spc="-17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b="1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Tahoma"/>
                <a:cs typeface="Tahoma"/>
              </a:rPr>
              <a:t>i</a:t>
            </a:r>
            <a:r>
              <a:rPr sz="2750" spc="325" dirty="0">
                <a:solidFill>
                  <a:srgbClr val="332C2C"/>
                </a:solidFill>
                <a:latin typeface="Tahoma"/>
                <a:cs typeface="Tahoma"/>
              </a:rPr>
              <a:t>n</a:t>
            </a:r>
            <a:r>
              <a:rPr sz="2750" spc="-1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10" dirty="0">
                <a:solidFill>
                  <a:srgbClr val="332C2C"/>
                </a:solidFill>
                <a:latin typeface="Tahoma"/>
                <a:cs typeface="Tahoma"/>
              </a:rPr>
              <a:t>e</a:t>
            </a:r>
            <a:r>
              <a:rPr sz="2750" spc="340" dirty="0">
                <a:solidFill>
                  <a:srgbClr val="332C2C"/>
                </a:solidFill>
                <a:latin typeface="Tahoma"/>
                <a:cs typeface="Tahoma"/>
              </a:rPr>
              <a:t>q</a:t>
            </a:r>
            <a:r>
              <a:rPr sz="2750" spc="310" dirty="0">
                <a:solidFill>
                  <a:srgbClr val="332C2C"/>
                </a:solidFill>
                <a:latin typeface="Tahoma"/>
                <a:cs typeface="Tahoma"/>
              </a:rPr>
              <a:t>u</a:t>
            </a:r>
            <a:r>
              <a:rPr sz="2750" spc="105" dirty="0">
                <a:solidFill>
                  <a:srgbClr val="332C2C"/>
                </a:solidFill>
                <a:latin typeface="Tahoma"/>
                <a:cs typeface="Tahom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Tahoma"/>
                <a:cs typeface="Tahoma"/>
              </a:rPr>
              <a:t>t</a:t>
            </a:r>
            <a:r>
              <a:rPr sz="2750" spc="120" dirty="0">
                <a:solidFill>
                  <a:srgbClr val="332C2C"/>
                </a:solidFill>
                <a:latin typeface="Tahoma"/>
                <a:cs typeface="Tahoma"/>
              </a:rPr>
              <a:t>y</a:t>
            </a:r>
            <a:r>
              <a:rPr sz="2750" spc="-14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Tahoma"/>
                <a:cs typeface="Tahom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Tahoma"/>
                <a:cs typeface="Tahoma"/>
              </a:rPr>
              <a:t>r</a:t>
            </a:r>
            <a:r>
              <a:rPr sz="2750" spc="175" dirty="0">
                <a:solidFill>
                  <a:srgbClr val="332C2C"/>
                </a:solidFill>
                <a:latin typeface="Tahoma"/>
                <a:cs typeface="Tahoma"/>
              </a:rPr>
              <a:t>a</a:t>
            </a:r>
            <a:r>
              <a:rPr sz="2750" spc="340" dirty="0">
                <a:solidFill>
                  <a:srgbClr val="332C2C"/>
                </a:solidFill>
                <a:latin typeface="Tahoma"/>
                <a:cs typeface="Tahom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Tahoma"/>
                <a:cs typeface="Tahoma"/>
              </a:rPr>
              <a:t>i</a:t>
            </a:r>
            <a:r>
              <a:rPr sz="2750" spc="320" dirty="0">
                <a:solidFill>
                  <a:srgbClr val="332C2C"/>
                </a:solidFill>
                <a:latin typeface="Tahoma"/>
                <a:cs typeface="Tahoma"/>
              </a:rPr>
              <a:t>n</a:t>
            </a:r>
            <a:r>
              <a:rPr sz="2750" spc="260" dirty="0">
                <a:solidFill>
                  <a:srgbClr val="332C2C"/>
                </a:solidFill>
                <a:latin typeface="Tahoma"/>
                <a:cs typeface="Tahoma"/>
              </a:rPr>
              <a:t>g  </a:t>
            </a:r>
            <a:r>
              <a:rPr sz="2750" spc="125" dirty="0">
                <a:solidFill>
                  <a:srgbClr val="332C2C"/>
                </a:solidFill>
                <a:latin typeface="Tahoma"/>
                <a:cs typeface="Tahoma"/>
              </a:rPr>
              <a:t>offers </a:t>
            </a:r>
            <a:r>
              <a:rPr sz="2750" spc="215" dirty="0">
                <a:solidFill>
                  <a:srgbClr val="332C2C"/>
                </a:solidFill>
                <a:latin typeface="Tahoma"/>
                <a:cs typeface="Tahoma"/>
              </a:rPr>
              <a:t>signiﬁcant advantages in </a:t>
            </a:r>
            <a:r>
              <a:rPr sz="2750" spc="190" dirty="0">
                <a:solidFill>
                  <a:srgbClr val="332C2C"/>
                </a:solidFill>
                <a:latin typeface="Tahoma"/>
                <a:cs typeface="Tahoma"/>
              </a:rPr>
              <a:t>decision- </a:t>
            </a:r>
            <a:r>
              <a:rPr sz="2750" spc="19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hn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eek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3491" y="1467688"/>
            <a:ext cx="7534909" cy="722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b="0" spc="55" dirty="0">
                <a:solidFill>
                  <a:srgbClr val="332C2C"/>
                </a:solidFill>
                <a:latin typeface="Times New Roman"/>
                <a:cs typeface="Times New Roman"/>
              </a:rPr>
              <a:t>Conclusio</a:t>
            </a:r>
            <a:r>
              <a:rPr sz="4550" b="0" spc="65" dirty="0">
                <a:solidFill>
                  <a:srgbClr val="332C2C"/>
                </a:solidFill>
                <a:latin typeface="Times New Roman"/>
                <a:cs typeface="Times New Roman"/>
              </a:rPr>
              <a:t>n</a:t>
            </a:r>
            <a:r>
              <a:rPr sz="4550" b="0" spc="-275" dirty="0">
                <a:solidFill>
                  <a:srgbClr val="332C2C"/>
                </a:solidFill>
                <a:latin typeface="Times New Roman"/>
                <a:cs typeface="Times New Roman"/>
              </a:rPr>
              <a:t> </a:t>
            </a:r>
            <a:r>
              <a:rPr sz="4550" b="0" spc="195" dirty="0">
                <a:solidFill>
                  <a:srgbClr val="332C2C"/>
                </a:solidFill>
                <a:latin typeface="Times New Roman"/>
                <a:cs typeface="Times New Roman"/>
              </a:rPr>
              <a:t>and</a:t>
            </a:r>
            <a:r>
              <a:rPr sz="4550" b="0" spc="-270" dirty="0">
                <a:solidFill>
                  <a:srgbClr val="332C2C"/>
                </a:solidFill>
                <a:latin typeface="Times New Roman"/>
                <a:cs typeface="Times New Roman"/>
              </a:rPr>
              <a:t> </a:t>
            </a:r>
            <a:r>
              <a:rPr sz="4550" b="0" spc="140" dirty="0">
                <a:solidFill>
                  <a:srgbClr val="332C2C"/>
                </a:solidFill>
                <a:latin typeface="Times New Roman"/>
                <a:cs typeface="Times New Roman"/>
              </a:rPr>
              <a:t>Future</a:t>
            </a:r>
            <a:r>
              <a:rPr sz="4550" b="0" spc="-270" dirty="0">
                <a:solidFill>
                  <a:srgbClr val="332C2C"/>
                </a:solidFill>
                <a:latin typeface="Times New Roman"/>
                <a:cs typeface="Times New Roman"/>
              </a:rPr>
              <a:t> </a:t>
            </a:r>
            <a:r>
              <a:rPr sz="4550" b="0" spc="50" dirty="0">
                <a:solidFill>
                  <a:srgbClr val="332C2C"/>
                </a:solidFill>
                <a:latin typeface="Times New Roman"/>
                <a:cs typeface="Times New Roman"/>
              </a:rPr>
              <a:t>Outlook</a:t>
            </a:r>
            <a:endParaRPr sz="4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F56F-83D6-F5C8-FCC0-6AF87C1D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261" y="903452"/>
            <a:ext cx="7050176" cy="1061829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8C314-7565-D4EF-6176-AEE5E411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49" y="2787650"/>
            <a:ext cx="17221200" cy="812530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https://www.researchgate.net/publication/385337069_Deep_Learning_in_Finance_A_Survey_of_Applications_and_Techniques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https://www.researchgate.net/publication/385165152_Improving_the_Machine_Learning_Stock_Trading_System_An_N-Period_Volatility_Labeling_and_Instance_Selection_Technique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https://www.researchgate.net/publication/385073191_Digital_Grading_Company_Deep_Neural_Networks_for_Predictive_Analytics_for_Alternative_Asset_Portfolio_Management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https://www.researchgate.net/publication/384809229_Maximizing_Returns_with_Algorithmic_Trading_in_the_Banking_using_Improved_AI_algorithm?_tp=eyJjb250ZXh0Ijp7ImZpcnN0UGFnZSI6InNjaWVuY2VUb3BpYyIsInBhZ2UiOiJzY2llbmNlVG9waWMifX0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https://books.google.co.in/books?hl=en&amp;lr=&amp;id=7bfBDQAAQBAJ&amp;oi=fnd&amp;pg=PA3&amp;dq=info:YgwUE64sjFAJ:scholar.google.com/&amp;ots=qDaNmXCG8S&amp;sig=MJ0aK5GJcDzXWSE9457bg32aacM&amp;redir_esc=y#v=onepage&amp;q&amp;f=false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94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082" y="2297449"/>
            <a:ext cx="12662535" cy="411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850" spc="-6350" dirty="0">
                <a:latin typeface="Trebuchet MS"/>
                <a:cs typeface="Trebuchet MS"/>
              </a:rPr>
              <a:t>THANK</a:t>
            </a:r>
            <a:r>
              <a:rPr sz="26850" spc="-3929" dirty="0">
                <a:latin typeface="Trebuchet MS"/>
                <a:cs typeface="Trebuchet MS"/>
              </a:rPr>
              <a:t> </a:t>
            </a:r>
            <a:r>
              <a:rPr sz="26850" spc="-6240" dirty="0">
                <a:latin typeface="Trebuchet MS"/>
                <a:cs typeface="Trebuchet MS"/>
              </a:rPr>
              <a:t>Y</a:t>
            </a:r>
            <a:r>
              <a:rPr sz="26850" spc="-7880" dirty="0">
                <a:latin typeface="Trebuchet MS"/>
                <a:cs typeface="Trebuchet MS"/>
              </a:rPr>
              <a:t>OU</a:t>
            </a:r>
            <a:r>
              <a:rPr sz="26850" spc="-3929" dirty="0">
                <a:latin typeface="Trebuchet MS"/>
                <a:cs typeface="Trebuchet MS"/>
              </a:rPr>
              <a:t> </a:t>
            </a:r>
            <a:r>
              <a:rPr sz="26850" spc="-4760" dirty="0">
                <a:latin typeface="Trebuchet MS"/>
                <a:cs typeface="Trebuchet MS"/>
              </a:rPr>
              <a:t>!</a:t>
            </a:r>
            <a:endParaRPr sz="268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3219" y="7662088"/>
            <a:ext cx="308165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315" dirty="0">
                <a:latin typeface="Verdana"/>
                <a:cs typeface="Verdana"/>
              </a:rPr>
              <a:t>P</a:t>
            </a:r>
            <a:r>
              <a:rPr sz="3050" spc="-55" dirty="0">
                <a:latin typeface="Verdana"/>
                <a:cs typeface="Verdana"/>
              </a:rPr>
              <a:t>a</a:t>
            </a:r>
            <a:r>
              <a:rPr sz="3050" spc="5" dirty="0">
                <a:latin typeface="Verdana"/>
                <a:cs typeface="Verdana"/>
              </a:rPr>
              <a:t>r</a:t>
            </a:r>
            <a:r>
              <a:rPr sz="3050" spc="95" dirty="0">
                <a:latin typeface="Verdana"/>
                <a:cs typeface="Verdana"/>
              </a:rPr>
              <a:t>th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114" dirty="0">
                <a:latin typeface="Verdana"/>
                <a:cs typeface="Verdana"/>
              </a:rPr>
              <a:t>Mehta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55" dirty="0">
                <a:latin typeface="Verdana"/>
                <a:cs typeface="Verdana"/>
              </a:rPr>
              <a:t>C</a:t>
            </a:r>
            <a:r>
              <a:rPr sz="3050" spc="-195" dirty="0">
                <a:latin typeface="Verdana"/>
                <a:cs typeface="Verdana"/>
              </a:rPr>
              <a:t>2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3219" y="8795563"/>
            <a:ext cx="261810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60" dirty="0">
                <a:latin typeface="Verdana"/>
                <a:cs typeface="Verdana"/>
              </a:rPr>
              <a:t>6000</a:t>
            </a:r>
            <a:r>
              <a:rPr sz="3050" spc="50" dirty="0">
                <a:latin typeface="Verdana"/>
                <a:cs typeface="Verdana"/>
              </a:rPr>
              <a:t>4</a:t>
            </a:r>
            <a:r>
              <a:rPr sz="3050" spc="-195" dirty="0">
                <a:latin typeface="Verdana"/>
                <a:cs typeface="Verdana"/>
              </a:rPr>
              <a:t>2</a:t>
            </a:r>
            <a:r>
              <a:rPr sz="3050" spc="-204" dirty="0">
                <a:latin typeface="Verdana"/>
                <a:cs typeface="Verdana"/>
              </a:rPr>
              <a:t>2</a:t>
            </a:r>
            <a:r>
              <a:rPr sz="3050" spc="-210" dirty="0">
                <a:latin typeface="Verdana"/>
                <a:cs typeface="Verdana"/>
              </a:rPr>
              <a:t>0154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3959" y="7662088"/>
            <a:ext cx="369062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160" dirty="0">
                <a:latin typeface="Verdana"/>
                <a:cs typeface="Verdana"/>
              </a:rPr>
              <a:t>Pu</a:t>
            </a:r>
            <a:r>
              <a:rPr sz="3050" spc="155" dirty="0">
                <a:latin typeface="Verdana"/>
                <a:cs typeface="Verdana"/>
              </a:rPr>
              <a:t>r</a:t>
            </a:r>
            <a:r>
              <a:rPr sz="3050" spc="-190" dirty="0">
                <a:latin typeface="Verdana"/>
                <a:cs typeface="Verdana"/>
              </a:rPr>
              <a:t>v</a:t>
            </a:r>
            <a:r>
              <a:rPr sz="3050" spc="30" dirty="0">
                <a:latin typeface="Verdana"/>
                <a:cs typeface="Verdana"/>
              </a:rPr>
              <a:t>esh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65" dirty="0">
                <a:latin typeface="Verdana"/>
                <a:cs typeface="Verdana"/>
              </a:rPr>
              <a:t>Maniar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55" dirty="0">
                <a:latin typeface="Verdana"/>
                <a:cs typeface="Verdana"/>
              </a:rPr>
              <a:t>C</a:t>
            </a:r>
            <a:r>
              <a:rPr sz="3050" spc="-195" dirty="0">
                <a:latin typeface="Verdana"/>
                <a:cs typeface="Verdana"/>
              </a:rPr>
              <a:t>2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3959" y="8795563"/>
            <a:ext cx="269875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30" dirty="0">
                <a:latin typeface="Verdana"/>
                <a:cs typeface="Verdana"/>
              </a:rPr>
              <a:t>60004220254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09385" y="7662088"/>
            <a:ext cx="3754754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10" dirty="0">
                <a:latin typeface="Verdana"/>
                <a:cs typeface="Verdana"/>
              </a:rPr>
              <a:t>Shan</a:t>
            </a:r>
            <a:r>
              <a:rPr sz="3050" spc="-25" dirty="0">
                <a:latin typeface="Verdana"/>
                <a:cs typeface="Verdana"/>
              </a:rPr>
              <a:t>a</a:t>
            </a:r>
            <a:r>
              <a:rPr sz="3050" spc="-140" dirty="0">
                <a:latin typeface="Verdana"/>
                <a:cs typeface="Verdana"/>
              </a:rPr>
              <a:t>y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Ja</a:t>
            </a:r>
            <a:r>
              <a:rPr sz="3050" spc="-10" dirty="0">
                <a:latin typeface="Verdana"/>
                <a:cs typeface="Verdana"/>
              </a:rPr>
              <a:t>r</a:t>
            </a:r>
            <a:r>
              <a:rPr sz="3050" spc="45" dirty="0">
                <a:latin typeface="Verdana"/>
                <a:cs typeface="Verdana"/>
              </a:rPr>
              <a:t>i</a:t>
            </a:r>
            <a:r>
              <a:rPr sz="3050" spc="95" dirty="0">
                <a:latin typeface="Verdana"/>
                <a:cs typeface="Verdana"/>
              </a:rPr>
              <a:t>w</a:t>
            </a:r>
            <a:r>
              <a:rPr sz="3050" spc="-15" dirty="0">
                <a:latin typeface="Verdana"/>
                <a:cs typeface="Verdana"/>
              </a:rPr>
              <a:t>ala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C</a:t>
            </a:r>
            <a:r>
              <a:rPr sz="3050" spc="-204" dirty="0">
                <a:latin typeface="Verdana"/>
                <a:cs typeface="Verdana"/>
              </a:rPr>
              <a:t>3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09385" y="8795563"/>
            <a:ext cx="258254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60" dirty="0">
                <a:latin typeface="Verdana"/>
                <a:cs typeface="Verdana"/>
              </a:rPr>
              <a:t>6000</a:t>
            </a:r>
            <a:r>
              <a:rPr sz="3050" spc="50" dirty="0">
                <a:latin typeface="Verdana"/>
                <a:cs typeface="Verdana"/>
              </a:rPr>
              <a:t>4</a:t>
            </a:r>
            <a:r>
              <a:rPr sz="3050" spc="-195" dirty="0">
                <a:latin typeface="Verdana"/>
                <a:cs typeface="Verdana"/>
              </a:rPr>
              <a:t>2</a:t>
            </a:r>
            <a:r>
              <a:rPr sz="3050" spc="-204" dirty="0">
                <a:latin typeface="Verdana"/>
                <a:cs typeface="Verdana"/>
              </a:rPr>
              <a:t>2</a:t>
            </a:r>
            <a:r>
              <a:rPr sz="3050" spc="-280" dirty="0">
                <a:latin typeface="Verdana"/>
                <a:cs typeface="Verdana"/>
              </a:rPr>
              <a:t>0212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9536" y="7659706"/>
            <a:ext cx="3169285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110" dirty="0">
                <a:latin typeface="Verdana"/>
                <a:cs typeface="Verdana"/>
              </a:rPr>
              <a:t>V</a:t>
            </a:r>
            <a:r>
              <a:rPr sz="3050" spc="-10" dirty="0">
                <a:latin typeface="Verdana"/>
                <a:cs typeface="Verdana"/>
              </a:rPr>
              <a:t>e</a:t>
            </a:r>
            <a:r>
              <a:rPr sz="3050" spc="-20" dirty="0">
                <a:latin typeface="Verdana"/>
                <a:cs typeface="Verdana"/>
              </a:rPr>
              <a:t>a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80" dirty="0">
                <a:latin typeface="Verdana"/>
                <a:cs typeface="Verdana"/>
              </a:rPr>
              <a:t>R</a:t>
            </a:r>
            <a:r>
              <a:rPr sz="3050" spc="35" dirty="0">
                <a:latin typeface="Verdana"/>
                <a:cs typeface="Verdana"/>
              </a:rPr>
              <a:t>an</a:t>
            </a:r>
            <a:r>
              <a:rPr sz="3050" dirty="0">
                <a:latin typeface="Verdana"/>
                <a:cs typeface="Verdana"/>
              </a:rPr>
              <a:t>a</a:t>
            </a:r>
            <a:r>
              <a:rPr sz="3050" spc="155" dirty="0">
                <a:latin typeface="Verdana"/>
                <a:cs typeface="Verdana"/>
              </a:rPr>
              <a:t>w</a:t>
            </a:r>
            <a:r>
              <a:rPr sz="3050" spc="10" dirty="0">
                <a:latin typeface="Verdana"/>
                <a:cs typeface="Verdana"/>
              </a:rPr>
              <a:t>at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C</a:t>
            </a:r>
            <a:r>
              <a:rPr sz="3050" spc="-204" dirty="0">
                <a:latin typeface="Verdana"/>
                <a:cs typeface="Verdana"/>
              </a:rPr>
              <a:t>3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9536" y="8793181"/>
            <a:ext cx="265684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60" dirty="0">
                <a:latin typeface="Verdana"/>
                <a:cs typeface="Verdana"/>
              </a:rPr>
              <a:t>60004220235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714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</vt:lpstr>
      <vt:lpstr>Cambria</vt:lpstr>
      <vt:lpstr>Courier New</vt:lpstr>
      <vt:lpstr>Georgia</vt:lpstr>
      <vt:lpstr>Tahoma</vt:lpstr>
      <vt:lpstr>Times New Roman</vt:lpstr>
      <vt:lpstr>Trebuchet MS</vt:lpstr>
      <vt:lpstr>Verdana</vt:lpstr>
      <vt:lpstr>Office Theme</vt:lpstr>
      <vt:lpstr>Algorithm Trading Platform</vt:lpstr>
      <vt:lpstr>Algorithmic Trading Overview</vt:lpstr>
      <vt:lpstr>Use of this platform</vt:lpstr>
      <vt:lpstr>ML Algorithms and  Strategies</vt:lpstr>
      <vt:lpstr>Technologies</vt:lpstr>
      <vt:lpstr>Conclusion and Future Outlook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Vea Ranawat</cp:lastModifiedBy>
  <cp:revision>4</cp:revision>
  <dcterms:created xsi:type="dcterms:W3CDTF">2024-11-06T04:47:48Z</dcterms:created>
  <dcterms:modified xsi:type="dcterms:W3CDTF">2024-11-06T05:06:19Z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2024-11-06T00:00:00Z</vt:filetime>
  </property>
</Properties>
</file>