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sldIdLst>
    <p:sldId id="257" r:id="rId3"/>
    <p:sldId id="269" r:id="rId4"/>
    <p:sldId id="259" r:id="rId5"/>
    <p:sldId id="260" r:id="rId6"/>
    <p:sldId id="268" r:id="rId7"/>
    <p:sldId id="285" r:id="rId8"/>
    <p:sldId id="288" r:id="rId9"/>
    <p:sldId id="270" r:id="rId10"/>
    <p:sldId id="289" r:id="rId11"/>
    <p:sldId id="274" r:id="rId12"/>
    <p:sldId id="271" r:id="rId13"/>
    <p:sldId id="272" r:id="rId14"/>
    <p:sldId id="273" r:id="rId15"/>
    <p:sldId id="277" r:id="rId16"/>
    <p:sldId id="278" r:id="rId17"/>
    <p:sldId id="279" r:id="rId18"/>
    <p:sldId id="280" r:id="rId19"/>
    <p:sldId id="281" r:id="rId20"/>
    <p:sldId id="287" r:id="rId21"/>
    <p:sldId id="286" r:id="rId22"/>
    <p:sldId id="283" r:id="rId23"/>
    <p:sldId id="284" r:id="rId24"/>
    <p:sldId id="282" r:id="rId25"/>
    <p:sldId id="290" r:id="rId26"/>
    <p:sldId id="291" r:id="rId27"/>
    <p:sldId id="292" r:id="rId28"/>
    <p:sldId id="294" r:id="rId29"/>
    <p:sldId id="293" r:id="rId30"/>
    <p:sldId id="295" r:id="rId31"/>
    <p:sldId id="296" r:id="rId32"/>
    <p:sldId id="298" r:id="rId33"/>
    <p:sldId id="304" r:id="rId34"/>
    <p:sldId id="305" r:id="rId35"/>
    <p:sldId id="317" r:id="rId36"/>
    <p:sldId id="297" r:id="rId37"/>
    <p:sldId id="299" r:id="rId38"/>
    <p:sldId id="300" r:id="rId39"/>
    <p:sldId id="301" r:id="rId40"/>
    <p:sldId id="302" r:id="rId41"/>
    <p:sldId id="303" r:id="rId42"/>
    <p:sldId id="309" r:id="rId43"/>
    <p:sldId id="310" r:id="rId44"/>
    <p:sldId id="311" r:id="rId45"/>
    <p:sldId id="312" r:id="rId46"/>
    <p:sldId id="318" r:id="rId47"/>
    <p:sldId id="319" r:id="rId48"/>
    <p:sldId id="320" r:id="rId49"/>
    <p:sldId id="321" r:id="rId50"/>
    <p:sldId id="322" r:id="rId51"/>
    <p:sldId id="323" r:id="rId52"/>
    <p:sldId id="325" r:id="rId53"/>
    <p:sldId id="324" r:id="rId54"/>
    <p:sldId id="306" r:id="rId55"/>
    <p:sldId id="326" r:id="rId56"/>
    <p:sldId id="327" r:id="rId57"/>
    <p:sldId id="307" r:id="rId58"/>
    <p:sldId id="308" r:id="rId59"/>
    <p:sldId id="328" r:id="rId60"/>
    <p:sldId id="329" r:id="rId61"/>
    <p:sldId id="330" r:id="rId62"/>
    <p:sldId id="331" r:id="rId63"/>
    <p:sldId id="333" r:id="rId64"/>
    <p:sldId id="332" r:id="rId65"/>
    <p:sldId id="261" r:id="rId66"/>
    <p:sldId id="267" r:id="rId6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D4837"/>
    <a:srgbClr val="DA796C"/>
    <a:srgbClr val="404040"/>
    <a:srgbClr val="BDC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39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79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38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43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78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319314" y="355601"/>
            <a:ext cx="11553372" cy="616856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19314" y="537029"/>
            <a:ext cx="11553372" cy="5783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o-paz.tistory.com/111?category=706758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itguava.tistory.com/11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itguava.tistory.com/11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3ace.tistory.com/41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p3ace.tistory.com/41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hyperlink" Target="https://godbolt.org/" TargetMode="Externa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hyperlink" Target="https://godbolt.org/" TargetMode="Externa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dakuo.tistory.com/9" TargetMode="External"/><Relationship Id="rId7" Type="http://schemas.openxmlformats.org/officeDocument/2006/relationships/hyperlink" Target="https://www.intel.com/content/www/us/en/architecture-and-technology/64-ia-32-architectures-software-developer-vol-1-manual.html" TargetMode="External"/><Relationship Id="rId2" Type="http://schemas.openxmlformats.org/officeDocument/2006/relationships/hyperlink" Target="https://to-paz.tistory.com/99?category=706758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3ace.tistory.com/41" TargetMode="External"/><Relationship Id="rId5" Type="http://schemas.openxmlformats.org/officeDocument/2006/relationships/hyperlink" Target="https://itguava.tistory.com/11" TargetMode="External"/><Relationship Id="rId4" Type="http://schemas.openxmlformats.org/officeDocument/2006/relationships/hyperlink" Target="https://karfn84.tistory.com/entry/%EC%96%B4%EC%85%88%EB%B8%94%EB%A6%AC%EC%84%B8%EA%B7%B8%EB%A8%BC%ED%8A%B8%EC%99%80-%EC%A3%BC%EC%86%8C%EC%A7%80%EC%A0%95?category=232906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ecuritylab.hanyang.ac.kr/wiki/index.php/Reverse_Engineeri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akwon.tistory.com/52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98516" y="2835363"/>
            <a:ext cx="394968" cy="72000"/>
            <a:chOff x="561638" y="1064986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700986" y="5616538"/>
            <a:ext cx="1342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윤재형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69354" y="2877949"/>
            <a:ext cx="2653290" cy="89255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4000" b="1" dirty="0" err="1">
                <a:solidFill>
                  <a:srgbClr val="0070C0"/>
                </a:solidFill>
              </a:rPr>
              <a:t>리버싱</a:t>
            </a:r>
            <a:r>
              <a:rPr lang="ko-KR" altLang="en-US" sz="4000" b="1" dirty="0">
                <a:solidFill>
                  <a:srgbClr val="0070C0"/>
                </a:solidFill>
              </a:rPr>
              <a:t> 기초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570548" y="5616538"/>
            <a:ext cx="113043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2020.03.22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649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latin typeface="+mj-ea"/>
                <a:ea typeface="+mj-ea"/>
              </a:rPr>
              <a:t>리버싱</a:t>
            </a:r>
            <a:r>
              <a:rPr lang="ko-KR" altLang="en-US" sz="2000" b="1" dirty="0">
                <a:latin typeface="+mj-ea"/>
                <a:ea typeface="+mj-ea"/>
              </a:rPr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j-ea"/>
              <a:ea typeface="+mj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j-ea"/>
              <a:ea typeface="+mj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14031" y="609794"/>
            <a:ext cx="73610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1541" y="609794"/>
            <a:ext cx="57342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85577" y="609794"/>
            <a:ext cx="69115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55573" y="609794"/>
            <a:ext cx="5405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+mj-ea"/>
                <a:ea typeface="+mj-ea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+mj-ea"/>
                <a:ea typeface="+mj-ea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+mj-ea"/>
              <a:ea typeface="+mj-ea"/>
            </a:endParaRPr>
          </a:p>
        </p:txBody>
      </p:sp>
      <p:pic>
        <p:nvPicPr>
          <p:cNvPr id="12" name="Picture 6" descr="리버싱 이미지 검색결과">
            <a:extLst>
              <a:ext uri="{FF2B5EF4-FFF2-40B4-BE49-F238E27FC236}">
                <a16:creationId xmlns="" xmlns:a16="http://schemas.microsoft.com/office/drawing/2014/main" id="{867EDDF9-7373-45B1-8AA0-335E302AD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875" y="2302976"/>
            <a:ext cx="5787469" cy="335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FDD8764-59EF-4E8D-9585-0FD91666117F}"/>
              </a:ext>
            </a:extLst>
          </p:cNvPr>
          <p:cNvSpPr txBox="1"/>
          <p:nvPr/>
        </p:nvSpPr>
        <p:spPr>
          <a:xfrm>
            <a:off x="1159432" y="1615591"/>
            <a:ext cx="3215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+mn-ea"/>
              </a:rPr>
              <a:t>리버싱</a:t>
            </a:r>
            <a:r>
              <a:rPr lang="ko-KR" altLang="en-US" sz="2000" dirty="0">
                <a:latin typeface="+mn-ea"/>
              </a:rPr>
              <a:t> 방법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="" xmlns:a16="http://schemas.microsoft.com/office/drawing/2014/main" id="{785E806E-9EF0-4583-A9BB-3CBE7B9BA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589475"/>
              </p:ext>
            </p:extLst>
          </p:nvPr>
        </p:nvGraphicFramePr>
        <p:xfrm>
          <a:off x="633638" y="2404200"/>
          <a:ext cx="11008613" cy="35408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7233">
                  <a:extLst>
                    <a:ext uri="{9D8B030D-6E8A-4147-A177-3AD203B41FA5}">
                      <a16:colId xmlns="" xmlns:a16="http://schemas.microsoft.com/office/drawing/2014/main" val="3126334793"/>
                    </a:ext>
                  </a:extLst>
                </a:gridCol>
                <a:gridCol w="4732936">
                  <a:extLst>
                    <a:ext uri="{9D8B030D-6E8A-4147-A177-3AD203B41FA5}">
                      <a16:colId xmlns="" xmlns:a16="http://schemas.microsoft.com/office/drawing/2014/main" val="4247990504"/>
                    </a:ext>
                  </a:extLst>
                </a:gridCol>
                <a:gridCol w="5098444">
                  <a:extLst>
                    <a:ext uri="{9D8B030D-6E8A-4147-A177-3AD203B41FA5}">
                      <a16:colId xmlns="" xmlns:a16="http://schemas.microsoft.com/office/drawing/2014/main" val="2826667638"/>
                    </a:ext>
                  </a:extLst>
                </a:gridCol>
              </a:tblGrid>
              <a:tr h="8042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/>
                        <a:t>정적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/>
                        <a:t>동적 분석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58427971"/>
                  </a:ext>
                </a:extLst>
              </a:tr>
              <a:tr h="8196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파일의 겉모습을 관찰하여 분석하는 방법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파일을 직접 실행시켜서 그 행위를 분석하는 방법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7591601"/>
                  </a:ext>
                </a:extLst>
              </a:tr>
              <a:tr h="8196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/>
                        <a:t>타겟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Nanum Barun Gothic"/>
                        </a:rPr>
                        <a:t> </a:t>
                      </a:r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파일의 종류</a:t>
                      </a:r>
                      <a:r>
                        <a:rPr lang="en-US" altLang="ko-KR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(EXE, DLL, DOC, ZIP </a:t>
                      </a:r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등</a:t>
                      </a:r>
                      <a:r>
                        <a:rPr lang="en-US" altLang="ko-KR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), </a:t>
                      </a:r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크기</a:t>
                      </a:r>
                      <a:r>
                        <a:rPr lang="en-US" altLang="ko-KR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헤더</a:t>
                      </a:r>
                      <a:r>
                        <a:rPr lang="en-US" altLang="ko-KR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(PE) </a:t>
                      </a:r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정보</a:t>
                      </a:r>
                      <a:r>
                        <a:rPr lang="en-US" altLang="ko-KR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en-US" altLang="ko-KR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Import</a:t>
                      </a:r>
                      <a:r>
                        <a:rPr lang="en-US" altLang="ko-KR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/Export API, </a:t>
                      </a:r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내부 문자열</a:t>
                      </a:r>
                      <a:r>
                        <a:rPr lang="en-US" altLang="ko-KR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실행 압축 여부</a:t>
                      </a:r>
                      <a:r>
                        <a:rPr lang="en-US" altLang="ko-KR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등록 정보</a:t>
                      </a:r>
                      <a:r>
                        <a:rPr lang="en-US" altLang="ko-KR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디버깅 정보</a:t>
                      </a:r>
                      <a:r>
                        <a:rPr lang="en-US" altLang="ko-KR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디지털 인증서 등등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파일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레지스트리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(Registry),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 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9643666"/>
                  </a:ext>
                </a:extLst>
              </a:tr>
              <a:tr h="8196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/>
                        <a:t>사용 도구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디스어셈블러를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이용한 내부 코드와 그 구조 확인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ida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Ghidra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hxd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peview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cff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explorer)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>
                          <a:solidFill>
                            <a:srgbClr val="000000"/>
                          </a:solidFill>
                          <a:effectLst/>
                          <a:latin typeface="Nanum Barun Gothic"/>
                        </a:rPr>
                        <a:t>디버거를</a:t>
                      </a:r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Nanum Barun Gothic"/>
                        </a:rPr>
                        <a:t> 이용하여 프로그램 내부 구조와 동작 원리 분석</a:t>
                      </a:r>
                      <a:r>
                        <a:rPr lang="en-US" altLang="ko-KR" dirty="0">
                          <a:solidFill>
                            <a:srgbClr val="000000"/>
                          </a:solidFill>
                          <a:effectLst/>
                          <a:latin typeface="Nanum Barun Gothic"/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rgbClr val="000000"/>
                          </a:solidFill>
                          <a:effectLst/>
                          <a:latin typeface="Nanum Barun Gothic"/>
                        </a:rPr>
                        <a:t>ollydbg</a:t>
                      </a:r>
                      <a:r>
                        <a:rPr lang="en-US" altLang="ko-KR" dirty="0">
                          <a:solidFill>
                            <a:srgbClr val="000000"/>
                          </a:solidFill>
                          <a:effectLst/>
                          <a:latin typeface="Nanum Barun Gothic"/>
                        </a:rPr>
                        <a:t>, x32dbg, x64dbg,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Cheat Engine</a:t>
                      </a:r>
                      <a:r>
                        <a:rPr lang="en-US" altLang="ko-KR" dirty="0">
                          <a:solidFill>
                            <a:srgbClr val="000000"/>
                          </a:solidFill>
                          <a:effectLst/>
                          <a:latin typeface="Nanum Barun Gothic"/>
                        </a:rPr>
                        <a:t> )</a:t>
                      </a:r>
                      <a:endParaRPr lang="ko-KR" altLang="en-US" dirty="0">
                        <a:solidFill>
                          <a:srgbClr val="000000"/>
                        </a:solidFill>
                        <a:effectLst/>
                        <a:latin typeface="Nanum Bar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743440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02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06448E5E-D0A4-4E25-A655-7F69479EA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068" y="1401189"/>
            <a:ext cx="8801863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9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E07E4937-EC75-4B9D-88B8-ADE17C9A2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010" y="1136986"/>
            <a:ext cx="7171221" cy="481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52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8E8EAA0B-F2A6-438B-89B3-626B01A3D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97" y="1401472"/>
            <a:ext cx="9004347" cy="45241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D199373-C9EB-4844-9988-46F7692A8273}"/>
              </a:ext>
            </a:extLst>
          </p:cNvPr>
          <p:cNvSpPr txBox="1"/>
          <p:nvPr/>
        </p:nvSpPr>
        <p:spPr>
          <a:xfrm>
            <a:off x="449943" y="1769025"/>
            <a:ext cx="177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정적 도구</a:t>
            </a:r>
          </a:p>
        </p:txBody>
      </p:sp>
    </p:spTree>
    <p:extLst>
      <p:ext uri="{BB962C8B-B14F-4D97-AF65-F5344CB8AC3E}">
        <p14:creationId xmlns:p14="http://schemas.microsoft.com/office/powerpoint/2010/main" val="1421778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AD51F93-FE79-452B-BF2B-9C81922FC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420" y="1566609"/>
            <a:ext cx="8748518" cy="454953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C170D89-3F11-465D-891E-396AFA710D79}"/>
              </a:ext>
            </a:extLst>
          </p:cNvPr>
          <p:cNvSpPr txBox="1"/>
          <p:nvPr/>
        </p:nvSpPr>
        <p:spPr>
          <a:xfrm>
            <a:off x="449943" y="1769025"/>
            <a:ext cx="177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동적 도구</a:t>
            </a:r>
          </a:p>
        </p:txBody>
      </p:sp>
    </p:spTree>
    <p:extLst>
      <p:ext uri="{BB962C8B-B14F-4D97-AF65-F5344CB8AC3E}">
        <p14:creationId xmlns:p14="http://schemas.microsoft.com/office/powerpoint/2010/main" val="531759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29A9F1A-2565-44E5-A4F6-67AB1A9EA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407" y="1262018"/>
            <a:ext cx="6599492" cy="49077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BEE90BD-3400-4AEF-9ED2-72E92EEA4671}"/>
              </a:ext>
            </a:extLst>
          </p:cNvPr>
          <p:cNvSpPr txBox="1"/>
          <p:nvPr/>
        </p:nvSpPr>
        <p:spPr>
          <a:xfrm>
            <a:off x="449943" y="1769025"/>
            <a:ext cx="177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동적 도구</a:t>
            </a:r>
          </a:p>
        </p:txBody>
      </p:sp>
    </p:spTree>
    <p:extLst>
      <p:ext uri="{BB962C8B-B14F-4D97-AF65-F5344CB8AC3E}">
        <p14:creationId xmlns:p14="http://schemas.microsoft.com/office/powerpoint/2010/main" val="3431993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5BB6C786-E308-44C0-96FC-97BEA2AED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258" y="1270761"/>
            <a:ext cx="6683319" cy="48543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7A72A23-F9D3-4E79-B77D-B77D96D9AAB7}"/>
              </a:ext>
            </a:extLst>
          </p:cNvPr>
          <p:cNvSpPr txBox="1"/>
          <p:nvPr/>
        </p:nvSpPr>
        <p:spPr>
          <a:xfrm>
            <a:off x="449943" y="1769025"/>
            <a:ext cx="177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동적 도구</a:t>
            </a:r>
          </a:p>
        </p:txBody>
      </p:sp>
    </p:spTree>
    <p:extLst>
      <p:ext uri="{BB962C8B-B14F-4D97-AF65-F5344CB8AC3E}">
        <p14:creationId xmlns:p14="http://schemas.microsoft.com/office/powerpoint/2010/main" val="421830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167D0809-BCA8-4139-A7E9-D9A91F432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16" y="1136986"/>
            <a:ext cx="9252693" cy="48077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F1BFF68-8EE2-4C49-AB6E-D9A5084ABFFE}"/>
              </a:ext>
            </a:extLst>
          </p:cNvPr>
          <p:cNvSpPr txBox="1"/>
          <p:nvPr/>
        </p:nvSpPr>
        <p:spPr>
          <a:xfrm>
            <a:off x="378225" y="1769025"/>
            <a:ext cx="177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동적 도구</a:t>
            </a:r>
          </a:p>
        </p:txBody>
      </p:sp>
    </p:spTree>
    <p:extLst>
      <p:ext uri="{BB962C8B-B14F-4D97-AF65-F5344CB8AC3E}">
        <p14:creationId xmlns:p14="http://schemas.microsoft.com/office/powerpoint/2010/main" val="4290149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4C1B02AD-DDDD-432C-84DB-BAC4A29AE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61" y="4096453"/>
            <a:ext cx="2983032" cy="142320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C61FAB4-C148-454F-B1E9-55426248E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132" y="4025264"/>
            <a:ext cx="3468465" cy="14943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115BE8E-3772-457B-B3CF-4EE8D4CCF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7235" y="3834439"/>
            <a:ext cx="2739684" cy="19771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2E5C4330-5F75-4F57-8E6F-2DC648713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9047" y="766983"/>
            <a:ext cx="2668016" cy="18599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3B476BD-6046-4F39-9015-92B7265A914E}"/>
              </a:ext>
            </a:extLst>
          </p:cNvPr>
          <p:cNvSpPr txBox="1"/>
          <p:nvPr/>
        </p:nvSpPr>
        <p:spPr>
          <a:xfrm>
            <a:off x="9421015" y="3178011"/>
            <a:ext cx="124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mips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FE723FB-4B7A-4BEF-85A6-F3526CBDF1E5}"/>
              </a:ext>
            </a:extLst>
          </p:cNvPr>
          <p:cNvSpPr txBox="1"/>
          <p:nvPr/>
        </p:nvSpPr>
        <p:spPr>
          <a:xfrm>
            <a:off x="1717424" y="3362677"/>
            <a:ext cx="124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ia32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46448B87-699C-44B1-80F8-2D159132B4BA}"/>
              </a:ext>
            </a:extLst>
          </p:cNvPr>
          <p:cNvSpPr txBox="1"/>
          <p:nvPr/>
        </p:nvSpPr>
        <p:spPr>
          <a:xfrm>
            <a:off x="5257317" y="3244333"/>
            <a:ext cx="115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351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2D3D7BC-255D-4210-9B30-1A0E3F6F6A61}"/>
              </a:ext>
            </a:extLst>
          </p:cNvPr>
          <p:cNvSpPr txBox="1"/>
          <p:nvPr/>
        </p:nvSpPr>
        <p:spPr>
          <a:xfrm>
            <a:off x="1550894" y="1488141"/>
            <a:ext cx="129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IA-32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9DAEBA4A-E1DA-462F-95DE-37934E4F5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22" y="1351974"/>
            <a:ext cx="10960866" cy="444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4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53600" y="1396289"/>
            <a:ext cx="50063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소개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4F74D28C-3268-4E35-8EE1-D92CB4A85A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58D44E42-C462-4105-BC86-FE75B4E3C4A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CBCC1307-679E-401A-BF05-8630FB16A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41" y="1284336"/>
            <a:ext cx="4105275" cy="28235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12215BD-F1A6-40E8-9DAA-85FA77081D0F}"/>
              </a:ext>
            </a:extLst>
          </p:cNvPr>
          <p:cNvSpPr txBox="1"/>
          <p:nvPr/>
        </p:nvSpPr>
        <p:spPr>
          <a:xfrm>
            <a:off x="6658044" y="2871982"/>
            <a:ext cx="5006336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 err="1"/>
              <a:t>ㅎ</a:t>
            </a:r>
            <a:r>
              <a:rPr lang="ko-KR" altLang="en-US" dirty="0"/>
              <a:t> </a:t>
            </a:r>
            <a:r>
              <a:rPr lang="ko-KR" altLang="en-US" dirty="0" err="1"/>
              <a:t>ㅏ</a:t>
            </a:r>
            <a:r>
              <a:rPr lang="ko-KR" altLang="en-US" dirty="0"/>
              <a:t> </a:t>
            </a:r>
            <a:r>
              <a:rPr lang="ko-KR" altLang="en-US" dirty="0" err="1"/>
              <a:t>ㄴ</a:t>
            </a:r>
            <a:r>
              <a:rPr lang="ko-KR" altLang="en-US" dirty="0"/>
              <a:t> </a:t>
            </a:r>
            <a:r>
              <a:rPr lang="ko-KR" altLang="en-US" dirty="0" err="1"/>
              <a:t>ㅅ</a:t>
            </a:r>
            <a:r>
              <a:rPr lang="ko-KR" altLang="en-US" dirty="0"/>
              <a:t> </a:t>
            </a:r>
            <a:r>
              <a:rPr lang="ko-KR" altLang="en-US" dirty="0" err="1"/>
              <a:t>ㅔ</a:t>
            </a:r>
            <a:r>
              <a:rPr lang="ko-KR" altLang="en-US" dirty="0"/>
              <a:t> </a:t>
            </a:r>
            <a:r>
              <a:rPr lang="ko-KR" altLang="en-US" dirty="0" err="1"/>
              <a:t>ㅅ</a:t>
            </a:r>
            <a:r>
              <a:rPr lang="ko-KR" altLang="en-US" dirty="0"/>
              <a:t> </a:t>
            </a:r>
            <a:r>
              <a:rPr lang="ko-KR" altLang="en-US" dirty="0" err="1"/>
              <a:t>ㅏ</a:t>
            </a:r>
            <a:r>
              <a:rPr lang="ko-KR" altLang="en-US" dirty="0"/>
              <a:t> </a:t>
            </a:r>
            <a:r>
              <a:rPr lang="ko-KR" altLang="en-US" dirty="0" err="1"/>
              <a:t>ㅇ</a:t>
            </a:r>
            <a:r>
              <a:rPr lang="ko-KR" altLang="en-US" dirty="0"/>
              <a:t> </a:t>
            </a:r>
            <a:r>
              <a:rPr lang="ko-KR" altLang="en-US" dirty="0" err="1"/>
              <a:t>ㅣ</a:t>
            </a:r>
            <a:r>
              <a:rPr lang="ko-KR" altLang="en-US" dirty="0"/>
              <a:t> </a:t>
            </a:r>
            <a:r>
              <a:rPr lang="ko-KR" altLang="en-US" dirty="0" err="1"/>
              <a:t>ㅂ</a:t>
            </a:r>
            <a:r>
              <a:rPr lang="ko-KR" altLang="en-US" dirty="0"/>
              <a:t> </a:t>
            </a:r>
            <a:r>
              <a:rPr lang="ko-KR" altLang="en-US" dirty="0" err="1"/>
              <a:t>ㅓ</a:t>
            </a:r>
            <a:r>
              <a:rPr lang="ko-KR" altLang="en-US" dirty="0"/>
              <a:t> 고 </a:t>
            </a:r>
            <a:r>
              <a:rPr lang="en-US" altLang="ko-KR" dirty="0"/>
              <a:t>3</a:t>
            </a:r>
            <a:r>
              <a:rPr lang="ko-KR" altLang="en-US" dirty="0"/>
              <a:t>학년 재학중</a:t>
            </a:r>
            <a:endParaRPr lang="en-US" altLang="ko-KR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BOB 8</a:t>
            </a:r>
            <a:r>
              <a:rPr lang="ko-KR" altLang="en-US" dirty="0"/>
              <a:t>기 취약점 분석</a:t>
            </a:r>
            <a:endParaRPr lang="en-US" altLang="ko-KR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 err="1"/>
              <a:t>리버싱</a:t>
            </a:r>
            <a:r>
              <a:rPr lang="en-US" altLang="ko-KR" dirty="0"/>
              <a:t>, </a:t>
            </a:r>
            <a:r>
              <a:rPr lang="ko-KR" altLang="en-US" dirty="0"/>
              <a:t>웹</a:t>
            </a:r>
            <a:endParaRPr lang="en-US" altLang="ko-KR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N0Named </a:t>
            </a:r>
            <a:r>
              <a:rPr lang="ko-KR" altLang="en-US" dirty="0"/>
              <a:t>해킹 팀 소속</a:t>
            </a: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325384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D5A11BCE-4538-403D-80C4-BF5933F3A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539" y="1766950"/>
            <a:ext cx="5383304" cy="37573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2D3D7BC-255D-4210-9B30-1A0E3F6F6A61}"/>
              </a:ext>
            </a:extLst>
          </p:cNvPr>
          <p:cNvSpPr txBox="1"/>
          <p:nvPr/>
        </p:nvSpPr>
        <p:spPr>
          <a:xfrm>
            <a:off x="1550894" y="1488141"/>
            <a:ext cx="129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IA-32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8007511-AF09-4830-A793-CE9323E2FC0A}"/>
              </a:ext>
            </a:extLst>
          </p:cNvPr>
          <p:cNvSpPr txBox="1"/>
          <p:nvPr/>
        </p:nvSpPr>
        <p:spPr>
          <a:xfrm>
            <a:off x="5174214" y="5423647"/>
            <a:ext cx="128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Cpu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1709872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2D3D7BC-255D-4210-9B30-1A0E3F6F6A61}"/>
              </a:ext>
            </a:extLst>
          </p:cNvPr>
          <p:cNvSpPr txBox="1"/>
          <p:nvPr/>
        </p:nvSpPr>
        <p:spPr>
          <a:xfrm>
            <a:off x="1550894" y="1488141"/>
            <a:ext cx="129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IA-32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8007511-AF09-4830-A793-CE9323E2FC0A}"/>
              </a:ext>
            </a:extLst>
          </p:cNvPr>
          <p:cNvSpPr txBox="1"/>
          <p:nvPr/>
        </p:nvSpPr>
        <p:spPr>
          <a:xfrm>
            <a:off x="1550894" y="3329685"/>
            <a:ext cx="4416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작은 데이터의 임시저장 공간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연산처리 및 번지지정을 </a:t>
            </a:r>
            <a:r>
              <a:rPr lang="ko-KR" altLang="en-US" dirty="0" err="1"/>
              <a:t>도와줌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컴퓨터의 장치들을 제어함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95134C8-10EB-4C6B-8387-4E4F8C6A7D63}"/>
              </a:ext>
            </a:extLst>
          </p:cNvPr>
          <p:cNvSpPr txBox="1"/>
          <p:nvPr/>
        </p:nvSpPr>
        <p:spPr>
          <a:xfrm>
            <a:off x="2368930" y="1488141"/>
            <a:ext cx="129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레지스터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1E3734E8-596A-4F36-8043-5F8E487E7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693" y="1309807"/>
            <a:ext cx="6362775" cy="449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03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2D3D7BC-255D-4210-9B30-1A0E3F6F6A61}"/>
              </a:ext>
            </a:extLst>
          </p:cNvPr>
          <p:cNvSpPr txBox="1"/>
          <p:nvPr/>
        </p:nvSpPr>
        <p:spPr>
          <a:xfrm>
            <a:off x="2736029" y="867121"/>
            <a:ext cx="129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IA-32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A8CA2F2E-D377-4C4C-B33F-A1413DFF7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22" y="2151354"/>
            <a:ext cx="3983207" cy="24067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E5A0C4E-28DA-4DE2-BB16-3E459A73F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103" y="2258930"/>
            <a:ext cx="2491956" cy="19814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09F4B900-972B-457A-853F-46F30F40D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22" y="4852006"/>
            <a:ext cx="5244276" cy="11867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8F633181-699A-46B8-AA65-D3382B0EB9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9398" y="4852006"/>
            <a:ext cx="5734997" cy="113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42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8007511-AF09-4830-A793-CE9323E2FC0A}"/>
              </a:ext>
            </a:extLst>
          </p:cNvPr>
          <p:cNvSpPr txBox="1"/>
          <p:nvPr/>
        </p:nvSpPr>
        <p:spPr>
          <a:xfrm>
            <a:off x="1849773" y="1177866"/>
            <a:ext cx="280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IA-32 </a:t>
            </a:r>
            <a:r>
              <a:rPr lang="ko-KR" altLang="en-US" dirty="0"/>
              <a:t>범용 레지스터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B9BD1938-285B-422B-8663-650D5A45C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73" y="1695396"/>
            <a:ext cx="8705790" cy="36439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526BF86-BF25-429B-83D4-04744153C56D}"/>
              </a:ext>
            </a:extLst>
          </p:cNvPr>
          <p:cNvSpPr txBox="1"/>
          <p:nvPr/>
        </p:nvSpPr>
        <p:spPr>
          <a:xfrm>
            <a:off x="1649505" y="5495468"/>
            <a:ext cx="9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작은 데이터의 임시 저장 공간 이며 연산 처리 및 번지 지정을 도와주고 컴퓨터의 장치들을 제어한다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467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2D3D7BC-255D-4210-9B30-1A0E3F6F6A61}"/>
              </a:ext>
            </a:extLst>
          </p:cNvPr>
          <p:cNvSpPr txBox="1"/>
          <p:nvPr/>
        </p:nvSpPr>
        <p:spPr>
          <a:xfrm>
            <a:off x="2322518" y="731654"/>
            <a:ext cx="2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IA-32 </a:t>
            </a:r>
            <a:r>
              <a:rPr lang="ko-KR" altLang="en-US" dirty="0"/>
              <a:t>범용 레지스터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="" xmlns:a16="http://schemas.microsoft.com/office/drawing/2014/main" id="{B74CED9D-3B95-4083-A246-759D25169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225877"/>
              </p:ext>
            </p:extLst>
          </p:nvPr>
        </p:nvGraphicFramePr>
        <p:xfrm>
          <a:off x="482100" y="1072277"/>
          <a:ext cx="11227799" cy="549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8959">
                  <a:extLst>
                    <a:ext uri="{9D8B030D-6E8A-4147-A177-3AD203B41FA5}">
                      <a16:colId xmlns="" xmlns:a16="http://schemas.microsoft.com/office/drawing/2014/main" val="3006744262"/>
                    </a:ext>
                  </a:extLst>
                </a:gridCol>
                <a:gridCol w="7268840">
                  <a:extLst>
                    <a:ext uri="{9D8B030D-6E8A-4147-A177-3AD203B41FA5}">
                      <a16:colId xmlns="" xmlns:a16="http://schemas.microsoft.com/office/drawing/2014/main" val="324421646"/>
                    </a:ext>
                  </a:extLst>
                </a:gridCol>
              </a:tblGrid>
              <a:tr h="3303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레지스터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48267583"/>
                  </a:ext>
                </a:extLst>
              </a:tr>
              <a:tr h="5780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EAX(Extended Accumulator Register)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곱셈과 나눗셈 명령에서 자동으로 사용되고 함수의 </a:t>
                      </a:r>
                      <a:r>
                        <a:rPr lang="ko-KR" altLang="en-US" dirty="0" err="1"/>
                        <a:t>리턴값이</a:t>
                      </a:r>
                      <a:r>
                        <a:rPr lang="ko-KR" altLang="en-US" dirty="0"/>
                        <a:t> 저장되는 용도로 사용된다</a:t>
                      </a:r>
                      <a:r>
                        <a:rPr lang="en-US" altLang="ko-KR" dirty="0"/>
                        <a:t>.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8787587"/>
                  </a:ext>
                </a:extLst>
              </a:tr>
              <a:tr h="3303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EBX(Extended Base Register)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ESI</a:t>
                      </a:r>
                      <a:r>
                        <a:rPr lang="ko-KR" altLang="en-US" dirty="0"/>
                        <a:t>나 </a:t>
                      </a:r>
                      <a:r>
                        <a:rPr lang="en-US" altLang="ko-KR" dirty="0"/>
                        <a:t>EDI</a:t>
                      </a:r>
                      <a:r>
                        <a:rPr lang="ko-KR" altLang="en-US" dirty="0"/>
                        <a:t>와 결합하여 인덱스에 사용된다</a:t>
                      </a:r>
                      <a:r>
                        <a:rPr lang="en-US" altLang="ko-KR" dirty="0"/>
                        <a:t>.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5496386"/>
                  </a:ext>
                </a:extLst>
              </a:tr>
              <a:tr h="5780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ECX(Extended Counter Register)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반복 명령어 사용시 카운터로 사용된다</a:t>
                      </a:r>
                      <a:r>
                        <a:rPr lang="en-US" altLang="ko-KR" dirty="0"/>
                        <a:t>. ECX </a:t>
                      </a:r>
                      <a:r>
                        <a:rPr lang="ko-KR" altLang="en-US" dirty="0"/>
                        <a:t>레지스터에 반복할 횟수를 지정해 놓고 반복 작업을 수행한다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5690893"/>
                  </a:ext>
                </a:extLst>
              </a:tr>
              <a:tr h="3303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EDX(Extended data Register)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EAX</a:t>
                      </a:r>
                      <a:r>
                        <a:rPr lang="ko-KR" altLang="en-US" dirty="0"/>
                        <a:t>와 같이 쓰이며 부호 확장 명령 등에 쓰인다</a:t>
                      </a:r>
                      <a:r>
                        <a:rPr lang="en-US" altLang="ko-KR" dirty="0"/>
                        <a:t>.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86035119"/>
                  </a:ext>
                </a:extLst>
              </a:tr>
              <a:tr h="825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ESI(Extended Source Index)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복사나 </a:t>
                      </a:r>
                      <a:r>
                        <a:rPr lang="ko-KR" altLang="en-US" dirty="0" err="1"/>
                        <a:t>조작시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Source Data</a:t>
                      </a:r>
                      <a:r>
                        <a:rPr lang="ko-KR" altLang="en-US" dirty="0"/>
                        <a:t>의 주소가 저장된다</a:t>
                      </a:r>
                      <a:r>
                        <a:rPr lang="en-US" altLang="ko-KR" dirty="0"/>
                        <a:t>. ESI </a:t>
                      </a:r>
                      <a:r>
                        <a:rPr lang="ko-KR" altLang="en-US" dirty="0"/>
                        <a:t>레지스터가 가리키는 주소의 데이터를 </a:t>
                      </a:r>
                      <a:r>
                        <a:rPr lang="en-US" altLang="ko-KR" dirty="0"/>
                        <a:t>EDI </a:t>
                      </a:r>
                      <a:r>
                        <a:rPr lang="ko-KR" altLang="en-US" dirty="0"/>
                        <a:t>레지스터가 가리키는 주소로 복사하는 용도로 많이 사용된다</a:t>
                      </a:r>
                      <a:r>
                        <a:rPr lang="en-US" altLang="ko-KR" dirty="0"/>
                        <a:t>.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8258902"/>
                  </a:ext>
                </a:extLst>
              </a:tr>
              <a:tr h="5780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EDI(Extended Destination Index)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복사 </a:t>
                      </a:r>
                      <a:r>
                        <a:rPr lang="ko-KR" altLang="en-US" dirty="0" err="1"/>
                        <a:t>작업시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Destination</a:t>
                      </a:r>
                      <a:r>
                        <a:rPr lang="ko-KR" altLang="en-US" dirty="0"/>
                        <a:t>의 주소가 저장된다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주로 </a:t>
                      </a:r>
                      <a:r>
                        <a:rPr lang="en-US" altLang="ko-KR" dirty="0"/>
                        <a:t>ESI </a:t>
                      </a:r>
                      <a:r>
                        <a:rPr lang="ko-KR" altLang="en-US" dirty="0"/>
                        <a:t>레지스터가 가리키는 주소의 데이터가 복사된다</a:t>
                      </a:r>
                      <a:r>
                        <a:rPr lang="en-US" altLang="ko-KR" dirty="0"/>
                        <a:t>.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30919483"/>
                  </a:ext>
                </a:extLst>
              </a:tr>
              <a:tr h="5780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ESP(Extended Stack Pointer)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하나의 스택 프레임의 끝 지점 주소가 저장된다</a:t>
                      </a:r>
                      <a:r>
                        <a:rPr lang="en-US" altLang="ko-KR" dirty="0"/>
                        <a:t>. PUSH, POP </a:t>
                      </a:r>
                      <a:r>
                        <a:rPr lang="ko-KR" altLang="en-US" dirty="0"/>
                        <a:t>명령어에 따라서 </a:t>
                      </a:r>
                      <a:r>
                        <a:rPr lang="en-US" altLang="ko-KR" dirty="0"/>
                        <a:t>ESP</a:t>
                      </a:r>
                      <a:r>
                        <a:rPr lang="ko-KR" altLang="en-US" dirty="0"/>
                        <a:t>의 값이 </a:t>
                      </a:r>
                      <a:r>
                        <a:rPr lang="en-US" altLang="ko-KR" dirty="0"/>
                        <a:t>4byte</a:t>
                      </a:r>
                      <a:r>
                        <a:rPr lang="ko-KR" altLang="en-US" dirty="0"/>
                        <a:t>씩 변한다</a:t>
                      </a:r>
                      <a:r>
                        <a:rPr lang="en-US" altLang="ko-KR" dirty="0"/>
                        <a:t>.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70456470"/>
                  </a:ext>
                </a:extLst>
              </a:tr>
              <a:tr h="924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EBP(Extended Base Pointer)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하나의 스택 프레임의 시작 지점 주소가 저장된다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현재 사용되는 스택 프레임이 소멸되지 않는 동안 </a:t>
                      </a:r>
                      <a:r>
                        <a:rPr lang="en-US" altLang="ko-KR" dirty="0"/>
                        <a:t>EBP</a:t>
                      </a:r>
                      <a:r>
                        <a:rPr lang="ko-KR" altLang="en-US" dirty="0"/>
                        <a:t>의 값은 변하지 않는다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현재의 스택 프레임이 소멸되면 이전에 사용되던 스택 프레임을 가리키게 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06192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464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8007511-AF09-4830-A793-CE9323E2FC0A}"/>
              </a:ext>
            </a:extLst>
          </p:cNvPr>
          <p:cNvSpPr txBox="1"/>
          <p:nvPr/>
        </p:nvSpPr>
        <p:spPr>
          <a:xfrm>
            <a:off x="2489379" y="793835"/>
            <a:ext cx="280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IA-32 </a:t>
            </a:r>
            <a:r>
              <a:rPr lang="ko-KR" altLang="en-US" dirty="0"/>
              <a:t>세그먼트 레지스터</a:t>
            </a:r>
            <a:r>
              <a:rPr lang="en-US" altLang="ko-KR" dirty="0"/>
              <a:t>?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="" xmlns:a16="http://schemas.microsoft.com/office/drawing/2014/main" id="{C81FAF50-4294-4F56-B56E-60A3FA558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160767"/>
              </p:ext>
            </p:extLst>
          </p:nvPr>
        </p:nvGraphicFramePr>
        <p:xfrm>
          <a:off x="430106" y="2289308"/>
          <a:ext cx="8211208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831">
                  <a:extLst>
                    <a:ext uri="{9D8B030D-6E8A-4147-A177-3AD203B41FA5}">
                      <a16:colId xmlns="" xmlns:a16="http://schemas.microsoft.com/office/drawing/2014/main" val="4022600767"/>
                    </a:ext>
                  </a:extLst>
                </a:gridCol>
                <a:gridCol w="5865377">
                  <a:extLst>
                    <a:ext uri="{9D8B030D-6E8A-4147-A177-3AD203B41FA5}">
                      <a16:colId xmlns="" xmlns:a16="http://schemas.microsoft.com/office/drawing/2014/main" val="988609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레지스터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역할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6366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 (Code Segment)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코드 세그먼트를 가리키는 레지스터로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프로그램의 코드 세그먼트의 시작 주소를 포함한다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세그먼트 주소에 명령어 포인터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(IP)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레지스터의 오프셋 값을 더하면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실행하기 위해 메모리로부터 가져와야 할 명령어의 주소가 된다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93012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(Stack Segment)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메모리 상에 스택의 구현을 가능하게 한다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프로그램은 주소와 데이터의 임시 저장 목적으로 스택을 사용한다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65014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 (Data Segment)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프로그램에서 정의된 데이터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상수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 영역을 포함한다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세그먼트의 주소를 포함한다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986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 (Extra Segment)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보조 세그먼트 레지스터로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</a:t>
                      </a: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수신측의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시작 부분을 포함한다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또한 스트링 명령에 보조적으로 사용된다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7241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FS, GS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처럼 데이터를 가리키는 역할을 하며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보조적으로 쓰인다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03416371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B859529-7A4B-47C8-9421-23994EFCF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723" y="2566272"/>
            <a:ext cx="2691671" cy="25705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81197BA-C540-4BCA-B14D-957AE9328E72}"/>
              </a:ext>
            </a:extLst>
          </p:cNvPr>
          <p:cNvSpPr txBox="1"/>
          <p:nvPr/>
        </p:nvSpPr>
        <p:spPr>
          <a:xfrm>
            <a:off x="597638" y="1467329"/>
            <a:ext cx="699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</a:t>
            </a:r>
            <a:r>
              <a:rPr lang="en-US" altLang="ko-KR" dirty="0"/>
              <a:t>6</a:t>
            </a:r>
            <a:r>
              <a:rPr lang="ko-KR" altLang="en-US" dirty="0"/>
              <a:t>개</a:t>
            </a:r>
            <a:r>
              <a:rPr lang="en-US" altLang="ko-KR" dirty="0"/>
              <a:t>(CS, SS, DS, ES, FS, GS)</a:t>
            </a:r>
            <a:r>
              <a:rPr lang="ko-KR" altLang="en-US" dirty="0"/>
              <a:t>이고 각 크기는 </a:t>
            </a:r>
            <a:r>
              <a:rPr lang="en-US" altLang="ko-KR" dirty="0"/>
              <a:t>16</a:t>
            </a:r>
            <a:r>
              <a:rPr lang="ko-KR" altLang="en-US" dirty="0"/>
              <a:t>비트이다</a:t>
            </a:r>
            <a:r>
              <a:rPr lang="en-US" altLang="ko-KR" dirty="0"/>
              <a:t>. </a:t>
            </a:r>
            <a:r>
              <a:rPr lang="ko-KR" altLang="en-US" dirty="0"/>
              <a:t>세그먼트는 프로그램에 정의된 특정 영역으로</a:t>
            </a:r>
            <a:r>
              <a:rPr lang="en-US" altLang="ko-KR" dirty="0"/>
              <a:t>, </a:t>
            </a:r>
            <a:r>
              <a:rPr lang="ko-KR" altLang="en-US" dirty="0"/>
              <a:t>코드</a:t>
            </a:r>
            <a:r>
              <a:rPr lang="en-US" altLang="ko-KR" dirty="0"/>
              <a:t>, 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스택을 포함한다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4856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8007511-AF09-4830-A793-CE9323E2FC0A}"/>
              </a:ext>
            </a:extLst>
          </p:cNvPr>
          <p:cNvSpPr txBox="1"/>
          <p:nvPr/>
        </p:nvSpPr>
        <p:spPr>
          <a:xfrm>
            <a:off x="2584225" y="603399"/>
            <a:ext cx="280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IA-32 </a:t>
            </a:r>
            <a:r>
              <a:rPr lang="ko-KR" altLang="en-US" dirty="0"/>
              <a:t>세그먼트 레지스터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EA2B63D8-6063-45D1-9F11-470E9F1AC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22" y="985029"/>
            <a:ext cx="4878337" cy="56326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CC3DBF0C-5129-4C9B-A478-F21118079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821" y="963766"/>
            <a:ext cx="4054985" cy="567514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49EBE88D-3D7A-4E1C-AE65-B031042DCC67}"/>
              </a:ext>
            </a:extLst>
          </p:cNvPr>
          <p:cNvSpPr/>
          <p:nvPr/>
        </p:nvSpPr>
        <p:spPr>
          <a:xfrm>
            <a:off x="11427355" y="1571092"/>
            <a:ext cx="461665" cy="4677114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ko-KR" dirty="0">
                <a:latin typeface="Whitney"/>
                <a:hlinkClick r:id="rId4" tooltip="https://to-paz.tistory.com/111?category=706758"/>
              </a:rPr>
              <a:t>https://to-paz.tistory.com/111?category=706758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0916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8007511-AF09-4830-A793-CE9323E2FC0A}"/>
              </a:ext>
            </a:extLst>
          </p:cNvPr>
          <p:cNvSpPr txBox="1"/>
          <p:nvPr/>
        </p:nvSpPr>
        <p:spPr>
          <a:xfrm>
            <a:off x="1868921" y="1652996"/>
            <a:ext cx="280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IA-32 </a:t>
            </a:r>
            <a:r>
              <a:rPr lang="ko-KR" altLang="en-US" dirty="0"/>
              <a:t>명령어 레지스터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D1EFE9C2-107E-42E5-BDEF-D9AFD990D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222" y="2645656"/>
            <a:ext cx="5734997" cy="11396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2DF22C5-4BE7-451A-9731-E107C497DFF1}"/>
              </a:ext>
            </a:extLst>
          </p:cNvPr>
          <p:cNvSpPr txBox="1"/>
          <p:nvPr/>
        </p:nvSpPr>
        <p:spPr>
          <a:xfrm>
            <a:off x="2183684" y="4374008"/>
            <a:ext cx="8483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다음에 실행해야 할 명령어가 존재하는 메모리 주소가 저장된다</a:t>
            </a:r>
            <a:r>
              <a:rPr lang="en-US" altLang="ko-KR" dirty="0"/>
              <a:t>. </a:t>
            </a:r>
            <a:r>
              <a:rPr lang="ko-KR" altLang="en-US" dirty="0"/>
              <a:t>현재 명령어를 실행 완료한 후에 </a:t>
            </a:r>
            <a:r>
              <a:rPr lang="en-US" altLang="ko-KR" dirty="0"/>
              <a:t>EIP </a:t>
            </a:r>
            <a:r>
              <a:rPr lang="ko-KR" altLang="en-US" dirty="0"/>
              <a:t>레지스터에 저장되어 있는 주소에 위치한 명령어를 실행하게 된다</a:t>
            </a:r>
            <a:r>
              <a:rPr lang="en-US" altLang="ko-KR" dirty="0"/>
              <a:t>. </a:t>
            </a:r>
            <a:r>
              <a:rPr lang="ko-KR" altLang="en-US" dirty="0"/>
              <a:t>실행 전 </a:t>
            </a:r>
            <a:r>
              <a:rPr lang="en-US" altLang="ko-KR" dirty="0"/>
              <a:t>EIP </a:t>
            </a:r>
            <a:r>
              <a:rPr lang="ko-KR" altLang="en-US" dirty="0"/>
              <a:t>레지스터는 다음 실행해야 할 명령어가 존재하는 주소의 값이 저장된다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8848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8007511-AF09-4830-A793-CE9323E2FC0A}"/>
              </a:ext>
            </a:extLst>
          </p:cNvPr>
          <p:cNvSpPr txBox="1"/>
          <p:nvPr/>
        </p:nvSpPr>
        <p:spPr>
          <a:xfrm>
            <a:off x="2652265" y="916320"/>
            <a:ext cx="280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IA-32  </a:t>
            </a:r>
            <a:r>
              <a:rPr lang="ko-KR" altLang="en-US" dirty="0" err="1"/>
              <a:t>플레그</a:t>
            </a:r>
            <a:r>
              <a:rPr lang="ko-KR" altLang="en-US" dirty="0"/>
              <a:t> 레지스터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2576FB60-7233-4489-9694-7FF2BC540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190" y="2387375"/>
            <a:ext cx="5244276" cy="11867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606D4D1-77C5-40C1-89EA-8023026A5A56}"/>
              </a:ext>
            </a:extLst>
          </p:cNvPr>
          <p:cNvSpPr txBox="1"/>
          <p:nvPr/>
        </p:nvSpPr>
        <p:spPr>
          <a:xfrm>
            <a:off x="893648" y="4214211"/>
            <a:ext cx="9861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다양한 산술 연산 결과의 상태를 알려주는 플래그 비트들이 모인 레지스터이다</a:t>
            </a:r>
            <a:r>
              <a:rPr lang="en-US" altLang="ko-KR" dirty="0"/>
              <a:t>. </a:t>
            </a:r>
            <a:r>
              <a:rPr lang="ko-KR" altLang="en-US" dirty="0"/>
              <a:t>플래그를 </a:t>
            </a:r>
            <a:r>
              <a:rPr lang="en-US" altLang="ko-KR" dirty="0"/>
              <a:t>1</a:t>
            </a:r>
            <a:r>
              <a:rPr lang="ko-KR" altLang="en-US" dirty="0"/>
              <a:t>로 설정하는 것은 </a:t>
            </a:r>
            <a:r>
              <a:rPr lang="en-US" altLang="ko-KR" dirty="0"/>
              <a:t>SET(</a:t>
            </a:r>
            <a:r>
              <a:rPr lang="ko-KR" altLang="en-US" dirty="0"/>
              <a:t>세트</a:t>
            </a:r>
            <a:r>
              <a:rPr lang="en-US" altLang="ko-KR" dirty="0"/>
              <a:t>) </a:t>
            </a:r>
            <a:r>
              <a:rPr lang="ko-KR" altLang="en-US" dirty="0"/>
              <a:t>라고 하며 </a:t>
            </a:r>
            <a:r>
              <a:rPr lang="en-US" altLang="ko-KR" dirty="0"/>
              <a:t>0</a:t>
            </a:r>
            <a:r>
              <a:rPr lang="ko-KR" altLang="en-US" dirty="0"/>
              <a:t>으로 설정하는 것은 </a:t>
            </a:r>
            <a:r>
              <a:rPr lang="en-US" altLang="ko-KR" dirty="0"/>
              <a:t>CLEAR </a:t>
            </a:r>
            <a:r>
              <a:rPr lang="ko-KR" altLang="en-US" dirty="0"/>
              <a:t>또는 </a:t>
            </a:r>
            <a:r>
              <a:rPr lang="en-US" altLang="ko-KR" dirty="0"/>
              <a:t>RESET </a:t>
            </a:r>
            <a:r>
              <a:rPr lang="ko-KR" altLang="en-US" dirty="0"/>
              <a:t>이라고 한다</a:t>
            </a:r>
            <a:r>
              <a:rPr lang="en-US" altLang="ko-KR" dirty="0"/>
              <a:t>. EFLAGS </a:t>
            </a:r>
            <a:r>
              <a:rPr lang="ko-KR" altLang="en-US" dirty="0"/>
              <a:t>레지스터는 목적에 따라 </a:t>
            </a:r>
            <a:r>
              <a:rPr lang="ko-KR" altLang="en-US" dirty="0" err="1"/>
              <a:t>상태플래그</a:t>
            </a:r>
            <a:r>
              <a:rPr lang="en-US" altLang="ko-KR" dirty="0"/>
              <a:t>, </a:t>
            </a:r>
            <a:r>
              <a:rPr lang="ko-KR" altLang="en-US" dirty="0" err="1"/>
              <a:t>제어플래그</a:t>
            </a:r>
            <a:r>
              <a:rPr lang="en-US" altLang="ko-KR" dirty="0"/>
              <a:t>, </a:t>
            </a:r>
            <a:r>
              <a:rPr lang="ko-KR" altLang="en-US" dirty="0" err="1"/>
              <a:t>시스템플래그로</a:t>
            </a:r>
            <a:r>
              <a:rPr lang="ko-KR" altLang="en-US" dirty="0"/>
              <a:t> 나눌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6341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8007511-AF09-4830-A793-CE9323E2FC0A}"/>
              </a:ext>
            </a:extLst>
          </p:cNvPr>
          <p:cNvSpPr txBox="1"/>
          <p:nvPr/>
        </p:nvSpPr>
        <p:spPr>
          <a:xfrm>
            <a:off x="2652265" y="916320"/>
            <a:ext cx="280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IA-32  </a:t>
            </a:r>
            <a:r>
              <a:rPr lang="ko-KR" altLang="en-US" dirty="0" err="1"/>
              <a:t>플레그</a:t>
            </a:r>
            <a:r>
              <a:rPr lang="ko-KR" altLang="en-US" dirty="0"/>
              <a:t> 레지스터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2576FB60-7233-4489-9694-7FF2BC540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724" y="2010857"/>
            <a:ext cx="5244276" cy="118677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224F2AD5-5097-47FA-A893-C3969155D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38" y="1500265"/>
            <a:ext cx="6288702" cy="522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2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5075833" y="2368078"/>
            <a:ext cx="21318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075833" y="3003078"/>
            <a:ext cx="21318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075833" y="3638078"/>
            <a:ext cx="21318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075833" y="4273078"/>
            <a:ext cx="21318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075833" y="4908078"/>
            <a:ext cx="21318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075833" y="5543078"/>
            <a:ext cx="21318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4707075" y="1498598"/>
            <a:ext cx="2787973" cy="540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20" name="타원 19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22" name="타원 21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Contents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659077" y="2535099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 err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97361" y="3164088"/>
            <a:ext cx="108876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IA32 Basics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85815" y="3786071"/>
            <a:ext cx="231185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Reversing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위한 필수 어셈블리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60043" y="4470070"/>
            <a:ext cx="94141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C-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어셈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에제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32146" y="5123061"/>
            <a:ext cx="46358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4290185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8007511-AF09-4830-A793-CE9323E2FC0A}"/>
              </a:ext>
            </a:extLst>
          </p:cNvPr>
          <p:cNvSpPr txBox="1"/>
          <p:nvPr/>
        </p:nvSpPr>
        <p:spPr>
          <a:xfrm>
            <a:off x="2652265" y="916320"/>
            <a:ext cx="280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IA-32  </a:t>
            </a:r>
            <a:r>
              <a:rPr lang="ko-KR" altLang="en-US" dirty="0" err="1"/>
              <a:t>플레그</a:t>
            </a:r>
            <a:r>
              <a:rPr lang="ko-KR" altLang="en-US" dirty="0"/>
              <a:t> 레지스터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="" xmlns:a16="http://schemas.microsoft.com/office/drawing/2014/main" id="{DFA9C1EE-5F0E-46D1-B341-7AC67E5A6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066868"/>
              </p:ext>
            </p:extLst>
          </p:nvPr>
        </p:nvGraphicFramePr>
        <p:xfrm>
          <a:off x="633638" y="1722120"/>
          <a:ext cx="11208846" cy="3562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620">
                  <a:extLst>
                    <a:ext uri="{9D8B030D-6E8A-4147-A177-3AD203B41FA5}">
                      <a16:colId xmlns="" xmlns:a16="http://schemas.microsoft.com/office/drawing/2014/main" val="2420184013"/>
                    </a:ext>
                  </a:extLst>
                </a:gridCol>
                <a:gridCol w="1461052">
                  <a:extLst>
                    <a:ext uri="{9D8B030D-6E8A-4147-A177-3AD203B41FA5}">
                      <a16:colId xmlns="" xmlns:a16="http://schemas.microsoft.com/office/drawing/2014/main" val="214900192"/>
                    </a:ext>
                  </a:extLst>
                </a:gridCol>
                <a:gridCol w="8299174">
                  <a:extLst>
                    <a:ext uri="{9D8B030D-6E8A-4147-A177-3AD203B41FA5}">
                      <a16:colId xmlns="" xmlns:a16="http://schemas.microsoft.com/office/drawing/2014/main" val="700255381"/>
                    </a:ext>
                  </a:extLst>
                </a:gridCol>
              </a:tblGrid>
              <a:tr h="2453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레지스터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93956146"/>
                  </a:ext>
                </a:extLst>
              </a:tr>
              <a:tr h="2127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CF (Carry)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S(status)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연산할 때 </a:t>
                      </a:r>
                      <a:r>
                        <a:rPr lang="ko-KR" alt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올림수나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빌림수가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있는 경우 저장하고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set,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아니면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 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4145171"/>
                  </a:ext>
                </a:extLst>
              </a:tr>
              <a:tr h="2127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PF (Parity)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연산 결과에서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 비트의 수가 짝수면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set,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아니면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16049720"/>
                  </a:ext>
                </a:extLst>
              </a:tr>
              <a:tr h="2127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(Overflow)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부호 있는 연산 결과가 용량보다 크면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오버플로우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set,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아니면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6735113"/>
                  </a:ext>
                </a:extLst>
              </a:tr>
              <a:tr h="2127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 (Auxiliary)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ko-KR" alt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올림수나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빌림수가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발생할 때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set,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아니면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 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67617907"/>
                  </a:ext>
                </a:extLst>
              </a:tr>
              <a:tr h="2127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ZF (Zero)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산술 및 논리 연산의 결과가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될 때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set,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아니면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80070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SF (Sign)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산술 및 논리 연산의 결과가 음수가 될 때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set,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아니면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272852"/>
                  </a:ext>
                </a:extLst>
              </a:tr>
              <a:tr h="2127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DF (Direction)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Control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면 문자열은 </a:t>
                      </a:r>
                      <a:r>
                        <a:rPr lang="ko-KR" alt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주소값이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감소하면서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정방향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처리되고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clear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면 증가하면서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역방향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 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79285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 (Trap)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X(system)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면 각 명령을 실행하고 나서 특정한 프로시저를 호출하고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clear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면 평소대로 작동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9303119"/>
                  </a:ext>
                </a:extLst>
              </a:tr>
              <a:tr h="4837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(Interrupt)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때 인터럽트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입출력 또는 예외사항 알림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clear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면 인터럽트 무시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1106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172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B07ED823-5262-422B-A1AF-79F4E5A29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026" y="1819366"/>
            <a:ext cx="7101604" cy="42537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C0D3ACC-4C79-4117-AA4A-295288818BE3}"/>
              </a:ext>
            </a:extLst>
          </p:cNvPr>
          <p:cNvSpPr txBox="1"/>
          <p:nvPr/>
        </p:nvSpPr>
        <p:spPr>
          <a:xfrm>
            <a:off x="920606" y="1570383"/>
            <a:ext cx="171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어셈블리 기초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D813E56-CD61-412A-A07B-EC0E9883990F}"/>
              </a:ext>
            </a:extLst>
          </p:cNvPr>
          <p:cNvSpPr txBox="1"/>
          <p:nvPr/>
        </p:nvSpPr>
        <p:spPr>
          <a:xfrm>
            <a:off x="4959617" y="1385717"/>
            <a:ext cx="254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산술</a:t>
            </a:r>
            <a:r>
              <a:rPr lang="en-US" altLang="ko-KR" dirty="0"/>
              <a:t>, </a:t>
            </a:r>
            <a:r>
              <a:rPr lang="ko-KR" altLang="en-US" dirty="0"/>
              <a:t>논리</a:t>
            </a:r>
            <a:r>
              <a:rPr lang="en-US" altLang="ko-KR" dirty="0"/>
              <a:t>, </a:t>
            </a:r>
            <a:r>
              <a:rPr lang="ko-KR" altLang="en-US" dirty="0"/>
              <a:t>비교 연산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8051824-FB31-47A0-AE13-2FE988305744}"/>
              </a:ext>
            </a:extLst>
          </p:cNvPr>
          <p:cNvSpPr/>
          <p:nvPr/>
        </p:nvSpPr>
        <p:spPr>
          <a:xfrm>
            <a:off x="8203894" y="1168413"/>
            <a:ext cx="3121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u="sng" dirty="0">
                <a:latin typeface="Whitney"/>
                <a:hlinkClick r:id="rId3" tooltip="https://itguava.tistory.com/11#"/>
              </a:rPr>
              <a:t>https://itguava.tistory.com/11#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7574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4AFFCBD2-427D-4A18-B93D-98D6B6FA2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85" y="1675810"/>
            <a:ext cx="5951736" cy="45723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2E04D16-97D1-4075-B7DC-44C9477A8828}"/>
              </a:ext>
            </a:extLst>
          </p:cNvPr>
          <p:cNvSpPr txBox="1"/>
          <p:nvPr/>
        </p:nvSpPr>
        <p:spPr>
          <a:xfrm>
            <a:off x="633638" y="1779104"/>
            <a:ext cx="207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어셈블리 기초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AA51066-0392-4D92-800E-E119339A9AF2}"/>
              </a:ext>
            </a:extLst>
          </p:cNvPr>
          <p:cNvSpPr txBox="1"/>
          <p:nvPr/>
        </p:nvSpPr>
        <p:spPr>
          <a:xfrm>
            <a:off x="4748286" y="1306478"/>
            <a:ext cx="299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저장</a:t>
            </a:r>
            <a:r>
              <a:rPr lang="en-US" altLang="ko-KR" dirty="0"/>
              <a:t>, </a:t>
            </a:r>
            <a:r>
              <a:rPr lang="ko-KR" altLang="en-US" dirty="0"/>
              <a:t>불러오기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42F02972-EE71-40A1-85D4-81FE2CBE8E78}"/>
              </a:ext>
            </a:extLst>
          </p:cNvPr>
          <p:cNvSpPr/>
          <p:nvPr/>
        </p:nvSpPr>
        <p:spPr>
          <a:xfrm>
            <a:off x="8641314" y="1096635"/>
            <a:ext cx="3121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u="sng" dirty="0">
                <a:latin typeface="Whitney"/>
                <a:hlinkClick r:id="rId3" tooltip="https://itguava.tistory.com/11#"/>
              </a:rPr>
              <a:t>https://itguava.tistory.com/11#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5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384A8E4-6E88-4B80-BCDC-08C9B85E93F2}"/>
              </a:ext>
            </a:extLst>
          </p:cNvPr>
          <p:cNvSpPr txBox="1"/>
          <p:nvPr/>
        </p:nvSpPr>
        <p:spPr>
          <a:xfrm>
            <a:off x="3826565" y="1136986"/>
            <a:ext cx="255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조건에 따른 점프 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905A8E12-95F1-480A-947F-6AB0CFFA8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598" y="1585832"/>
            <a:ext cx="6571716" cy="443323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89EDF348-9EFC-42EF-90A5-511F11E42BEE}"/>
              </a:ext>
            </a:extLst>
          </p:cNvPr>
          <p:cNvSpPr/>
          <p:nvPr/>
        </p:nvSpPr>
        <p:spPr>
          <a:xfrm>
            <a:off x="8417051" y="1115311"/>
            <a:ext cx="289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Whitney"/>
                <a:hlinkClick r:id="rId3" tooltip="https://p3ace.tistory.com/41"/>
              </a:rPr>
              <a:t>https://p3ace.tistory.com/41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702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384A8E4-6E88-4B80-BCDC-08C9B85E93F2}"/>
              </a:ext>
            </a:extLst>
          </p:cNvPr>
          <p:cNvSpPr txBox="1"/>
          <p:nvPr/>
        </p:nvSpPr>
        <p:spPr>
          <a:xfrm>
            <a:off x="1220593" y="1484643"/>
            <a:ext cx="255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CALL </a:t>
            </a:r>
            <a:r>
              <a:rPr lang="ko-KR" altLang="en-US" dirty="0"/>
              <a:t>과 </a:t>
            </a:r>
            <a:r>
              <a:rPr lang="en-US" altLang="ko-KR" dirty="0"/>
              <a:t>JMP</a:t>
            </a:r>
            <a:r>
              <a:rPr lang="ko-KR" altLang="en-US" dirty="0"/>
              <a:t>의 차이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89EDF348-9EFC-42EF-90A5-511F11E42BEE}"/>
              </a:ext>
            </a:extLst>
          </p:cNvPr>
          <p:cNvSpPr/>
          <p:nvPr/>
        </p:nvSpPr>
        <p:spPr>
          <a:xfrm>
            <a:off x="8417051" y="1115311"/>
            <a:ext cx="289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Whitney"/>
                <a:hlinkClick r:id="rId2" tooltip="https://p3ace.tistory.com/41"/>
              </a:rPr>
              <a:t>https://p3ace.tistory.com/41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0A5F340-358E-40F6-A188-0D13584DF919}"/>
              </a:ext>
            </a:extLst>
          </p:cNvPr>
          <p:cNvSpPr txBox="1"/>
          <p:nvPr/>
        </p:nvSpPr>
        <p:spPr>
          <a:xfrm>
            <a:off x="2090530" y="2308950"/>
            <a:ext cx="80109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CALL vs JMP </a:t>
            </a:r>
          </a:p>
          <a:p>
            <a:r>
              <a:rPr lang="en-US" altLang="ko-KR" dirty="0"/>
              <a:t>EIP </a:t>
            </a:r>
            <a:r>
              <a:rPr lang="ko-KR" altLang="en-US" dirty="0"/>
              <a:t>백업 </a:t>
            </a:r>
            <a:r>
              <a:rPr lang="en-US" altLang="ko-KR" dirty="0"/>
              <a:t>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CALL</a:t>
            </a:r>
            <a:r>
              <a:rPr lang="ko-KR" altLang="en-US" dirty="0"/>
              <a:t>은 </a:t>
            </a:r>
            <a:r>
              <a:rPr lang="en-US" altLang="ko-KR" dirty="0"/>
              <a:t>EIP </a:t>
            </a:r>
            <a:r>
              <a:rPr lang="ko-KR" altLang="en-US" dirty="0"/>
              <a:t>값을 변경하기 전에 스택에 백업을 해 두지만 </a:t>
            </a:r>
            <a:r>
              <a:rPr lang="en-US" altLang="ko-KR" dirty="0"/>
              <a:t>JMP</a:t>
            </a:r>
            <a:r>
              <a:rPr lang="ko-KR" altLang="en-US" dirty="0"/>
              <a:t>는 백업하지 않고 바로 변경함 </a:t>
            </a:r>
            <a:r>
              <a:rPr lang="en-US" altLang="ko-KR" dirty="0"/>
              <a:t>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CALL</a:t>
            </a:r>
            <a:r>
              <a:rPr lang="ko-KR" altLang="en-US" dirty="0"/>
              <a:t>을 함수 호출에 사용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조건분기 </a:t>
            </a:r>
            <a:r>
              <a:rPr lang="en-US" altLang="ko-KR" dirty="0"/>
              <a:t>•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CALL</a:t>
            </a:r>
            <a:r>
              <a:rPr lang="ko-KR" altLang="en-US" dirty="0"/>
              <a:t>은 조건 분기 가능한 명령어 형태가 존재하지 않으나 </a:t>
            </a:r>
            <a:r>
              <a:rPr lang="en-US" altLang="ko-KR" dirty="0"/>
              <a:t>JMP</a:t>
            </a:r>
            <a:r>
              <a:rPr lang="ko-KR" altLang="en-US" dirty="0"/>
              <a:t>는 조건 분기 가능한 명령어 형 태가 존재 </a:t>
            </a:r>
            <a:r>
              <a:rPr lang="en-US" altLang="ko-KR" dirty="0"/>
              <a:t>• JZ, JNZ, JA, JB, JG, JL </a:t>
            </a:r>
            <a:r>
              <a:rPr lang="en-US" altLang="ko-KR" dirty="0" err="1"/>
              <a:t>etc</a:t>
            </a:r>
            <a:r>
              <a:rPr lang="en-US" altLang="ko-KR" dirty="0"/>
              <a:t> 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0667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같음 기호 6">
            <a:extLst>
              <a:ext uri="{FF2B5EF4-FFF2-40B4-BE49-F238E27FC236}">
                <a16:creationId xmlns="" xmlns:a16="http://schemas.microsoft.com/office/drawing/2014/main" id="{F2B92A4B-B056-4B9B-9AFA-28272B08A76D}"/>
              </a:ext>
            </a:extLst>
          </p:cNvPr>
          <p:cNvSpPr/>
          <p:nvPr/>
        </p:nvSpPr>
        <p:spPr>
          <a:xfrm>
            <a:off x="4611756" y="3136510"/>
            <a:ext cx="1401765" cy="854765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1A31CAFF-B379-41A8-9B3C-957B5BFC8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32" y="1899964"/>
            <a:ext cx="2991687" cy="34670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CAF79A22-F2C5-420A-BE30-D441052F9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158" y="1002293"/>
            <a:ext cx="4386704" cy="549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91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0E24326-2D63-4A4F-99C2-13F4EB2C17B3}"/>
              </a:ext>
            </a:extLst>
          </p:cNvPr>
          <p:cNvSpPr txBox="1"/>
          <p:nvPr/>
        </p:nvSpPr>
        <p:spPr>
          <a:xfrm>
            <a:off x="1093304" y="1699591"/>
            <a:ext cx="201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70F0AF2-F264-43F0-A21B-6E2EF259CE63}"/>
              </a:ext>
            </a:extLst>
          </p:cNvPr>
          <p:cNvSpPr txBox="1"/>
          <p:nvPr/>
        </p:nvSpPr>
        <p:spPr>
          <a:xfrm>
            <a:off x="597638" y="2757753"/>
            <a:ext cx="8557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Stack </a:t>
            </a:r>
            <a:r>
              <a:rPr lang="ko-KR" altLang="en-US" dirty="0"/>
              <a:t>의 용도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임시 데이터 백업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지역변수 저장</a:t>
            </a:r>
            <a:r>
              <a:rPr lang="en-US" altLang="ko-KR" dirty="0"/>
              <a:t>(</a:t>
            </a:r>
            <a:r>
              <a:rPr lang="ko-KR" altLang="en-US" dirty="0"/>
              <a:t>주목적</a:t>
            </a:r>
            <a:r>
              <a:rPr lang="en-US" altLang="ko-KR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함수 매개변수 전달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 함수 호출관련 정보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OS </a:t>
            </a:r>
            <a:r>
              <a:rPr lang="ko-KR" altLang="en-US" dirty="0"/>
              <a:t>에서 필요할 때 사용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LIFO(last in, first out)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후입</a:t>
            </a:r>
            <a:r>
              <a:rPr lang="ko-KR" altLang="en-US" dirty="0"/>
              <a:t> 선출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6421EB96-A92B-4D5F-84CB-FB455DF00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465" y="1565683"/>
            <a:ext cx="5863026" cy="395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90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BAFF6D3-58F4-4F7F-AB2E-78D45F8F9690}"/>
              </a:ext>
            </a:extLst>
          </p:cNvPr>
          <p:cNvSpPr txBox="1"/>
          <p:nvPr/>
        </p:nvSpPr>
        <p:spPr>
          <a:xfrm>
            <a:off x="597638" y="1926354"/>
            <a:ext cx="183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스택 </a:t>
            </a:r>
            <a:r>
              <a:rPr lang="en-US" altLang="ko-KR" sz="2800" dirty="0"/>
              <a:t>frame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87AB9E-D558-488B-A378-F7DC239C1BCA}"/>
              </a:ext>
            </a:extLst>
          </p:cNvPr>
          <p:cNvSpPr txBox="1"/>
          <p:nvPr/>
        </p:nvSpPr>
        <p:spPr>
          <a:xfrm>
            <a:off x="3431682" y="1519171"/>
            <a:ext cx="5009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함수가 사용하는 </a:t>
            </a:r>
            <a:r>
              <a:rPr lang="en-US" altLang="ko-KR" dirty="0"/>
              <a:t>Stack </a:t>
            </a:r>
            <a:r>
              <a:rPr lang="ko-KR" altLang="en-US" dirty="0"/>
              <a:t>영역 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실행 중인 함수는 자신 만의 </a:t>
            </a:r>
            <a:r>
              <a:rPr lang="en-US" altLang="ko-KR" dirty="0"/>
              <a:t>Stack </a:t>
            </a:r>
            <a:r>
              <a:rPr lang="ko-KR" altLang="en-US" dirty="0"/>
              <a:t>영역을 사용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함수 실행 시 </a:t>
            </a:r>
            <a:r>
              <a:rPr lang="en-US" altLang="ko-KR" dirty="0"/>
              <a:t>Stack frame</a:t>
            </a:r>
            <a:r>
              <a:rPr lang="ko-KR" altLang="en-US" dirty="0"/>
              <a:t>을 오픈하고 함수 종료 시 </a:t>
            </a:r>
            <a:r>
              <a:rPr lang="en-US" altLang="ko-KR" dirty="0"/>
              <a:t>Stack frame</a:t>
            </a:r>
            <a:r>
              <a:rPr lang="ko-KR" altLang="en-US" dirty="0"/>
              <a:t>을 </a:t>
            </a:r>
            <a:r>
              <a:rPr lang="ko-KR" altLang="en-US" dirty="0" err="1"/>
              <a:t>클로즈</a:t>
            </a:r>
            <a:r>
              <a:rPr lang="ko-KR" altLang="en-US" dirty="0"/>
              <a:t> 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C94E504B-1B59-4B6F-96F0-4C8DD6701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748" y="2989426"/>
            <a:ext cx="7908968" cy="322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395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BAFF6D3-58F4-4F7F-AB2E-78D45F8F9690}"/>
              </a:ext>
            </a:extLst>
          </p:cNvPr>
          <p:cNvSpPr txBox="1"/>
          <p:nvPr/>
        </p:nvSpPr>
        <p:spPr>
          <a:xfrm>
            <a:off x="692992" y="1308526"/>
            <a:ext cx="2351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Frame </a:t>
            </a:r>
            <a:r>
              <a:rPr lang="ko-KR" altLang="en-US" sz="2800" b="1" dirty="0"/>
              <a:t>포인터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AFEA06C-462D-41C8-8CD2-DAB974A4F10B}"/>
              </a:ext>
            </a:extLst>
          </p:cNvPr>
          <p:cNvSpPr txBox="1"/>
          <p:nvPr/>
        </p:nvSpPr>
        <p:spPr>
          <a:xfrm>
            <a:off x="2561248" y="2059167"/>
            <a:ext cx="6080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함수의 </a:t>
            </a:r>
            <a:r>
              <a:rPr lang="en-US" altLang="ko-KR" b="1" dirty="0"/>
              <a:t>stack frame </a:t>
            </a:r>
            <a:r>
              <a:rPr lang="ko-KR" altLang="en-US" dirty="0"/>
              <a:t>시작 위치를 가리키는 레지스터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IA32</a:t>
            </a:r>
            <a:r>
              <a:rPr lang="ko-KR" altLang="en-US" dirty="0"/>
              <a:t>에서는 보통 </a:t>
            </a:r>
            <a:r>
              <a:rPr lang="en-US" altLang="ko-KR" b="1" dirty="0"/>
              <a:t>EBP</a:t>
            </a:r>
            <a:r>
              <a:rPr lang="ko-KR" altLang="en-US" dirty="0"/>
              <a:t>를 이러한 용도로 사용함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Stack frame</a:t>
            </a:r>
            <a:r>
              <a:rPr lang="ko-KR" altLang="en-US" dirty="0"/>
              <a:t>을 오픈할 때 설정되며 </a:t>
            </a:r>
            <a:r>
              <a:rPr lang="en-US" altLang="ko-KR" dirty="0"/>
              <a:t>stack frame</a:t>
            </a:r>
            <a:r>
              <a:rPr lang="ko-KR" altLang="en-US" dirty="0"/>
              <a:t>이 </a:t>
            </a:r>
            <a:r>
              <a:rPr lang="ko-KR" altLang="en-US" dirty="0" err="1"/>
              <a:t>클로즈</a:t>
            </a:r>
            <a:r>
              <a:rPr lang="ko-KR" altLang="en-US" dirty="0"/>
              <a:t> 될 때까지 변하지 않음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2222345-0CB8-4AAE-9E7A-65F108FAEFCB}"/>
              </a:ext>
            </a:extLst>
          </p:cNvPr>
          <p:cNvSpPr txBox="1"/>
          <p:nvPr/>
        </p:nvSpPr>
        <p:spPr>
          <a:xfrm>
            <a:off x="340613" y="3429000"/>
            <a:ext cx="399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Frame </a:t>
            </a:r>
            <a:r>
              <a:rPr lang="ko-KR" altLang="en-US" sz="2800" b="1" dirty="0"/>
              <a:t>포인터의 필요성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05C0048-83B8-4705-8BB4-AB963399EA7C}"/>
              </a:ext>
            </a:extLst>
          </p:cNvPr>
          <p:cNvSpPr txBox="1"/>
          <p:nvPr/>
        </p:nvSpPr>
        <p:spPr>
          <a:xfrm>
            <a:off x="2624751" y="4092597"/>
            <a:ext cx="83101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Stack</a:t>
            </a:r>
            <a:r>
              <a:rPr lang="ko-KR" altLang="en-US" dirty="0"/>
              <a:t>내의 데이터는 컴파일 타임에 그 주소를 알 수 없음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함수 실행 경로에 따라 </a:t>
            </a:r>
            <a:r>
              <a:rPr lang="en-US" altLang="ko-KR" b="1" dirty="0"/>
              <a:t>call stack</a:t>
            </a:r>
            <a:r>
              <a:rPr lang="ko-KR" altLang="en-US" dirty="0"/>
              <a:t>의 모양이 변함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오늘날 대부분의 </a:t>
            </a:r>
            <a:r>
              <a:rPr lang="en-US" altLang="ko-KR" dirty="0"/>
              <a:t>OS</a:t>
            </a:r>
            <a:r>
              <a:rPr lang="ko-KR" altLang="en-US" dirty="0"/>
              <a:t>들은 </a:t>
            </a:r>
            <a:r>
              <a:rPr lang="en-US" altLang="ko-KR" dirty="0"/>
              <a:t>random stack</a:t>
            </a:r>
            <a:r>
              <a:rPr lang="ko-KR" altLang="en-US" dirty="0"/>
              <a:t>을 사용</a:t>
            </a:r>
            <a:r>
              <a:rPr lang="en-US" altLang="ko-KR" dirty="0"/>
              <a:t>(Stack Buffer Overflow</a:t>
            </a:r>
            <a:r>
              <a:rPr lang="ko-KR" altLang="en-US" dirty="0"/>
              <a:t>로 인한 대안이었음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stack</a:t>
            </a:r>
            <a:r>
              <a:rPr lang="ko-KR" altLang="en-US" dirty="0"/>
              <a:t>내의 데이터들은 </a:t>
            </a:r>
            <a:r>
              <a:rPr lang="ko-KR" altLang="en-US" b="1" i="1" dirty="0"/>
              <a:t>기준점</a:t>
            </a:r>
            <a:r>
              <a:rPr lang="en-US" altLang="ko-KR" b="1" i="1" dirty="0"/>
              <a:t>+offset </a:t>
            </a:r>
            <a:r>
              <a:rPr lang="ko-KR" altLang="en-US" dirty="0"/>
              <a:t>형태로 컴파일 되어야 함 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/>
              <a:t>ESP</a:t>
            </a:r>
            <a:r>
              <a:rPr lang="ko-KR" altLang="en-US" dirty="0"/>
              <a:t>는 그 위치가 고정되어 있지 않아 컴파일러에게 부담이 큼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고정된 기준점이 필요함</a:t>
            </a:r>
          </a:p>
        </p:txBody>
      </p:sp>
    </p:spTree>
    <p:extLst>
      <p:ext uri="{BB962C8B-B14F-4D97-AF65-F5344CB8AC3E}">
        <p14:creationId xmlns:p14="http://schemas.microsoft.com/office/powerpoint/2010/main" val="13958356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BAFF6D3-58F4-4F7F-AB2E-78D45F8F9690}"/>
              </a:ext>
            </a:extLst>
          </p:cNvPr>
          <p:cNvSpPr txBox="1"/>
          <p:nvPr/>
        </p:nvSpPr>
        <p:spPr>
          <a:xfrm>
            <a:off x="1159432" y="1608302"/>
            <a:ext cx="2355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함수 </a:t>
            </a:r>
            <a:r>
              <a:rPr lang="en-US" altLang="ko-KR" sz="2000" dirty="0"/>
              <a:t>prolog </a:t>
            </a:r>
            <a:r>
              <a:rPr lang="ko-KR" altLang="en-US" sz="2000" dirty="0"/>
              <a:t>예제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6CBA7A59-3F92-4373-A631-2C4FDA48C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064" y="1029668"/>
            <a:ext cx="4014844" cy="504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9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759281" y="494293"/>
            <a:ext cx="965328" cy="50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528E61F8-A1E9-4CC9-895C-C105C8FEE812}"/>
              </a:ext>
            </a:extLst>
          </p:cNvPr>
          <p:cNvSpPr/>
          <p:nvPr/>
        </p:nvSpPr>
        <p:spPr>
          <a:xfrm>
            <a:off x="1446976" y="1449806"/>
            <a:ext cx="78712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리버싱</a:t>
            </a:r>
            <a:r>
              <a:rPr lang="en-US" altLang="ko-KR" dirty="0"/>
              <a:t>(Reverse engineering)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pPr marL="342900" indent="-342900">
              <a:buAutoNum type="arabicPeriod"/>
            </a:pPr>
            <a:r>
              <a:rPr lang="ko-KR" altLang="en-US" dirty="0"/>
              <a:t>응용프로그램의 내부 구조와 동작 원리를 탐구하는 기술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2. </a:t>
            </a:r>
            <a:r>
              <a:rPr lang="ko-KR" altLang="en-US" dirty="0"/>
              <a:t>물건이나 기계장치 혹은 시스템 등의 구조</a:t>
            </a:r>
            <a:r>
              <a:rPr lang="en-US" altLang="ko-KR" dirty="0"/>
              <a:t>, </a:t>
            </a:r>
            <a:r>
              <a:rPr lang="ko-KR" altLang="en-US" dirty="0"/>
              <a:t>기능</a:t>
            </a:r>
            <a:r>
              <a:rPr lang="en-US" altLang="ko-KR" dirty="0"/>
              <a:t>, </a:t>
            </a:r>
            <a:r>
              <a:rPr lang="ko-KR" altLang="en-US" dirty="0"/>
              <a:t>동작 등을 분석하여 그 원리를     </a:t>
            </a:r>
            <a:r>
              <a:rPr lang="en-US" altLang="ko-KR" dirty="0"/>
              <a:t> </a:t>
            </a:r>
            <a:r>
              <a:rPr lang="ko-KR" altLang="en-US" dirty="0"/>
              <a:t>이해하며 단점을 보완하고 새로운 아이디어를 추가하는 일련의 작업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1028" name="Picture 4" descr="리버싱 이미지 검색결과">
            <a:extLst>
              <a:ext uri="{FF2B5EF4-FFF2-40B4-BE49-F238E27FC236}">
                <a16:creationId xmlns="" xmlns:a16="http://schemas.microsoft.com/office/drawing/2014/main" id="{37759E14-FD21-434E-92F2-BD3393D44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976" y="3766685"/>
            <a:ext cx="3074256" cy="230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리버스 엔지니어링 이미지 검색결과">
            <a:extLst>
              <a:ext uri="{FF2B5EF4-FFF2-40B4-BE49-F238E27FC236}">
                <a16:creationId xmlns="" xmlns:a16="http://schemas.microsoft.com/office/drawing/2014/main" id="{7C92F866-9EAE-4DDA-A6C3-C43C3CE53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477" y="3766685"/>
            <a:ext cx="5858741" cy="187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299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BAFF6D3-58F4-4F7F-AB2E-78D45F8F9690}"/>
              </a:ext>
            </a:extLst>
          </p:cNvPr>
          <p:cNvSpPr txBox="1"/>
          <p:nvPr/>
        </p:nvSpPr>
        <p:spPr>
          <a:xfrm>
            <a:off x="597638" y="1926354"/>
            <a:ext cx="2364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콜 스택</a:t>
            </a:r>
            <a:endParaRPr lang="ko-KR" altLang="en-US" sz="2800" dirty="0"/>
          </a:p>
        </p:txBody>
      </p:sp>
      <p:graphicFrame>
        <p:nvGraphicFramePr>
          <p:cNvPr id="5" name="표 8">
            <a:extLst>
              <a:ext uri="{FF2B5EF4-FFF2-40B4-BE49-F238E27FC236}">
                <a16:creationId xmlns="" xmlns:a16="http://schemas.microsoft.com/office/drawing/2014/main" id="{9DE6FCA5-CD2B-4086-861F-0567D4A9B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761575"/>
              </p:ext>
            </p:extLst>
          </p:nvPr>
        </p:nvGraphicFramePr>
        <p:xfrm>
          <a:off x="3877257" y="4850295"/>
          <a:ext cx="1411356" cy="574373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11356">
                  <a:extLst>
                    <a:ext uri="{9D8B030D-6E8A-4147-A177-3AD203B41FA5}">
                      <a16:colId xmlns="" xmlns:a16="http://schemas.microsoft.com/office/drawing/2014/main" val="2473485733"/>
                    </a:ext>
                  </a:extLst>
                </a:gridCol>
              </a:tblGrid>
              <a:tr h="574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ebp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68338277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2E255E7A-0D78-466C-B81D-C42B7693A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144" y="2157186"/>
            <a:ext cx="3992010" cy="3208048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69B1C6C5-B176-48B4-B0C8-43373DF92391}"/>
              </a:ext>
            </a:extLst>
          </p:cNvPr>
          <p:cNvCxnSpPr/>
          <p:nvPr/>
        </p:nvCxnSpPr>
        <p:spPr>
          <a:xfrm flipH="1">
            <a:off x="5288613" y="2388019"/>
            <a:ext cx="2634235" cy="2810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2280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BAFF6D3-58F4-4F7F-AB2E-78D45F8F9690}"/>
              </a:ext>
            </a:extLst>
          </p:cNvPr>
          <p:cNvSpPr txBox="1"/>
          <p:nvPr/>
        </p:nvSpPr>
        <p:spPr>
          <a:xfrm>
            <a:off x="597638" y="1926354"/>
            <a:ext cx="2364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콜 스택</a:t>
            </a:r>
            <a:endParaRPr lang="ko-KR" altLang="en-US" sz="2800" dirty="0"/>
          </a:p>
        </p:txBody>
      </p:sp>
      <p:graphicFrame>
        <p:nvGraphicFramePr>
          <p:cNvPr id="5" name="표 8">
            <a:extLst>
              <a:ext uri="{FF2B5EF4-FFF2-40B4-BE49-F238E27FC236}">
                <a16:creationId xmlns="" xmlns:a16="http://schemas.microsoft.com/office/drawing/2014/main" id="{9DE6FCA5-CD2B-4086-861F-0567D4A9B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828055"/>
              </p:ext>
            </p:extLst>
          </p:nvPr>
        </p:nvGraphicFramePr>
        <p:xfrm>
          <a:off x="3877257" y="4955447"/>
          <a:ext cx="1411356" cy="469222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11356">
                  <a:extLst>
                    <a:ext uri="{9D8B030D-6E8A-4147-A177-3AD203B41FA5}">
                      <a16:colId xmlns="" xmlns:a16="http://schemas.microsoft.com/office/drawing/2014/main" val="2473485733"/>
                    </a:ext>
                  </a:extLst>
                </a:gridCol>
              </a:tblGrid>
              <a:tr h="4692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ebp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68338277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2E255E7A-0D78-466C-B81D-C42B7693A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144" y="2157186"/>
            <a:ext cx="3992010" cy="3208048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A356F41E-81E1-4E60-8609-81B9B50578B8}"/>
              </a:ext>
            </a:extLst>
          </p:cNvPr>
          <p:cNvCxnSpPr/>
          <p:nvPr/>
        </p:nvCxnSpPr>
        <p:spPr>
          <a:xfrm flipH="1">
            <a:off x="5288613" y="2713383"/>
            <a:ext cx="2634235" cy="2335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5B3C8BA-3088-4304-A839-0E29D1EDD29A}"/>
              </a:ext>
            </a:extLst>
          </p:cNvPr>
          <p:cNvSpPr txBox="1"/>
          <p:nvPr/>
        </p:nvSpPr>
        <p:spPr>
          <a:xfrm>
            <a:off x="1868921" y="4995902"/>
            <a:ext cx="109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Esp,ebp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12EF26D2-7AD1-42ED-B5F9-110C54ED56F5}"/>
              </a:ext>
            </a:extLst>
          </p:cNvPr>
          <p:cNvCxnSpPr>
            <a:stCxn id="7" idx="3"/>
          </p:cNvCxnSpPr>
          <p:nvPr/>
        </p:nvCxnSpPr>
        <p:spPr>
          <a:xfrm flipV="1">
            <a:off x="2961861" y="5135050"/>
            <a:ext cx="915396" cy="45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870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BAFF6D3-58F4-4F7F-AB2E-78D45F8F9690}"/>
              </a:ext>
            </a:extLst>
          </p:cNvPr>
          <p:cNvSpPr txBox="1"/>
          <p:nvPr/>
        </p:nvSpPr>
        <p:spPr>
          <a:xfrm>
            <a:off x="597638" y="1926354"/>
            <a:ext cx="2364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콜 스택</a:t>
            </a:r>
            <a:endParaRPr lang="ko-KR" altLang="en-US" sz="2800" dirty="0"/>
          </a:p>
        </p:txBody>
      </p:sp>
      <p:graphicFrame>
        <p:nvGraphicFramePr>
          <p:cNvPr id="5" name="표 8">
            <a:extLst>
              <a:ext uri="{FF2B5EF4-FFF2-40B4-BE49-F238E27FC236}">
                <a16:creationId xmlns="" xmlns:a16="http://schemas.microsoft.com/office/drawing/2014/main" id="{9DE6FCA5-CD2B-4086-861F-0567D4A9BB68}"/>
              </a:ext>
            </a:extLst>
          </p:cNvPr>
          <p:cNvGraphicFramePr>
            <a:graphicFrameLocks noGrp="1"/>
          </p:cNvGraphicFramePr>
          <p:nvPr/>
        </p:nvGraphicFramePr>
        <p:xfrm>
          <a:off x="3877257" y="748293"/>
          <a:ext cx="1411356" cy="467637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11356">
                  <a:extLst>
                    <a:ext uri="{9D8B030D-6E8A-4147-A177-3AD203B41FA5}">
                      <a16:colId xmlns="" xmlns:a16="http://schemas.microsoft.com/office/drawing/2014/main" val="2473485733"/>
                    </a:ext>
                  </a:extLst>
                </a:gridCol>
              </a:tblGrid>
              <a:tr h="58454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68338277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58324669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54557191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3303938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52117961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10714742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8620224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ebp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7444666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2E255E7A-0D78-466C-B81D-C42B7693A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144" y="2157186"/>
            <a:ext cx="3992010" cy="3208048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69B1C6C5-B176-48B4-B0C8-43373DF92391}"/>
              </a:ext>
            </a:extLst>
          </p:cNvPr>
          <p:cNvCxnSpPr>
            <a:cxnSpLocks/>
          </p:cNvCxnSpPr>
          <p:nvPr/>
        </p:nvCxnSpPr>
        <p:spPr>
          <a:xfrm flipH="1">
            <a:off x="5288614" y="2981739"/>
            <a:ext cx="2634234" cy="2216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8EF8DF3-C919-4990-BEA5-2EE8E5EE0BE2}"/>
              </a:ext>
            </a:extLst>
          </p:cNvPr>
          <p:cNvSpPr txBox="1"/>
          <p:nvPr/>
        </p:nvSpPr>
        <p:spPr>
          <a:xfrm>
            <a:off x="1868921" y="5049078"/>
            <a:ext cx="109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esp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BA5A9323-DD98-4DC4-AAF4-1805E85B3454}"/>
              </a:ext>
            </a:extLst>
          </p:cNvPr>
          <p:cNvCxnSpPr/>
          <p:nvPr/>
        </p:nvCxnSpPr>
        <p:spPr>
          <a:xfrm flipV="1">
            <a:off x="2961861" y="5188226"/>
            <a:ext cx="915396" cy="45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7123832-97D8-4F51-AFF2-64D355FD5001}"/>
              </a:ext>
            </a:extLst>
          </p:cNvPr>
          <p:cNvSpPr txBox="1"/>
          <p:nvPr/>
        </p:nvSpPr>
        <p:spPr>
          <a:xfrm>
            <a:off x="2428185" y="933800"/>
            <a:ext cx="10929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</a:p>
          <a:p>
            <a:endParaRPr lang="en-US" altLang="ko-KR" dirty="0"/>
          </a:p>
          <a:p>
            <a:r>
              <a:rPr lang="en-US" altLang="ko-KR" sz="4400" dirty="0"/>
              <a:t>.</a:t>
            </a:r>
          </a:p>
          <a:p>
            <a:r>
              <a:rPr lang="en-US" altLang="ko-KR" sz="4400" dirty="0"/>
              <a:t>.</a:t>
            </a:r>
          </a:p>
          <a:p>
            <a:r>
              <a:rPr lang="en-US" altLang="ko-KR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27330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BAFF6D3-58F4-4F7F-AB2E-78D45F8F9690}"/>
              </a:ext>
            </a:extLst>
          </p:cNvPr>
          <p:cNvSpPr txBox="1"/>
          <p:nvPr/>
        </p:nvSpPr>
        <p:spPr>
          <a:xfrm>
            <a:off x="597638" y="1926354"/>
            <a:ext cx="2364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콜 스택</a:t>
            </a:r>
            <a:endParaRPr lang="ko-KR" altLang="en-US" sz="2800" dirty="0"/>
          </a:p>
        </p:txBody>
      </p:sp>
      <p:graphicFrame>
        <p:nvGraphicFramePr>
          <p:cNvPr id="5" name="표 8">
            <a:extLst>
              <a:ext uri="{FF2B5EF4-FFF2-40B4-BE49-F238E27FC236}">
                <a16:creationId xmlns="" xmlns:a16="http://schemas.microsoft.com/office/drawing/2014/main" id="{9DE6FCA5-CD2B-4086-861F-0567D4A9B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061996"/>
              </p:ext>
            </p:extLst>
          </p:nvPr>
        </p:nvGraphicFramePr>
        <p:xfrm>
          <a:off x="3877257" y="748293"/>
          <a:ext cx="1411356" cy="467637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11356">
                  <a:extLst>
                    <a:ext uri="{9D8B030D-6E8A-4147-A177-3AD203B41FA5}">
                      <a16:colId xmlns="" xmlns:a16="http://schemas.microsoft.com/office/drawing/2014/main" val="2473485733"/>
                    </a:ext>
                  </a:extLst>
                </a:gridCol>
              </a:tblGrid>
              <a:tr h="58454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68338277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58324669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54557191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3303938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52117961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10714742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8620224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ebp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7444666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2E255E7A-0D78-466C-B81D-C42B7693A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851" y="2157186"/>
            <a:ext cx="4227303" cy="3208048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69B1C6C5-B176-48B4-B0C8-43373DF92391}"/>
              </a:ext>
            </a:extLst>
          </p:cNvPr>
          <p:cNvCxnSpPr>
            <a:cxnSpLocks/>
          </p:cNvCxnSpPr>
          <p:nvPr/>
        </p:nvCxnSpPr>
        <p:spPr>
          <a:xfrm flipH="1">
            <a:off x="5288614" y="3717235"/>
            <a:ext cx="2456566" cy="1480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8EF8DF3-C919-4990-BEA5-2EE8E5EE0BE2}"/>
              </a:ext>
            </a:extLst>
          </p:cNvPr>
          <p:cNvSpPr txBox="1"/>
          <p:nvPr/>
        </p:nvSpPr>
        <p:spPr>
          <a:xfrm>
            <a:off x="1868921" y="5049078"/>
            <a:ext cx="109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esp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BA5A9323-DD98-4DC4-AAF4-1805E85B3454}"/>
              </a:ext>
            </a:extLst>
          </p:cNvPr>
          <p:cNvCxnSpPr>
            <a:cxnSpLocks/>
          </p:cNvCxnSpPr>
          <p:nvPr/>
        </p:nvCxnSpPr>
        <p:spPr>
          <a:xfrm flipV="1">
            <a:off x="2961861" y="4641574"/>
            <a:ext cx="915396" cy="592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9901799-AC4E-4DE5-B39D-8FA2F0CB2BD4}"/>
              </a:ext>
            </a:extLst>
          </p:cNvPr>
          <p:cNvSpPr txBox="1"/>
          <p:nvPr/>
        </p:nvSpPr>
        <p:spPr>
          <a:xfrm>
            <a:off x="2499722" y="751344"/>
            <a:ext cx="10929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</a:p>
          <a:p>
            <a:endParaRPr lang="en-US" altLang="ko-KR" dirty="0"/>
          </a:p>
          <a:p>
            <a:r>
              <a:rPr lang="en-US" altLang="ko-KR" sz="4400" dirty="0"/>
              <a:t>.</a:t>
            </a:r>
          </a:p>
          <a:p>
            <a:r>
              <a:rPr lang="en-US" altLang="ko-KR" sz="4400" dirty="0"/>
              <a:t>.</a:t>
            </a:r>
          </a:p>
          <a:p>
            <a:r>
              <a:rPr lang="en-US" altLang="ko-KR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97752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BAFF6D3-58F4-4F7F-AB2E-78D45F8F9690}"/>
              </a:ext>
            </a:extLst>
          </p:cNvPr>
          <p:cNvSpPr txBox="1"/>
          <p:nvPr/>
        </p:nvSpPr>
        <p:spPr>
          <a:xfrm>
            <a:off x="597638" y="1926354"/>
            <a:ext cx="2364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콜 스택</a:t>
            </a:r>
            <a:endParaRPr lang="ko-KR" altLang="en-US" sz="2800" dirty="0"/>
          </a:p>
        </p:txBody>
      </p:sp>
      <p:graphicFrame>
        <p:nvGraphicFramePr>
          <p:cNvPr id="5" name="표 8">
            <a:extLst>
              <a:ext uri="{FF2B5EF4-FFF2-40B4-BE49-F238E27FC236}">
                <a16:creationId xmlns="" xmlns:a16="http://schemas.microsoft.com/office/drawing/2014/main" id="{9DE6FCA5-CD2B-4086-861F-0567D4A9B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671525"/>
              </p:ext>
            </p:extLst>
          </p:nvPr>
        </p:nvGraphicFramePr>
        <p:xfrm>
          <a:off x="3877257" y="748293"/>
          <a:ext cx="1411356" cy="467637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11356">
                  <a:extLst>
                    <a:ext uri="{9D8B030D-6E8A-4147-A177-3AD203B41FA5}">
                      <a16:colId xmlns="" xmlns:a16="http://schemas.microsoft.com/office/drawing/2014/main" val="2473485733"/>
                    </a:ext>
                  </a:extLst>
                </a:gridCol>
              </a:tblGrid>
              <a:tr h="58454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68338277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58324669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54557191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3303938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52117961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10714742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8620224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ebp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7444666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2E255E7A-0D78-466C-B81D-C42B7693A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851" y="2157186"/>
            <a:ext cx="4227303" cy="3208048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69B1C6C5-B176-48B4-B0C8-43373DF92391}"/>
              </a:ext>
            </a:extLst>
          </p:cNvPr>
          <p:cNvCxnSpPr>
            <a:cxnSpLocks/>
          </p:cNvCxnSpPr>
          <p:nvPr/>
        </p:nvCxnSpPr>
        <p:spPr>
          <a:xfrm flipH="1">
            <a:off x="5288614" y="3965713"/>
            <a:ext cx="2533482" cy="12324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8EF8DF3-C919-4990-BEA5-2EE8E5EE0BE2}"/>
              </a:ext>
            </a:extLst>
          </p:cNvPr>
          <p:cNvSpPr txBox="1"/>
          <p:nvPr/>
        </p:nvSpPr>
        <p:spPr>
          <a:xfrm>
            <a:off x="1868921" y="5049078"/>
            <a:ext cx="109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esp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BA5A9323-DD98-4DC4-AAF4-1805E85B3454}"/>
              </a:ext>
            </a:extLst>
          </p:cNvPr>
          <p:cNvCxnSpPr>
            <a:cxnSpLocks/>
          </p:cNvCxnSpPr>
          <p:nvPr/>
        </p:nvCxnSpPr>
        <p:spPr>
          <a:xfrm flipV="1">
            <a:off x="2961861" y="4035287"/>
            <a:ext cx="915396" cy="119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BF037EC-0B16-49BC-980F-1D4AD0856BAF}"/>
              </a:ext>
            </a:extLst>
          </p:cNvPr>
          <p:cNvSpPr txBox="1"/>
          <p:nvPr/>
        </p:nvSpPr>
        <p:spPr>
          <a:xfrm>
            <a:off x="2428185" y="933800"/>
            <a:ext cx="10929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</a:p>
          <a:p>
            <a:endParaRPr lang="en-US" altLang="ko-KR" dirty="0"/>
          </a:p>
          <a:p>
            <a:r>
              <a:rPr lang="en-US" altLang="ko-KR" sz="4400" dirty="0"/>
              <a:t>.</a:t>
            </a:r>
          </a:p>
          <a:p>
            <a:r>
              <a:rPr lang="en-US" altLang="ko-KR" sz="4400" dirty="0"/>
              <a:t>.</a:t>
            </a:r>
          </a:p>
          <a:p>
            <a:r>
              <a:rPr lang="en-US" altLang="ko-KR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09086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BAFF6D3-58F4-4F7F-AB2E-78D45F8F9690}"/>
              </a:ext>
            </a:extLst>
          </p:cNvPr>
          <p:cNvSpPr txBox="1"/>
          <p:nvPr/>
        </p:nvSpPr>
        <p:spPr>
          <a:xfrm>
            <a:off x="597638" y="1926354"/>
            <a:ext cx="2364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콜 스택</a:t>
            </a:r>
            <a:endParaRPr lang="ko-KR" altLang="en-US" sz="2800" dirty="0"/>
          </a:p>
        </p:txBody>
      </p:sp>
      <p:graphicFrame>
        <p:nvGraphicFramePr>
          <p:cNvPr id="5" name="표 8">
            <a:extLst>
              <a:ext uri="{FF2B5EF4-FFF2-40B4-BE49-F238E27FC236}">
                <a16:creationId xmlns="" xmlns:a16="http://schemas.microsoft.com/office/drawing/2014/main" id="{9DE6FCA5-CD2B-4086-861F-0567D4A9B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38247"/>
              </p:ext>
            </p:extLst>
          </p:nvPr>
        </p:nvGraphicFramePr>
        <p:xfrm>
          <a:off x="3877256" y="748293"/>
          <a:ext cx="1411357" cy="4731909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11357">
                  <a:extLst>
                    <a:ext uri="{9D8B030D-6E8A-4147-A177-3AD203B41FA5}">
                      <a16:colId xmlns="" xmlns:a16="http://schemas.microsoft.com/office/drawing/2014/main" val="2473485733"/>
                    </a:ext>
                  </a:extLst>
                </a:gridCol>
              </a:tblGrid>
              <a:tr h="58454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68338277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58324669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54557191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3303938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Call </a:t>
                      </a:r>
                      <a:r>
                        <a:rPr lang="ko-KR" altLang="en-US" dirty="0"/>
                        <a:t>시점 코드 주소</a:t>
                      </a:r>
                      <a:r>
                        <a:rPr lang="en-US" altLang="ko-KR" dirty="0"/>
                        <a:t>+4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52117961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10714742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8620224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ebp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7444666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2E255E7A-0D78-466C-B81D-C42B7693A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851" y="2157186"/>
            <a:ext cx="4227303" cy="3208048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69B1C6C5-B176-48B4-B0C8-43373DF92391}"/>
              </a:ext>
            </a:extLst>
          </p:cNvPr>
          <p:cNvCxnSpPr>
            <a:cxnSpLocks/>
          </p:cNvCxnSpPr>
          <p:nvPr/>
        </p:nvCxnSpPr>
        <p:spPr>
          <a:xfrm flipH="1">
            <a:off x="5288614" y="4234070"/>
            <a:ext cx="2533482" cy="9640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8EF8DF3-C919-4990-BEA5-2EE8E5EE0BE2}"/>
              </a:ext>
            </a:extLst>
          </p:cNvPr>
          <p:cNvSpPr txBox="1"/>
          <p:nvPr/>
        </p:nvSpPr>
        <p:spPr>
          <a:xfrm>
            <a:off x="1868921" y="5049078"/>
            <a:ext cx="109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esp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BA5A9323-DD98-4DC4-AAF4-1805E85B3454}"/>
              </a:ext>
            </a:extLst>
          </p:cNvPr>
          <p:cNvCxnSpPr>
            <a:cxnSpLocks/>
          </p:cNvCxnSpPr>
          <p:nvPr/>
        </p:nvCxnSpPr>
        <p:spPr>
          <a:xfrm flipV="1">
            <a:off x="2961861" y="3429000"/>
            <a:ext cx="915396" cy="1804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BF037EC-0B16-49BC-980F-1D4AD0856BAF}"/>
              </a:ext>
            </a:extLst>
          </p:cNvPr>
          <p:cNvSpPr txBox="1"/>
          <p:nvPr/>
        </p:nvSpPr>
        <p:spPr>
          <a:xfrm>
            <a:off x="2428185" y="933800"/>
            <a:ext cx="10929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</a:p>
          <a:p>
            <a:endParaRPr lang="en-US" altLang="ko-KR" dirty="0"/>
          </a:p>
          <a:p>
            <a:r>
              <a:rPr lang="en-US" altLang="ko-KR" sz="4400" dirty="0"/>
              <a:t>.</a:t>
            </a:r>
          </a:p>
          <a:p>
            <a:r>
              <a:rPr lang="en-US" altLang="ko-KR" sz="4400" dirty="0"/>
              <a:t>.</a:t>
            </a:r>
          </a:p>
          <a:p>
            <a:r>
              <a:rPr lang="en-US" altLang="ko-KR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78091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BAFF6D3-58F4-4F7F-AB2E-78D45F8F9690}"/>
              </a:ext>
            </a:extLst>
          </p:cNvPr>
          <p:cNvSpPr txBox="1"/>
          <p:nvPr/>
        </p:nvSpPr>
        <p:spPr>
          <a:xfrm>
            <a:off x="597638" y="1926354"/>
            <a:ext cx="2364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콜 스택</a:t>
            </a:r>
            <a:endParaRPr lang="ko-KR" altLang="en-US" sz="2800" dirty="0"/>
          </a:p>
        </p:txBody>
      </p:sp>
      <p:graphicFrame>
        <p:nvGraphicFramePr>
          <p:cNvPr id="5" name="표 8">
            <a:extLst>
              <a:ext uri="{FF2B5EF4-FFF2-40B4-BE49-F238E27FC236}">
                <a16:creationId xmlns="" xmlns:a16="http://schemas.microsoft.com/office/drawing/2014/main" id="{9DE6FCA5-CD2B-4086-861F-0567D4A9B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688241"/>
              </p:ext>
            </p:extLst>
          </p:nvPr>
        </p:nvGraphicFramePr>
        <p:xfrm>
          <a:off x="3877257" y="748293"/>
          <a:ext cx="1411356" cy="4731909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11356">
                  <a:extLst>
                    <a:ext uri="{9D8B030D-6E8A-4147-A177-3AD203B41FA5}">
                      <a16:colId xmlns="" xmlns:a16="http://schemas.microsoft.com/office/drawing/2014/main" val="2473485733"/>
                    </a:ext>
                  </a:extLst>
                </a:gridCol>
              </a:tblGrid>
              <a:tr h="58454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68338277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58324669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54557191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Ebp</a:t>
                      </a:r>
                      <a:r>
                        <a:rPr lang="en-US" altLang="ko-KR" dirty="0"/>
                        <a:t>(main)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3303938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Call </a:t>
                      </a:r>
                      <a:r>
                        <a:rPr lang="ko-KR" altLang="en-US" dirty="0"/>
                        <a:t>시점 코드 주소</a:t>
                      </a:r>
                      <a:r>
                        <a:rPr lang="en-US" altLang="ko-KR" dirty="0"/>
                        <a:t>+4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52117961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10714742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8620224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ebp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74446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8EF8DF3-C919-4990-BEA5-2EE8E5EE0BE2}"/>
              </a:ext>
            </a:extLst>
          </p:cNvPr>
          <p:cNvSpPr txBox="1"/>
          <p:nvPr/>
        </p:nvSpPr>
        <p:spPr>
          <a:xfrm>
            <a:off x="1868921" y="5049078"/>
            <a:ext cx="109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esp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BA5A9323-DD98-4DC4-AAF4-1805E85B3454}"/>
              </a:ext>
            </a:extLst>
          </p:cNvPr>
          <p:cNvCxnSpPr>
            <a:cxnSpLocks/>
          </p:cNvCxnSpPr>
          <p:nvPr/>
        </p:nvCxnSpPr>
        <p:spPr>
          <a:xfrm flipV="1">
            <a:off x="2961861" y="2757980"/>
            <a:ext cx="915396" cy="2475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BF037EC-0B16-49BC-980F-1D4AD0856BAF}"/>
              </a:ext>
            </a:extLst>
          </p:cNvPr>
          <p:cNvSpPr txBox="1"/>
          <p:nvPr/>
        </p:nvSpPr>
        <p:spPr>
          <a:xfrm>
            <a:off x="2428185" y="933800"/>
            <a:ext cx="10929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</a:p>
          <a:p>
            <a:endParaRPr lang="en-US" altLang="ko-KR" dirty="0"/>
          </a:p>
          <a:p>
            <a:r>
              <a:rPr lang="en-US" altLang="ko-KR" sz="4400" dirty="0"/>
              <a:t>.</a:t>
            </a:r>
          </a:p>
          <a:p>
            <a:r>
              <a:rPr lang="en-US" altLang="ko-KR" sz="4400" dirty="0"/>
              <a:t>.</a:t>
            </a:r>
          </a:p>
          <a:p>
            <a:r>
              <a:rPr lang="en-US" altLang="ko-KR" sz="44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B0960933-F07F-4771-ACB6-CB1E35723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96" y="2757980"/>
            <a:ext cx="4229400" cy="1973046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69B1C6C5-B176-48B4-B0C8-43373DF92391}"/>
              </a:ext>
            </a:extLst>
          </p:cNvPr>
          <p:cNvCxnSpPr>
            <a:cxnSpLocks/>
          </p:cNvCxnSpPr>
          <p:nvPr/>
        </p:nvCxnSpPr>
        <p:spPr>
          <a:xfrm flipH="1">
            <a:off x="5288614" y="3081130"/>
            <a:ext cx="2634234" cy="2117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1749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BAFF6D3-58F4-4F7F-AB2E-78D45F8F9690}"/>
              </a:ext>
            </a:extLst>
          </p:cNvPr>
          <p:cNvSpPr txBox="1"/>
          <p:nvPr/>
        </p:nvSpPr>
        <p:spPr>
          <a:xfrm>
            <a:off x="597638" y="1926354"/>
            <a:ext cx="2364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콜 스택</a:t>
            </a:r>
            <a:endParaRPr lang="ko-KR" altLang="en-US" sz="2800" dirty="0"/>
          </a:p>
        </p:txBody>
      </p:sp>
      <p:graphicFrame>
        <p:nvGraphicFramePr>
          <p:cNvPr id="5" name="표 8">
            <a:extLst>
              <a:ext uri="{FF2B5EF4-FFF2-40B4-BE49-F238E27FC236}">
                <a16:creationId xmlns="" xmlns:a16="http://schemas.microsoft.com/office/drawing/2014/main" id="{9DE6FCA5-CD2B-4086-861F-0567D4A9B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411723"/>
              </p:ext>
            </p:extLst>
          </p:nvPr>
        </p:nvGraphicFramePr>
        <p:xfrm>
          <a:off x="3877257" y="748293"/>
          <a:ext cx="1411356" cy="4731909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11356">
                  <a:extLst>
                    <a:ext uri="{9D8B030D-6E8A-4147-A177-3AD203B41FA5}">
                      <a16:colId xmlns="" xmlns:a16="http://schemas.microsoft.com/office/drawing/2014/main" val="2473485733"/>
                    </a:ext>
                  </a:extLst>
                </a:gridCol>
              </a:tblGrid>
              <a:tr h="58454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68338277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58324669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54557191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Ebp</a:t>
                      </a:r>
                      <a:r>
                        <a:rPr lang="en-US" altLang="ko-KR" dirty="0"/>
                        <a:t>(main)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3303938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Call </a:t>
                      </a:r>
                      <a:r>
                        <a:rPr lang="ko-KR" altLang="en-US" dirty="0"/>
                        <a:t>시점 코드 주소</a:t>
                      </a:r>
                      <a:r>
                        <a:rPr lang="en-US" altLang="ko-KR" dirty="0"/>
                        <a:t>+4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52117961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10714742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8620224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ebp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74446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8EF8DF3-C919-4990-BEA5-2EE8E5EE0BE2}"/>
              </a:ext>
            </a:extLst>
          </p:cNvPr>
          <p:cNvSpPr txBox="1"/>
          <p:nvPr/>
        </p:nvSpPr>
        <p:spPr>
          <a:xfrm>
            <a:off x="1868921" y="5049078"/>
            <a:ext cx="109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Esp</a:t>
            </a:r>
            <a:r>
              <a:rPr lang="en-US" altLang="ko-KR" dirty="0"/>
              <a:t>, </a:t>
            </a:r>
            <a:r>
              <a:rPr lang="en-US" altLang="ko-KR" dirty="0" err="1"/>
              <a:t>ebp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BA5A9323-DD98-4DC4-AAF4-1805E85B3454}"/>
              </a:ext>
            </a:extLst>
          </p:cNvPr>
          <p:cNvCxnSpPr>
            <a:cxnSpLocks/>
          </p:cNvCxnSpPr>
          <p:nvPr/>
        </p:nvCxnSpPr>
        <p:spPr>
          <a:xfrm flipV="1">
            <a:off x="2961861" y="2757980"/>
            <a:ext cx="915396" cy="2475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BF037EC-0B16-49BC-980F-1D4AD0856BAF}"/>
              </a:ext>
            </a:extLst>
          </p:cNvPr>
          <p:cNvSpPr txBox="1"/>
          <p:nvPr/>
        </p:nvSpPr>
        <p:spPr>
          <a:xfrm>
            <a:off x="2428185" y="933800"/>
            <a:ext cx="10929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</a:p>
          <a:p>
            <a:endParaRPr lang="en-US" altLang="ko-KR" dirty="0"/>
          </a:p>
          <a:p>
            <a:r>
              <a:rPr lang="en-US" altLang="ko-KR" sz="4400" dirty="0"/>
              <a:t>.</a:t>
            </a:r>
          </a:p>
          <a:p>
            <a:r>
              <a:rPr lang="en-US" altLang="ko-KR" sz="4400" dirty="0"/>
              <a:t>.</a:t>
            </a:r>
          </a:p>
          <a:p>
            <a:r>
              <a:rPr lang="en-US" altLang="ko-KR" sz="44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B0960933-F07F-4771-ACB6-CB1E35723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439" y="2624933"/>
            <a:ext cx="4229400" cy="1973046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69B1C6C5-B176-48B4-B0C8-43373DF92391}"/>
              </a:ext>
            </a:extLst>
          </p:cNvPr>
          <p:cNvCxnSpPr>
            <a:cxnSpLocks/>
          </p:cNvCxnSpPr>
          <p:nvPr/>
        </p:nvCxnSpPr>
        <p:spPr>
          <a:xfrm flipH="1">
            <a:off x="5288614" y="3289852"/>
            <a:ext cx="2634234" cy="19083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162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BAFF6D3-58F4-4F7F-AB2E-78D45F8F9690}"/>
              </a:ext>
            </a:extLst>
          </p:cNvPr>
          <p:cNvSpPr txBox="1"/>
          <p:nvPr/>
        </p:nvSpPr>
        <p:spPr>
          <a:xfrm>
            <a:off x="597638" y="1926354"/>
            <a:ext cx="2364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콜 스택</a:t>
            </a:r>
            <a:endParaRPr lang="ko-KR" altLang="en-US" sz="2800" dirty="0"/>
          </a:p>
        </p:txBody>
      </p:sp>
      <p:graphicFrame>
        <p:nvGraphicFramePr>
          <p:cNvPr id="5" name="표 8">
            <a:extLst>
              <a:ext uri="{FF2B5EF4-FFF2-40B4-BE49-F238E27FC236}">
                <a16:creationId xmlns="" xmlns:a16="http://schemas.microsoft.com/office/drawing/2014/main" id="{9DE6FCA5-CD2B-4086-861F-0567D4A9B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341533"/>
              </p:ext>
            </p:extLst>
          </p:nvPr>
        </p:nvGraphicFramePr>
        <p:xfrm>
          <a:off x="3877257" y="748293"/>
          <a:ext cx="1411356" cy="4731909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11356">
                  <a:extLst>
                    <a:ext uri="{9D8B030D-6E8A-4147-A177-3AD203B41FA5}">
                      <a16:colId xmlns="" xmlns:a16="http://schemas.microsoft.com/office/drawing/2014/main" val="2473485733"/>
                    </a:ext>
                  </a:extLst>
                </a:gridCol>
              </a:tblGrid>
              <a:tr h="58454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68338277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58324669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54557191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 err="1"/>
                        <a:t>Ebp</a:t>
                      </a:r>
                      <a:r>
                        <a:rPr lang="en-US" altLang="ko-KR" strike="sngStrike" dirty="0"/>
                        <a:t>(main)</a:t>
                      </a:r>
                      <a:endParaRPr lang="ko-KR" alt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3303938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Call </a:t>
                      </a:r>
                      <a:r>
                        <a:rPr lang="ko-KR" altLang="en-US" dirty="0"/>
                        <a:t>시점 코드 주소</a:t>
                      </a:r>
                      <a:r>
                        <a:rPr lang="en-US" altLang="ko-KR" dirty="0"/>
                        <a:t>+4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52117961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10714742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8620224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ebp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74446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8EF8DF3-C919-4990-BEA5-2EE8E5EE0BE2}"/>
              </a:ext>
            </a:extLst>
          </p:cNvPr>
          <p:cNvSpPr txBox="1"/>
          <p:nvPr/>
        </p:nvSpPr>
        <p:spPr>
          <a:xfrm>
            <a:off x="1868921" y="5049078"/>
            <a:ext cx="109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Esp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BA5A9323-DD98-4DC4-AAF4-1805E85B3454}"/>
              </a:ext>
            </a:extLst>
          </p:cNvPr>
          <p:cNvCxnSpPr>
            <a:cxnSpLocks/>
          </p:cNvCxnSpPr>
          <p:nvPr/>
        </p:nvCxnSpPr>
        <p:spPr>
          <a:xfrm flipV="1">
            <a:off x="2961861" y="3425773"/>
            <a:ext cx="911585" cy="1807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BF037EC-0B16-49BC-980F-1D4AD0856BAF}"/>
              </a:ext>
            </a:extLst>
          </p:cNvPr>
          <p:cNvSpPr txBox="1"/>
          <p:nvPr/>
        </p:nvSpPr>
        <p:spPr>
          <a:xfrm>
            <a:off x="2428185" y="933800"/>
            <a:ext cx="10929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</a:p>
          <a:p>
            <a:endParaRPr lang="en-US" altLang="ko-KR" dirty="0"/>
          </a:p>
          <a:p>
            <a:r>
              <a:rPr lang="en-US" altLang="ko-KR" sz="4400" dirty="0"/>
              <a:t>.</a:t>
            </a:r>
          </a:p>
          <a:p>
            <a:r>
              <a:rPr lang="en-US" altLang="ko-KR" sz="4400" dirty="0"/>
              <a:t>.</a:t>
            </a:r>
          </a:p>
          <a:p>
            <a:r>
              <a:rPr lang="en-US" altLang="ko-KR" sz="44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B0960933-F07F-4771-ACB6-CB1E35723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554" y="2439250"/>
            <a:ext cx="4229400" cy="1973046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69B1C6C5-B176-48B4-B0C8-43373DF92391}"/>
              </a:ext>
            </a:extLst>
          </p:cNvPr>
          <p:cNvCxnSpPr>
            <a:cxnSpLocks/>
          </p:cNvCxnSpPr>
          <p:nvPr/>
        </p:nvCxnSpPr>
        <p:spPr>
          <a:xfrm flipH="1">
            <a:off x="5288614" y="3995863"/>
            <a:ext cx="2781960" cy="1202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9A1B7F3-ECF7-4B06-B54A-650FA1278F86}"/>
              </a:ext>
            </a:extLst>
          </p:cNvPr>
          <p:cNvSpPr txBox="1"/>
          <p:nvPr/>
        </p:nvSpPr>
        <p:spPr>
          <a:xfrm>
            <a:off x="5706052" y="2157186"/>
            <a:ext cx="2216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Ebp</a:t>
            </a:r>
            <a:r>
              <a:rPr lang="en-US" altLang="ko-KR" dirty="0"/>
              <a:t> = </a:t>
            </a:r>
            <a:r>
              <a:rPr lang="en-US" altLang="ko-KR" dirty="0" err="1"/>
              <a:t>Ebp</a:t>
            </a:r>
            <a:r>
              <a:rPr lang="en-US" altLang="ko-KR" dirty="0"/>
              <a:t>(main)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77C7BFA-231C-45B2-913F-11D99678F48A}"/>
              </a:ext>
            </a:extLst>
          </p:cNvPr>
          <p:cNvSpPr txBox="1"/>
          <p:nvPr/>
        </p:nvSpPr>
        <p:spPr>
          <a:xfrm>
            <a:off x="2007704" y="5923722"/>
            <a:ext cx="88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ebp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3EDC58F2-21EE-4C78-A16F-2D025C8F2D12}"/>
              </a:ext>
            </a:extLst>
          </p:cNvPr>
          <p:cNvCxnSpPr>
            <a:stCxn id="9" idx="3"/>
          </p:cNvCxnSpPr>
          <p:nvPr/>
        </p:nvCxnSpPr>
        <p:spPr>
          <a:xfrm flipV="1">
            <a:off x="2892287" y="5198165"/>
            <a:ext cx="981159" cy="910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0833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BAFF6D3-58F4-4F7F-AB2E-78D45F8F9690}"/>
              </a:ext>
            </a:extLst>
          </p:cNvPr>
          <p:cNvSpPr txBox="1"/>
          <p:nvPr/>
        </p:nvSpPr>
        <p:spPr>
          <a:xfrm>
            <a:off x="597638" y="1926354"/>
            <a:ext cx="2364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콜 스택</a:t>
            </a:r>
            <a:endParaRPr lang="ko-KR" altLang="en-US" sz="2800" dirty="0"/>
          </a:p>
        </p:txBody>
      </p:sp>
      <p:graphicFrame>
        <p:nvGraphicFramePr>
          <p:cNvPr id="5" name="표 8">
            <a:extLst>
              <a:ext uri="{FF2B5EF4-FFF2-40B4-BE49-F238E27FC236}">
                <a16:creationId xmlns="" xmlns:a16="http://schemas.microsoft.com/office/drawing/2014/main" id="{9DE6FCA5-CD2B-4086-861F-0567D4A9B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179194"/>
              </p:ext>
            </p:extLst>
          </p:nvPr>
        </p:nvGraphicFramePr>
        <p:xfrm>
          <a:off x="3877257" y="748293"/>
          <a:ext cx="1411356" cy="4731909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11356">
                  <a:extLst>
                    <a:ext uri="{9D8B030D-6E8A-4147-A177-3AD203B41FA5}">
                      <a16:colId xmlns="" xmlns:a16="http://schemas.microsoft.com/office/drawing/2014/main" val="2473485733"/>
                    </a:ext>
                  </a:extLst>
                </a:gridCol>
              </a:tblGrid>
              <a:tr h="58454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68338277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58324669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54557191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algn="ctr" latinLnBrk="1"/>
                      <a:endParaRPr lang="ko-KR" alt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3303938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/>
                        <a:t>Call </a:t>
                      </a:r>
                      <a:r>
                        <a:rPr lang="ko-KR" altLang="en-US" strike="sngStrike" dirty="0"/>
                        <a:t>시점 코드 주소</a:t>
                      </a:r>
                      <a:r>
                        <a:rPr lang="en-US" altLang="ko-KR" strike="sngStrike" dirty="0"/>
                        <a:t>+4</a:t>
                      </a:r>
                      <a:endParaRPr lang="ko-KR" alt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52117961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10714742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8620224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ebp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74446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8EF8DF3-C919-4990-BEA5-2EE8E5EE0BE2}"/>
              </a:ext>
            </a:extLst>
          </p:cNvPr>
          <p:cNvSpPr txBox="1"/>
          <p:nvPr/>
        </p:nvSpPr>
        <p:spPr>
          <a:xfrm>
            <a:off x="1868921" y="5049078"/>
            <a:ext cx="109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Esp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BA5A9323-DD98-4DC4-AAF4-1805E85B3454}"/>
              </a:ext>
            </a:extLst>
          </p:cNvPr>
          <p:cNvCxnSpPr>
            <a:cxnSpLocks/>
          </p:cNvCxnSpPr>
          <p:nvPr/>
        </p:nvCxnSpPr>
        <p:spPr>
          <a:xfrm flipV="1">
            <a:off x="2961861" y="3945835"/>
            <a:ext cx="915395" cy="1287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BF037EC-0B16-49BC-980F-1D4AD0856BAF}"/>
              </a:ext>
            </a:extLst>
          </p:cNvPr>
          <p:cNvSpPr txBox="1"/>
          <p:nvPr/>
        </p:nvSpPr>
        <p:spPr>
          <a:xfrm>
            <a:off x="2428185" y="933800"/>
            <a:ext cx="10929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</a:p>
          <a:p>
            <a:endParaRPr lang="en-US" altLang="ko-KR" dirty="0"/>
          </a:p>
          <a:p>
            <a:r>
              <a:rPr lang="en-US" altLang="ko-KR" sz="4400" dirty="0"/>
              <a:t>.</a:t>
            </a:r>
          </a:p>
          <a:p>
            <a:r>
              <a:rPr lang="en-US" altLang="ko-KR" sz="4400" dirty="0"/>
              <a:t>.</a:t>
            </a:r>
          </a:p>
          <a:p>
            <a:r>
              <a:rPr lang="en-US" altLang="ko-KR" sz="44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B0960933-F07F-4771-ACB6-CB1E35723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691" y="2356713"/>
            <a:ext cx="4229400" cy="1973046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69B1C6C5-B176-48B4-B0C8-43373DF92391}"/>
              </a:ext>
            </a:extLst>
          </p:cNvPr>
          <p:cNvCxnSpPr>
            <a:cxnSpLocks/>
          </p:cNvCxnSpPr>
          <p:nvPr/>
        </p:nvCxnSpPr>
        <p:spPr>
          <a:xfrm flipH="1">
            <a:off x="5288615" y="4114800"/>
            <a:ext cx="3030437" cy="1083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7EEF184-4179-4398-96D5-D693BC2A56B6}"/>
              </a:ext>
            </a:extLst>
          </p:cNvPr>
          <p:cNvSpPr txBox="1"/>
          <p:nvPr/>
        </p:nvSpPr>
        <p:spPr>
          <a:xfrm>
            <a:off x="5685183" y="1530626"/>
            <a:ext cx="2791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eip</a:t>
            </a:r>
            <a:r>
              <a:rPr lang="en-US" altLang="ko-KR" dirty="0"/>
              <a:t>=Call </a:t>
            </a:r>
            <a:r>
              <a:rPr lang="ko-KR" altLang="en-US" dirty="0"/>
              <a:t>시점 코드 주소</a:t>
            </a:r>
            <a:r>
              <a:rPr lang="en-US" altLang="ko-KR" dirty="0"/>
              <a:t>+4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A111DF2-40D0-4632-BE09-D5BF41A6E4AA}"/>
              </a:ext>
            </a:extLst>
          </p:cNvPr>
          <p:cNvSpPr txBox="1"/>
          <p:nvPr/>
        </p:nvSpPr>
        <p:spPr>
          <a:xfrm>
            <a:off x="2007704" y="5923722"/>
            <a:ext cx="88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ebp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497459B5-E3AC-4A02-922B-3CF251F3B6A5}"/>
              </a:ext>
            </a:extLst>
          </p:cNvPr>
          <p:cNvCxnSpPr/>
          <p:nvPr/>
        </p:nvCxnSpPr>
        <p:spPr>
          <a:xfrm flipV="1">
            <a:off x="2892287" y="5198165"/>
            <a:ext cx="981159" cy="910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6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B7483DF-4D37-4820-93E1-B92F9445D5D9}"/>
              </a:ext>
            </a:extLst>
          </p:cNvPr>
          <p:cNvSpPr txBox="1"/>
          <p:nvPr/>
        </p:nvSpPr>
        <p:spPr>
          <a:xfrm>
            <a:off x="1430204" y="1519756"/>
            <a:ext cx="321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리버싱</a:t>
            </a:r>
            <a:r>
              <a:rPr lang="ko-KR" altLang="en-US" dirty="0"/>
              <a:t> 목적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4618858-464F-4BC0-BDE8-F03E6DED3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731" y="1704422"/>
            <a:ext cx="7070531" cy="440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524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BAFF6D3-58F4-4F7F-AB2E-78D45F8F9690}"/>
              </a:ext>
            </a:extLst>
          </p:cNvPr>
          <p:cNvSpPr txBox="1"/>
          <p:nvPr/>
        </p:nvSpPr>
        <p:spPr>
          <a:xfrm>
            <a:off x="597638" y="1926354"/>
            <a:ext cx="2364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콜 스택</a:t>
            </a:r>
            <a:endParaRPr lang="ko-KR" altLang="en-US" sz="2800" dirty="0"/>
          </a:p>
        </p:txBody>
      </p:sp>
      <p:graphicFrame>
        <p:nvGraphicFramePr>
          <p:cNvPr id="5" name="표 8">
            <a:extLst>
              <a:ext uri="{FF2B5EF4-FFF2-40B4-BE49-F238E27FC236}">
                <a16:creationId xmlns="" xmlns:a16="http://schemas.microsoft.com/office/drawing/2014/main" id="{9DE6FCA5-CD2B-4086-861F-0567D4A9B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852193"/>
              </p:ext>
            </p:extLst>
          </p:nvPr>
        </p:nvGraphicFramePr>
        <p:xfrm>
          <a:off x="3877257" y="748293"/>
          <a:ext cx="1411356" cy="467637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11356">
                  <a:extLst>
                    <a:ext uri="{9D8B030D-6E8A-4147-A177-3AD203B41FA5}">
                      <a16:colId xmlns="" xmlns:a16="http://schemas.microsoft.com/office/drawing/2014/main" val="2473485733"/>
                    </a:ext>
                  </a:extLst>
                </a:gridCol>
              </a:tblGrid>
              <a:tr h="58454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68338277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58324669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54557191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algn="ctr" latinLnBrk="1"/>
                      <a:endParaRPr lang="ko-KR" alt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3303938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algn="ctr" latinLnBrk="1"/>
                      <a:endParaRPr lang="ko-KR" alt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52117961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/>
                        <a:t>5</a:t>
                      </a:r>
                      <a:endParaRPr lang="ko-KR" alt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10714742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/>
                        <a:t>1</a:t>
                      </a:r>
                      <a:endParaRPr lang="ko-KR" alt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8620224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ebp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74446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8EF8DF3-C919-4990-BEA5-2EE8E5EE0BE2}"/>
              </a:ext>
            </a:extLst>
          </p:cNvPr>
          <p:cNvSpPr txBox="1"/>
          <p:nvPr/>
        </p:nvSpPr>
        <p:spPr>
          <a:xfrm>
            <a:off x="1868921" y="5049078"/>
            <a:ext cx="109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Esp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BA5A9323-DD98-4DC4-AAF4-1805E85B3454}"/>
              </a:ext>
            </a:extLst>
          </p:cNvPr>
          <p:cNvCxnSpPr>
            <a:cxnSpLocks/>
          </p:cNvCxnSpPr>
          <p:nvPr/>
        </p:nvCxnSpPr>
        <p:spPr>
          <a:xfrm flipV="1">
            <a:off x="2961861" y="3985591"/>
            <a:ext cx="911585" cy="1248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BF037EC-0B16-49BC-980F-1D4AD0856BAF}"/>
              </a:ext>
            </a:extLst>
          </p:cNvPr>
          <p:cNvSpPr txBox="1"/>
          <p:nvPr/>
        </p:nvSpPr>
        <p:spPr>
          <a:xfrm>
            <a:off x="2428185" y="933800"/>
            <a:ext cx="10929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</a:p>
          <a:p>
            <a:endParaRPr lang="en-US" altLang="ko-KR" dirty="0"/>
          </a:p>
          <a:p>
            <a:r>
              <a:rPr lang="en-US" altLang="ko-KR" sz="4400" dirty="0"/>
              <a:t>.</a:t>
            </a:r>
          </a:p>
          <a:p>
            <a:r>
              <a:rPr lang="en-US" altLang="ko-KR" sz="4400" dirty="0"/>
              <a:t>.</a:t>
            </a:r>
          </a:p>
          <a:p>
            <a:r>
              <a:rPr lang="en-US" altLang="ko-KR" sz="44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7EEF184-4179-4398-96D5-D693BC2A56B6}"/>
              </a:ext>
            </a:extLst>
          </p:cNvPr>
          <p:cNvSpPr txBox="1"/>
          <p:nvPr/>
        </p:nvSpPr>
        <p:spPr>
          <a:xfrm>
            <a:off x="5685183" y="1530626"/>
            <a:ext cx="2791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eip</a:t>
            </a:r>
            <a:r>
              <a:rPr lang="en-US" altLang="ko-KR" dirty="0"/>
              <a:t>=Call </a:t>
            </a:r>
            <a:r>
              <a:rPr lang="ko-KR" altLang="en-US" dirty="0"/>
              <a:t>시점 코드 주소</a:t>
            </a:r>
            <a:r>
              <a:rPr lang="en-US" altLang="ko-KR" dirty="0"/>
              <a:t>+4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A111DF2-40D0-4632-BE09-D5BF41A6E4AA}"/>
              </a:ext>
            </a:extLst>
          </p:cNvPr>
          <p:cNvSpPr txBox="1"/>
          <p:nvPr/>
        </p:nvSpPr>
        <p:spPr>
          <a:xfrm>
            <a:off x="2007704" y="5923722"/>
            <a:ext cx="88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ebp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497459B5-E3AC-4A02-922B-3CF251F3B6A5}"/>
              </a:ext>
            </a:extLst>
          </p:cNvPr>
          <p:cNvCxnSpPr/>
          <p:nvPr/>
        </p:nvCxnSpPr>
        <p:spPr>
          <a:xfrm flipV="1">
            <a:off x="2892287" y="5198165"/>
            <a:ext cx="981159" cy="910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773DA5B3-6BAC-4993-8D96-02BE8B5F9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144" y="2157186"/>
            <a:ext cx="3992010" cy="3208048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69B1C6C5-B176-48B4-B0C8-43373DF92391}"/>
              </a:ext>
            </a:extLst>
          </p:cNvPr>
          <p:cNvCxnSpPr>
            <a:cxnSpLocks/>
          </p:cNvCxnSpPr>
          <p:nvPr/>
        </p:nvCxnSpPr>
        <p:spPr>
          <a:xfrm flipH="1">
            <a:off x="5288617" y="4462670"/>
            <a:ext cx="2634231" cy="7354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915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BAFF6D3-58F4-4F7F-AB2E-78D45F8F9690}"/>
              </a:ext>
            </a:extLst>
          </p:cNvPr>
          <p:cNvSpPr txBox="1"/>
          <p:nvPr/>
        </p:nvSpPr>
        <p:spPr>
          <a:xfrm>
            <a:off x="597638" y="1926354"/>
            <a:ext cx="2364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콜 스택</a:t>
            </a:r>
            <a:endParaRPr lang="ko-KR" altLang="en-US" sz="2800" dirty="0"/>
          </a:p>
        </p:txBody>
      </p:sp>
      <p:graphicFrame>
        <p:nvGraphicFramePr>
          <p:cNvPr id="5" name="표 8">
            <a:extLst>
              <a:ext uri="{FF2B5EF4-FFF2-40B4-BE49-F238E27FC236}">
                <a16:creationId xmlns="" xmlns:a16="http://schemas.microsoft.com/office/drawing/2014/main" id="{9DE6FCA5-CD2B-4086-861F-0567D4A9B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223455"/>
              </p:ext>
            </p:extLst>
          </p:nvPr>
        </p:nvGraphicFramePr>
        <p:xfrm>
          <a:off x="3877257" y="748293"/>
          <a:ext cx="1411356" cy="467637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11356">
                  <a:extLst>
                    <a:ext uri="{9D8B030D-6E8A-4147-A177-3AD203B41FA5}">
                      <a16:colId xmlns="" xmlns:a16="http://schemas.microsoft.com/office/drawing/2014/main" val="2473485733"/>
                    </a:ext>
                  </a:extLst>
                </a:gridCol>
              </a:tblGrid>
              <a:tr h="58454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68338277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58324669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54557191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algn="ctr" latinLnBrk="1"/>
                      <a:endParaRPr lang="ko-KR" alt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3303938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algn="ctr" latinLnBrk="1"/>
                      <a:endParaRPr lang="ko-KR" alt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52117961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10714742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8620224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ebp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74446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8EF8DF3-C919-4990-BEA5-2EE8E5EE0BE2}"/>
              </a:ext>
            </a:extLst>
          </p:cNvPr>
          <p:cNvSpPr txBox="1"/>
          <p:nvPr/>
        </p:nvSpPr>
        <p:spPr>
          <a:xfrm>
            <a:off x="1868921" y="5049078"/>
            <a:ext cx="109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Esp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BA5A9323-DD98-4DC4-AAF4-1805E85B3454}"/>
              </a:ext>
            </a:extLst>
          </p:cNvPr>
          <p:cNvCxnSpPr>
            <a:cxnSpLocks/>
          </p:cNvCxnSpPr>
          <p:nvPr/>
        </p:nvCxnSpPr>
        <p:spPr>
          <a:xfrm flipV="1">
            <a:off x="2961861" y="5198165"/>
            <a:ext cx="911585" cy="355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BF037EC-0B16-49BC-980F-1D4AD0856BAF}"/>
              </a:ext>
            </a:extLst>
          </p:cNvPr>
          <p:cNvSpPr txBox="1"/>
          <p:nvPr/>
        </p:nvSpPr>
        <p:spPr>
          <a:xfrm>
            <a:off x="2428185" y="933800"/>
            <a:ext cx="10929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</a:p>
          <a:p>
            <a:endParaRPr lang="en-US" altLang="ko-KR" dirty="0"/>
          </a:p>
          <a:p>
            <a:r>
              <a:rPr lang="en-US" altLang="ko-KR" sz="4400" dirty="0"/>
              <a:t>.</a:t>
            </a:r>
          </a:p>
          <a:p>
            <a:r>
              <a:rPr lang="en-US" altLang="ko-KR" sz="4400" dirty="0"/>
              <a:t>.</a:t>
            </a:r>
          </a:p>
          <a:p>
            <a:r>
              <a:rPr lang="en-US" altLang="ko-KR" sz="44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7EEF184-4179-4398-96D5-D693BC2A56B6}"/>
              </a:ext>
            </a:extLst>
          </p:cNvPr>
          <p:cNvSpPr txBox="1"/>
          <p:nvPr/>
        </p:nvSpPr>
        <p:spPr>
          <a:xfrm>
            <a:off x="5685183" y="1530626"/>
            <a:ext cx="2791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eip</a:t>
            </a:r>
            <a:r>
              <a:rPr lang="en-US" altLang="ko-KR" dirty="0"/>
              <a:t>=Call </a:t>
            </a:r>
            <a:r>
              <a:rPr lang="ko-KR" altLang="en-US" dirty="0"/>
              <a:t>시점 코드 주소</a:t>
            </a:r>
            <a:r>
              <a:rPr lang="en-US" altLang="ko-KR" dirty="0"/>
              <a:t>+4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A111DF2-40D0-4632-BE09-D5BF41A6E4AA}"/>
              </a:ext>
            </a:extLst>
          </p:cNvPr>
          <p:cNvSpPr txBox="1"/>
          <p:nvPr/>
        </p:nvSpPr>
        <p:spPr>
          <a:xfrm>
            <a:off x="2007704" y="5923722"/>
            <a:ext cx="88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ebp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497459B5-E3AC-4A02-922B-3CF251F3B6A5}"/>
              </a:ext>
            </a:extLst>
          </p:cNvPr>
          <p:cNvCxnSpPr/>
          <p:nvPr/>
        </p:nvCxnSpPr>
        <p:spPr>
          <a:xfrm flipV="1">
            <a:off x="2892287" y="5198165"/>
            <a:ext cx="981159" cy="910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773DA5B3-6BAC-4993-8D96-02BE8B5F9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144" y="2157186"/>
            <a:ext cx="3992010" cy="3208048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69B1C6C5-B176-48B4-B0C8-43373DF92391}"/>
              </a:ext>
            </a:extLst>
          </p:cNvPr>
          <p:cNvCxnSpPr>
            <a:cxnSpLocks/>
          </p:cNvCxnSpPr>
          <p:nvPr/>
        </p:nvCxnSpPr>
        <p:spPr>
          <a:xfrm flipH="1">
            <a:off x="5288616" y="4949687"/>
            <a:ext cx="2722323" cy="248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068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BAFF6D3-58F4-4F7F-AB2E-78D45F8F9690}"/>
              </a:ext>
            </a:extLst>
          </p:cNvPr>
          <p:cNvSpPr txBox="1"/>
          <p:nvPr/>
        </p:nvSpPr>
        <p:spPr>
          <a:xfrm>
            <a:off x="597638" y="1926354"/>
            <a:ext cx="2364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콜 스택</a:t>
            </a:r>
            <a:endParaRPr lang="ko-KR" altLang="en-US" sz="2800" dirty="0"/>
          </a:p>
        </p:txBody>
      </p:sp>
      <p:graphicFrame>
        <p:nvGraphicFramePr>
          <p:cNvPr id="5" name="표 8">
            <a:extLst>
              <a:ext uri="{FF2B5EF4-FFF2-40B4-BE49-F238E27FC236}">
                <a16:creationId xmlns="" xmlns:a16="http://schemas.microsoft.com/office/drawing/2014/main" id="{9DE6FCA5-CD2B-4086-861F-0567D4A9B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0376"/>
              </p:ext>
            </p:extLst>
          </p:nvPr>
        </p:nvGraphicFramePr>
        <p:xfrm>
          <a:off x="3877257" y="748293"/>
          <a:ext cx="1411356" cy="467637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11356">
                  <a:extLst>
                    <a:ext uri="{9D8B030D-6E8A-4147-A177-3AD203B41FA5}">
                      <a16:colId xmlns="" xmlns:a16="http://schemas.microsoft.com/office/drawing/2014/main" val="2473485733"/>
                    </a:ext>
                  </a:extLst>
                </a:gridCol>
              </a:tblGrid>
              <a:tr h="58454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68338277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58324669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54557191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algn="ctr" latinLnBrk="1"/>
                      <a:endParaRPr lang="ko-KR" alt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3303938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algn="ctr" latinLnBrk="1"/>
                      <a:endParaRPr lang="ko-KR" alt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52117961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10714742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8620224"/>
                  </a:ext>
                </a:extLst>
              </a:tr>
              <a:tr h="58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 err="1"/>
                        <a:t>ebp</a:t>
                      </a:r>
                      <a:endParaRPr lang="ko-KR" alt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74446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BF037EC-0B16-49BC-980F-1D4AD0856BAF}"/>
              </a:ext>
            </a:extLst>
          </p:cNvPr>
          <p:cNvSpPr txBox="1"/>
          <p:nvPr/>
        </p:nvSpPr>
        <p:spPr>
          <a:xfrm>
            <a:off x="2428185" y="933800"/>
            <a:ext cx="10929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</a:p>
          <a:p>
            <a:endParaRPr lang="en-US" altLang="ko-KR" dirty="0"/>
          </a:p>
          <a:p>
            <a:r>
              <a:rPr lang="en-US" altLang="ko-KR" sz="4400" dirty="0"/>
              <a:t>.</a:t>
            </a:r>
          </a:p>
          <a:p>
            <a:r>
              <a:rPr lang="en-US" altLang="ko-KR" sz="4400" dirty="0"/>
              <a:t>.</a:t>
            </a:r>
          </a:p>
          <a:p>
            <a:r>
              <a:rPr lang="en-US" altLang="ko-KR" sz="44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7EEF184-4179-4398-96D5-D693BC2A56B6}"/>
              </a:ext>
            </a:extLst>
          </p:cNvPr>
          <p:cNvSpPr txBox="1"/>
          <p:nvPr/>
        </p:nvSpPr>
        <p:spPr>
          <a:xfrm>
            <a:off x="5685183" y="1530626"/>
            <a:ext cx="2791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eip</a:t>
            </a:r>
            <a:r>
              <a:rPr lang="en-US" altLang="ko-KR" dirty="0"/>
              <a:t>=Call </a:t>
            </a:r>
            <a:r>
              <a:rPr lang="ko-KR" altLang="en-US" dirty="0"/>
              <a:t>시점 코드 주소</a:t>
            </a:r>
            <a:r>
              <a:rPr lang="en-US" altLang="ko-KR" dirty="0"/>
              <a:t>+4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773DA5B3-6BAC-4993-8D96-02BE8B5F9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144" y="2157186"/>
            <a:ext cx="3992010" cy="3208048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69B1C6C5-B176-48B4-B0C8-43373DF92391}"/>
              </a:ext>
            </a:extLst>
          </p:cNvPr>
          <p:cNvCxnSpPr>
            <a:cxnSpLocks/>
          </p:cNvCxnSpPr>
          <p:nvPr/>
        </p:nvCxnSpPr>
        <p:spPr>
          <a:xfrm flipH="1" flipV="1">
            <a:off x="5288617" y="5198165"/>
            <a:ext cx="2634231" cy="355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760761C-D89B-4201-B39D-7133D6A8370A}"/>
              </a:ext>
            </a:extLst>
          </p:cNvPr>
          <p:cNvSpPr txBox="1"/>
          <p:nvPr/>
        </p:nvSpPr>
        <p:spPr>
          <a:xfrm>
            <a:off x="1546629" y="4864415"/>
            <a:ext cx="166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종료</a:t>
            </a:r>
          </a:p>
        </p:txBody>
      </p:sp>
    </p:spTree>
    <p:extLst>
      <p:ext uri="{BB962C8B-B14F-4D97-AF65-F5344CB8AC3E}">
        <p14:creationId xmlns:p14="http://schemas.microsoft.com/office/powerpoint/2010/main" val="3405501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BAFF6D3-58F4-4F7F-AB2E-78D45F8F9690}"/>
              </a:ext>
            </a:extLst>
          </p:cNvPr>
          <p:cNvSpPr txBox="1"/>
          <p:nvPr/>
        </p:nvSpPr>
        <p:spPr>
          <a:xfrm>
            <a:off x="956606" y="1548667"/>
            <a:ext cx="2939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함수 </a:t>
            </a:r>
            <a:r>
              <a:rPr lang="en-US" altLang="ko-KR" dirty="0"/>
              <a:t>Calling Convention</a:t>
            </a:r>
            <a:r>
              <a:rPr lang="ko-KR" altLang="en-US" sz="2800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DE64E9D8-80C5-48B1-BC2C-34D6D956B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921" y="2295619"/>
            <a:ext cx="8626588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401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BAFF6D3-58F4-4F7F-AB2E-78D45F8F9690}"/>
              </a:ext>
            </a:extLst>
          </p:cNvPr>
          <p:cNvSpPr txBox="1"/>
          <p:nvPr/>
        </p:nvSpPr>
        <p:spPr>
          <a:xfrm>
            <a:off x="956606" y="1548667"/>
            <a:ext cx="2939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함수 </a:t>
            </a:r>
            <a:r>
              <a:rPr lang="en-US" altLang="ko-KR" dirty="0"/>
              <a:t>Calling Convention</a:t>
            </a:r>
            <a:r>
              <a:rPr lang="ko-KR" altLang="en-US" sz="2800" dirty="0"/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21DEE86C-DE3E-417D-8286-6AFE21635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21" y="2545506"/>
            <a:ext cx="5797480" cy="22406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C08C807-46DE-4F99-B3D5-DB629837B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489" y="2545506"/>
            <a:ext cx="5587602" cy="22406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DD9A4CA-1792-4CB1-A509-73D2E181EE81}"/>
              </a:ext>
            </a:extLst>
          </p:cNvPr>
          <p:cNvSpPr txBox="1"/>
          <p:nvPr/>
        </p:nvSpPr>
        <p:spPr>
          <a:xfrm>
            <a:off x="7745180" y="1679713"/>
            <a:ext cx="204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cdecl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1B14252-9DC1-449F-B7F6-55D9E652D12D}"/>
              </a:ext>
            </a:extLst>
          </p:cNvPr>
          <p:cNvSpPr txBox="1"/>
          <p:nvPr/>
        </p:nvSpPr>
        <p:spPr>
          <a:xfrm>
            <a:off x="2873707" y="2071887"/>
            <a:ext cx="204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stdcall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8976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BAFF6D3-58F4-4F7F-AB2E-78D45F8F9690}"/>
              </a:ext>
            </a:extLst>
          </p:cNvPr>
          <p:cNvSpPr txBox="1"/>
          <p:nvPr/>
        </p:nvSpPr>
        <p:spPr>
          <a:xfrm>
            <a:off x="956606" y="1548667"/>
            <a:ext cx="2939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함수 </a:t>
            </a:r>
            <a:r>
              <a:rPr lang="en-US" altLang="ko-KR" dirty="0"/>
              <a:t>Calling Convention</a:t>
            </a:r>
            <a:r>
              <a:rPr lang="ko-KR" altLang="en-US" sz="2800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EC0EB9DE-58A2-4885-B39C-42619CE64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631" y="2344111"/>
            <a:ext cx="5630440" cy="10848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D8319F42-480B-4D66-A522-78E8A4901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138" y="3529205"/>
            <a:ext cx="6245235" cy="23547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6E11208-46A7-4062-9F67-C7BB0CFE90DF}"/>
              </a:ext>
            </a:extLst>
          </p:cNvPr>
          <p:cNvSpPr txBox="1"/>
          <p:nvPr/>
        </p:nvSpPr>
        <p:spPr>
          <a:xfrm>
            <a:off x="5700317" y="1548667"/>
            <a:ext cx="204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fastcall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2408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BAFF6D3-58F4-4F7F-AB2E-78D45F8F9690}"/>
              </a:ext>
            </a:extLst>
          </p:cNvPr>
          <p:cNvSpPr txBox="1"/>
          <p:nvPr/>
        </p:nvSpPr>
        <p:spPr>
          <a:xfrm>
            <a:off x="920606" y="1608302"/>
            <a:ext cx="1832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 to </a:t>
            </a:r>
            <a:r>
              <a:rPr lang="en-US" altLang="ko-KR" sz="2400" dirty="0" err="1"/>
              <a:t>asm</a:t>
            </a: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C87ADB54-C4FF-442F-9910-D38CAE8D4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267" y="2397660"/>
            <a:ext cx="2270229" cy="61219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DA004CE-AD25-4242-9A55-2B00BA0B3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021" y="2546579"/>
            <a:ext cx="5373163" cy="414772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="" xmlns:a16="http://schemas.microsoft.com/office/drawing/2014/main" id="{92CA78E1-6713-4F96-94A3-2E788D9EB37D}"/>
              </a:ext>
            </a:extLst>
          </p:cNvPr>
          <p:cNvSpPr/>
          <p:nvPr/>
        </p:nvSpPr>
        <p:spPr>
          <a:xfrm>
            <a:off x="3836504" y="2496373"/>
            <a:ext cx="496957" cy="515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CBCD0503-B897-4F0D-8012-1B4D7B5C4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267" y="3438939"/>
            <a:ext cx="2250632" cy="409205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="" xmlns:a16="http://schemas.microsoft.com/office/drawing/2014/main" id="{BCCA8835-3357-429F-9E2A-85AFE2789E60}"/>
              </a:ext>
            </a:extLst>
          </p:cNvPr>
          <p:cNvSpPr/>
          <p:nvPr/>
        </p:nvSpPr>
        <p:spPr>
          <a:xfrm>
            <a:off x="3836504" y="3429000"/>
            <a:ext cx="496957" cy="515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EDA59792-E7F7-4BB2-987F-72AA269ED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5568" y="3429000"/>
            <a:ext cx="5589529" cy="4147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BA33AD75-69A2-4AAA-A308-C6307577DF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7267" y="4500302"/>
            <a:ext cx="2028291" cy="901463"/>
          </a:xfrm>
          <a:prstGeom prst="rect">
            <a:avLst/>
          </a:prstGeom>
        </p:spPr>
      </p:pic>
      <p:sp>
        <p:nvSpPr>
          <p:cNvPr id="27" name="화살표: 오른쪽 26">
            <a:extLst>
              <a:ext uri="{FF2B5EF4-FFF2-40B4-BE49-F238E27FC236}">
                <a16:creationId xmlns="" xmlns:a16="http://schemas.microsoft.com/office/drawing/2014/main" id="{269772B0-7E94-4911-9F5F-74191F52D618}"/>
              </a:ext>
            </a:extLst>
          </p:cNvPr>
          <p:cNvSpPr/>
          <p:nvPr/>
        </p:nvSpPr>
        <p:spPr>
          <a:xfrm>
            <a:off x="3836503" y="4704522"/>
            <a:ext cx="496957" cy="515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03C7059F-EACD-4702-9CB3-065A590725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4405" y="4568285"/>
            <a:ext cx="5016435" cy="76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768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BAFF6D3-58F4-4F7F-AB2E-78D45F8F9690}"/>
              </a:ext>
            </a:extLst>
          </p:cNvPr>
          <p:cNvSpPr txBox="1"/>
          <p:nvPr/>
        </p:nvSpPr>
        <p:spPr>
          <a:xfrm>
            <a:off x="597638" y="1926354"/>
            <a:ext cx="1832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어셈블리</a:t>
            </a:r>
            <a:endParaRPr lang="ko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50FE322-A24A-466C-8F50-8164D94460CB}"/>
              </a:ext>
            </a:extLst>
          </p:cNvPr>
          <p:cNvSpPr txBox="1"/>
          <p:nvPr/>
        </p:nvSpPr>
        <p:spPr>
          <a:xfrm>
            <a:off x="1868921" y="3261692"/>
            <a:ext cx="33441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BYTE : </a:t>
            </a:r>
            <a:r>
              <a:rPr lang="ko-KR" altLang="en-US" dirty="0" err="1"/>
              <a:t>부호없는</a:t>
            </a:r>
            <a:r>
              <a:rPr lang="ko-KR" altLang="en-US" dirty="0"/>
              <a:t> </a:t>
            </a:r>
            <a:r>
              <a:rPr lang="en-US" altLang="ko-KR" dirty="0"/>
              <a:t>1 byte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- SBYTE : </a:t>
            </a:r>
            <a:r>
              <a:rPr lang="ko-KR" altLang="en-US" dirty="0" err="1"/>
              <a:t>부호있는</a:t>
            </a:r>
            <a:r>
              <a:rPr lang="ko-KR" altLang="en-US" dirty="0"/>
              <a:t> </a:t>
            </a:r>
            <a:r>
              <a:rPr lang="en-US" altLang="ko-KR" dirty="0"/>
              <a:t>1 byte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- WORD : </a:t>
            </a:r>
            <a:r>
              <a:rPr lang="ko-KR" altLang="en-US" dirty="0" err="1"/>
              <a:t>부호없는</a:t>
            </a:r>
            <a:r>
              <a:rPr lang="ko-KR" altLang="en-US" dirty="0"/>
              <a:t> </a:t>
            </a:r>
            <a:r>
              <a:rPr lang="en-US" altLang="ko-KR" dirty="0"/>
              <a:t>2 byte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- SWORD : </a:t>
            </a:r>
            <a:r>
              <a:rPr lang="ko-KR" altLang="en-US" dirty="0" err="1"/>
              <a:t>부호있는</a:t>
            </a:r>
            <a:r>
              <a:rPr lang="ko-KR" altLang="en-US" dirty="0"/>
              <a:t> </a:t>
            </a:r>
            <a:r>
              <a:rPr lang="en-US" altLang="ko-KR" dirty="0"/>
              <a:t>2 byte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- DWORD : </a:t>
            </a:r>
            <a:r>
              <a:rPr lang="ko-KR" altLang="en-US" dirty="0" err="1"/>
              <a:t>부호없는</a:t>
            </a:r>
            <a:r>
              <a:rPr lang="ko-KR" altLang="en-US" dirty="0"/>
              <a:t> </a:t>
            </a:r>
            <a:r>
              <a:rPr lang="en-US" altLang="ko-KR" dirty="0"/>
              <a:t>4 byte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- SDWORD : </a:t>
            </a:r>
            <a:r>
              <a:rPr lang="ko-KR" altLang="en-US" dirty="0" err="1"/>
              <a:t>부호있는</a:t>
            </a:r>
            <a:r>
              <a:rPr lang="ko-KR" altLang="en-US" dirty="0"/>
              <a:t> </a:t>
            </a:r>
            <a:r>
              <a:rPr lang="en-US" altLang="ko-KR" dirty="0"/>
              <a:t>4 byte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F26B0DCD-CD3D-42DE-A18B-20EB479ED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643" y="2157186"/>
            <a:ext cx="5373163" cy="41477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775F0C6D-C49B-4FC7-887C-642087720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43" y="2595404"/>
            <a:ext cx="5589529" cy="4147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46CF90F-F174-4493-BA10-2502E9F8A0B6}"/>
              </a:ext>
            </a:extLst>
          </p:cNvPr>
          <p:cNvSpPr txBox="1"/>
          <p:nvPr/>
        </p:nvSpPr>
        <p:spPr>
          <a:xfrm>
            <a:off x="5666931" y="3261692"/>
            <a:ext cx="26239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-PTR </a:t>
            </a:r>
          </a:p>
          <a:p>
            <a:r>
              <a:rPr lang="ko-KR" altLang="en-US" dirty="0"/>
              <a:t>피연산자의 크기를 재설정한다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-[]</a:t>
            </a:r>
          </a:p>
          <a:p>
            <a:r>
              <a:rPr lang="en-US" altLang="ko-KR" dirty="0"/>
              <a:t>[]</a:t>
            </a:r>
            <a:r>
              <a:rPr lang="ko-KR" altLang="en-US" dirty="0"/>
              <a:t> 안 주소 참조</a:t>
            </a:r>
          </a:p>
        </p:txBody>
      </p:sp>
    </p:spTree>
    <p:extLst>
      <p:ext uri="{BB962C8B-B14F-4D97-AF65-F5344CB8AC3E}">
        <p14:creationId xmlns:p14="http://schemas.microsoft.com/office/powerpoint/2010/main" val="20701497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BAFF6D3-58F4-4F7F-AB2E-78D45F8F9690}"/>
              </a:ext>
            </a:extLst>
          </p:cNvPr>
          <p:cNvSpPr txBox="1"/>
          <p:nvPr/>
        </p:nvSpPr>
        <p:spPr>
          <a:xfrm>
            <a:off x="920606" y="1608302"/>
            <a:ext cx="1832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 to </a:t>
            </a:r>
            <a:r>
              <a:rPr lang="en-US" altLang="ko-KR" sz="2400" dirty="0" err="1"/>
              <a:t>asm</a:t>
            </a:r>
            <a:endParaRPr lang="ko-KR" altLang="en-US" sz="2800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="" xmlns:a16="http://schemas.microsoft.com/office/drawing/2014/main" id="{92CA78E1-6713-4F96-94A3-2E788D9EB37D}"/>
              </a:ext>
            </a:extLst>
          </p:cNvPr>
          <p:cNvSpPr/>
          <p:nvPr/>
        </p:nvSpPr>
        <p:spPr>
          <a:xfrm>
            <a:off x="4979504" y="2657493"/>
            <a:ext cx="496957" cy="515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8F189C85-CBA4-4F44-B29C-34D2BAC7D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38" y="2703693"/>
            <a:ext cx="4228064" cy="51518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C44FE2DE-18D9-4E4B-BD44-D1646FF10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014" y="2535042"/>
            <a:ext cx="5133875" cy="89395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9C5B2AD1-6D5C-4923-A054-782CC4AA59BE}"/>
              </a:ext>
            </a:extLst>
          </p:cNvPr>
          <p:cNvSpPr/>
          <p:nvPr/>
        </p:nvSpPr>
        <p:spPr>
          <a:xfrm>
            <a:off x="1110748" y="4389685"/>
            <a:ext cx="3562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1145258561==0x</a:t>
            </a:r>
            <a:r>
              <a:rPr lang="ko-KR" altLang="en-US" dirty="0"/>
              <a:t>44434241</a:t>
            </a:r>
            <a:endParaRPr lang="en-US" altLang="ko-KR" dirty="0"/>
          </a:p>
          <a:p>
            <a:r>
              <a:rPr lang="en-US" altLang="ko-KR" dirty="0"/>
              <a:t>1684234849==0x64636261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98977A67-2666-4228-A7C6-738A55296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612" y="3726783"/>
            <a:ext cx="4374566" cy="212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966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BAFF6D3-58F4-4F7F-AB2E-78D45F8F9690}"/>
              </a:ext>
            </a:extLst>
          </p:cNvPr>
          <p:cNvSpPr txBox="1"/>
          <p:nvPr/>
        </p:nvSpPr>
        <p:spPr>
          <a:xfrm>
            <a:off x="920606" y="1608302"/>
            <a:ext cx="1832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리틀 </a:t>
            </a:r>
            <a:r>
              <a:rPr lang="ko-KR" altLang="en-US" sz="2400" dirty="0" err="1"/>
              <a:t>엔디언</a:t>
            </a:r>
            <a:endParaRPr lang="ko-KR" altLang="en-US" sz="2800" dirty="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9C5B2AD1-6D5C-4923-A054-782CC4AA59BE}"/>
              </a:ext>
            </a:extLst>
          </p:cNvPr>
          <p:cNvSpPr/>
          <p:nvPr/>
        </p:nvSpPr>
        <p:spPr>
          <a:xfrm>
            <a:off x="6763792" y="5118551"/>
            <a:ext cx="37550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1145258561==0x</a:t>
            </a:r>
            <a:r>
              <a:rPr lang="ko-KR" altLang="en-US" dirty="0"/>
              <a:t>44434241</a:t>
            </a:r>
            <a:endParaRPr lang="en-US" altLang="ko-KR" dirty="0"/>
          </a:p>
          <a:p>
            <a:r>
              <a:rPr lang="en-US" altLang="ko-KR" dirty="0"/>
              <a:t>1684234849==0x64636261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B8124085-29C5-4756-AD01-B104E51C6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838" y="2727301"/>
            <a:ext cx="6852233" cy="200080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873BFCC7-BA76-458C-AD9E-424C11428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891" y="5249698"/>
            <a:ext cx="4228064" cy="5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33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B7483DF-4D37-4820-93E1-B92F9445D5D9}"/>
              </a:ext>
            </a:extLst>
          </p:cNvPr>
          <p:cNvSpPr txBox="1"/>
          <p:nvPr/>
        </p:nvSpPr>
        <p:spPr>
          <a:xfrm>
            <a:off x="1430204" y="1519756"/>
            <a:ext cx="321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리버싱</a:t>
            </a:r>
            <a:r>
              <a:rPr lang="ko-KR" altLang="en-US" dirty="0"/>
              <a:t> 목적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864EDE7-8E8C-4CCF-A69D-A1F11B2DE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82" y="2670643"/>
            <a:ext cx="11905236" cy="150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9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BAFF6D3-58F4-4F7F-AB2E-78D45F8F9690}"/>
              </a:ext>
            </a:extLst>
          </p:cNvPr>
          <p:cNvSpPr txBox="1"/>
          <p:nvPr/>
        </p:nvSpPr>
        <p:spPr>
          <a:xfrm>
            <a:off x="920606" y="1608302"/>
            <a:ext cx="1832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 to </a:t>
            </a:r>
            <a:r>
              <a:rPr lang="en-US" altLang="ko-KR" sz="2400" dirty="0" err="1"/>
              <a:t>asm</a:t>
            </a:r>
            <a:endParaRPr lang="ko-KR" altLang="en-US" sz="2800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="" xmlns:a16="http://schemas.microsoft.com/office/drawing/2014/main" id="{92CA78E1-6713-4F96-94A3-2E788D9EB37D}"/>
              </a:ext>
            </a:extLst>
          </p:cNvPr>
          <p:cNvSpPr/>
          <p:nvPr/>
        </p:nvSpPr>
        <p:spPr>
          <a:xfrm>
            <a:off x="4522304" y="3889946"/>
            <a:ext cx="496957" cy="515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D8E829E3-AB52-435C-A040-5EA7D1962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969" y="3606471"/>
            <a:ext cx="2542209" cy="7986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0F2679F-DE33-4760-B74F-729372004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969" y="2267729"/>
            <a:ext cx="1963447" cy="11925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6783929B-A39E-461D-A5B1-17B6B134C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781" y="3816091"/>
            <a:ext cx="3839783" cy="66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874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BAFF6D3-58F4-4F7F-AB2E-78D45F8F9690}"/>
              </a:ext>
            </a:extLst>
          </p:cNvPr>
          <p:cNvSpPr txBox="1"/>
          <p:nvPr/>
        </p:nvSpPr>
        <p:spPr>
          <a:xfrm>
            <a:off x="3159078" y="2325757"/>
            <a:ext cx="64225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C to </a:t>
            </a:r>
            <a:r>
              <a:rPr lang="en-US" altLang="ko-KR" sz="4800" dirty="0" err="1"/>
              <a:t>asm</a:t>
            </a:r>
            <a:r>
              <a:rPr lang="en-US" altLang="ko-KR" sz="4800" dirty="0"/>
              <a:t> </a:t>
            </a:r>
            <a:r>
              <a:rPr lang="en-US" altLang="ko-KR" sz="4800" dirty="0" err="1"/>
              <a:t>handray</a:t>
            </a:r>
            <a:endParaRPr lang="en-US" altLang="ko-KR" sz="4800" dirty="0"/>
          </a:p>
          <a:p>
            <a:r>
              <a:rPr lang="en-US" altLang="ko-KR" sz="4800" dirty="0"/>
              <a:t>0~3</a:t>
            </a:r>
            <a:r>
              <a:rPr lang="ko-KR" altLang="en-US" sz="4800" dirty="0"/>
              <a:t>번까지 코드 복원</a:t>
            </a:r>
            <a:endParaRPr lang="en-US" altLang="ko-KR" sz="4800" dirty="0"/>
          </a:p>
          <a:p>
            <a:endParaRPr lang="en-US" altLang="ko-KR" sz="4800" dirty="0"/>
          </a:p>
          <a:p>
            <a:r>
              <a:rPr lang="en-US" altLang="ko-KR" sz="4800" dirty="0">
                <a:hlinkClick r:id="rId2"/>
              </a:rPr>
              <a:t>https://godbolt.org/</a:t>
            </a:r>
            <a:endParaRPr lang="ko-KR" altLang="en-US" sz="4800" dirty="0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E7652D08-47CC-45D0-83A5-8D46B1DB3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38" y="5367614"/>
            <a:ext cx="10954453" cy="86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482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BAFF6D3-58F4-4F7F-AB2E-78D45F8F9690}"/>
              </a:ext>
            </a:extLst>
          </p:cNvPr>
          <p:cNvSpPr txBox="1"/>
          <p:nvPr/>
        </p:nvSpPr>
        <p:spPr>
          <a:xfrm>
            <a:off x="3159078" y="2325757"/>
            <a:ext cx="64225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C to </a:t>
            </a:r>
            <a:r>
              <a:rPr lang="en-US" altLang="ko-KR" sz="4800" dirty="0" err="1"/>
              <a:t>asm</a:t>
            </a:r>
            <a:r>
              <a:rPr lang="en-US" altLang="ko-KR" sz="4800" dirty="0"/>
              <a:t> </a:t>
            </a:r>
            <a:r>
              <a:rPr lang="en-US" altLang="ko-KR" sz="4800" dirty="0" err="1"/>
              <a:t>handray</a:t>
            </a:r>
            <a:endParaRPr lang="en-US" altLang="ko-KR" sz="4800" dirty="0"/>
          </a:p>
          <a:p>
            <a:r>
              <a:rPr lang="en-US" altLang="ko-KR" sz="4800" dirty="0"/>
              <a:t>4~6</a:t>
            </a:r>
            <a:r>
              <a:rPr lang="ko-KR" altLang="en-US" sz="4800" dirty="0"/>
              <a:t>번까지 코드 복원</a:t>
            </a:r>
            <a:endParaRPr lang="en-US" altLang="ko-KR" sz="4800" dirty="0"/>
          </a:p>
          <a:p>
            <a:endParaRPr lang="en-US" altLang="ko-KR" sz="4800" dirty="0"/>
          </a:p>
          <a:p>
            <a:r>
              <a:rPr lang="en-US" altLang="ko-KR" sz="4800" dirty="0">
                <a:hlinkClick r:id="rId2"/>
              </a:rPr>
              <a:t>https://godbolt.org/</a:t>
            </a:r>
            <a:endParaRPr lang="ko-KR" altLang="en-US" sz="4800" dirty="0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E7652D08-47CC-45D0-83A5-8D46B1DB3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38" y="5367614"/>
            <a:ext cx="10954453" cy="86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234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4883" y="3113903"/>
            <a:ext cx="420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 smtClean="0"/>
              <a:t>크랙미</a:t>
            </a:r>
            <a:r>
              <a:rPr lang="ko-KR" altLang="en-US" dirty="0" smtClean="0"/>
              <a:t> 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274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19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dirty="0" err="1"/>
              <a:t>reference</a:t>
            </a:r>
            <a:endParaRPr lang="ko-KR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05874" y="609794"/>
            <a:ext cx="513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5695534-C904-4077-B60E-1902CD0B30E4}"/>
              </a:ext>
            </a:extLst>
          </p:cNvPr>
          <p:cNvSpPr txBox="1"/>
          <p:nvPr/>
        </p:nvSpPr>
        <p:spPr>
          <a:xfrm>
            <a:off x="759122" y="2136338"/>
            <a:ext cx="104466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 tooltip="https://to-paz.tistory.com/99?category=706758"/>
              </a:rPr>
              <a:t>https://to-paz.tistory.com/99?category=706758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>
                <a:hlinkClick r:id="rId3" tooltip="https://dakuo.tistory.com/9"/>
              </a:rPr>
              <a:t>https://dakuo.tistory.com/9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>
                <a:hlinkClick r:id="rId4" tooltip="https://karfn84.tistory.com/entry/%EC%96%B4%EC%85%88%EB%B8%94%EB%A6%AC-%EC%84%B8%EA%B7%B8%EB%A8%BC%ED%8A%B8%EC%99%80-%EC%A3%BC%EC%86%8C%EC%A7%80%EC%A0%95?category=232906"/>
              </a:rPr>
              <a:t>https://karfn84.tistory.com/entry/%EC%96%B4%EC%85%88%EB%B8%94%EB%A6%AC%EC%84%B8%EA%B7%B8%EB%A8%BC%ED%8A%B8%EC%99%80-%EC%A3%BC%EC%86%8C%EC%A7%80%EC%A0%95?category=232906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u="sng" dirty="0">
                <a:hlinkClick r:id="rId5" tooltip="https://itguava.tistory.com/11#"/>
              </a:rPr>
              <a:t>https://itguava.tistory.com/11#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>
                <a:hlinkClick r:id="rId6" tooltip="https://p3ace.tistory.com/41"/>
              </a:rPr>
              <a:t>https://p3ace.tistory.com/41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7"/>
              </a:rPr>
              <a:t>https://www.intel.com/content/www/us/en/architecture-and-technology/64-ia-32-architectures-software-developer-vol-1-manual.html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6641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4157745" y="2874020"/>
            <a:ext cx="3876510" cy="98296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:-)</a:t>
            </a:r>
            <a:endParaRPr lang="ko-KR" altLang="en-US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14563" y="2328183"/>
            <a:ext cx="136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00B0F0"/>
                </a:solidFill>
              </a:rPr>
              <a:t>Ponybuhagom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898516" y="2743288"/>
            <a:ext cx="394968" cy="72000"/>
            <a:chOff x="561638" y="1064986"/>
            <a:chExt cx="394968" cy="72000"/>
          </a:xfrm>
        </p:grpSpPr>
        <p:sp>
          <p:nvSpPr>
            <p:cNvPr id="15" name="타원 14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82907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Picture 6" descr="리버싱 이미지 검색결과">
            <a:extLst>
              <a:ext uri="{FF2B5EF4-FFF2-40B4-BE49-F238E27FC236}">
                <a16:creationId xmlns="" xmlns:a16="http://schemas.microsoft.com/office/drawing/2014/main" id="{867EDDF9-7373-45B1-8AA0-335E302AD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755" y="1889088"/>
            <a:ext cx="6452489" cy="374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FDD8764-59EF-4E8D-9585-0FD91666117F}"/>
              </a:ext>
            </a:extLst>
          </p:cNvPr>
          <p:cNvSpPr txBox="1"/>
          <p:nvPr/>
        </p:nvSpPr>
        <p:spPr>
          <a:xfrm>
            <a:off x="1430204" y="1519756"/>
            <a:ext cx="321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리버싱</a:t>
            </a:r>
            <a:r>
              <a:rPr lang="ko-KR" altLang="en-US" dirty="0"/>
              <a:t>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8BA8D74-11E7-43F0-B61C-ECC177C663B8}"/>
              </a:ext>
            </a:extLst>
          </p:cNvPr>
          <p:cNvSpPr txBox="1"/>
          <p:nvPr/>
        </p:nvSpPr>
        <p:spPr>
          <a:xfrm>
            <a:off x="767178" y="5638309"/>
            <a:ext cx="821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http://securitylab.hanyang.ac.kr/wiki/index.php/Reverse_Engineering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167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FDD8764-59EF-4E8D-9585-0FD91666117F}"/>
              </a:ext>
            </a:extLst>
          </p:cNvPr>
          <p:cNvSpPr txBox="1"/>
          <p:nvPr/>
        </p:nvSpPr>
        <p:spPr>
          <a:xfrm>
            <a:off x="1430204" y="1519756"/>
            <a:ext cx="321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리버싱</a:t>
            </a:r>
            <a:r>
              <a:rPr lang="ko-KR" altLang="en-US" dirty="0"/>
              <a:t> 방법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553FB14C-977B-40F0-873A-41AAC0F47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06" y="1836851"/>
            <a:ext cx="10941039" cy="39561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643022C-2E37-450E-8429-6FBCA2BC0600}"/>
              </a:ext>
            </a:extLst>
          </p:cNvPr>
          <p:cNvSpPr txBox="1"/>
          <p:nvPr/>
        </p:nvSpPr>
        <p:spPr>
          <a:xfrm>
            <a:off x="597638" y="5531486"/>
            <a:ext cx="467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https://reakwon.tistory.com/52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716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리버싱</a:t>
            </a:r>
            <a:r>
              <a:rPr lang="ko-KR" altLang="en-US" sz="2000" b="1" dirty="0"/>
              <a:t> 기초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494293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851" y="609794"/>
            <a:ext cx="9653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리버싱이란</a:t>
            </a:r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FDD8764-59EF-4E8D-9585-0FD91666117F}"/>
              </a:ext>
            </a:extLst>
          </p:cNvPr>
          <p:cNvSpPr txBox="1"/>
          <p:nvPr/>
        </p:nvSpPr>
        <p:spPr>
          <a:xfrm>
            <a:off x="1977051" y="1108429"/>
            <a:ext cx="321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리버싱</a:t>
            </a:r>
            <a:r>
              <a:rPr lang="ko-KR" altLang="en-US" dirty="0"/>
              <a:t> 방법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="" xmlns:a16="http://schemas.microsoft.com/office/drawing/2014/main" id="{2BB4D51C-BC9F-46CA-A157-8256C2435C8A}"/>
              </a:ext>
            </a:extLst>
          </p:cNvPr>
          <p:cNvSpPr/>
          <p:nvPr/>
        </p:nvSpPr>
        <p:spPr>
          <a:xfrm>
            <a:off x="8282081" y="2141378"/>
            <a:ext cx="3586800" cy="2790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="" xmlns:a16="http://schemas.microsoft.com/office/drawing/2014/main" id="{DE97535F-B9D7-40CE-BF6C-C57DCA4C53D2}"/>
              </a:ext>
            </a:extLst>
          </p:cNvPr>
          <p:cNvSpPr/>
          <p:nvPr/>
        </p:nvSpPr>
        <p:spPr>
          <a:xfrm>
            <a:off x="4440195" y="2178426"/>
            <a:ext cx="3586800" cy="2790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E0C735EF-CE86-42BB-8F82-68CD93C56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129" y="2529094"/>
            <a:ext cx="3584866" cy="1953551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="" xmlns:a16="http://schemas.microsoft.com/office/drawing/2014/main" id="{9C7636F0-C362-4A15-A4DA-580330AE3F1B}"/>
              </a:ext>
            </a:extLst>
          </p:cNvPr>
          <p:cNvSpPr/>
          <p:nvPr/>
        </p:nvSpPr>
        <p:spPr>
          <a:xfrm>
            <a:off x="597638" y="2178426"/>
            <a:ext cx="3586800" cy="2790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D416FD2-2A8E-4339-959B-087203FB3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22" y="2491050"/>
            <a:ext cx="3049457" cy="23199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92892F8-A391-4987-B4B1-600B41F27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7793" y="2141378"/>
            <a:ext cx="1636523" cy="26527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0B96FFF-7EA7-470C-ACCE-E03035E32608}"/>
              </a:ext>
            </a:extLst>
          </p:cNvPr>
          <p:cNvSpPr txBox="1"/>
          <p:nvPr/>
        </p:nvSpPr>
        <p:spPr>
          <a:xfrm>
            <a:off x="6779851" y="5139576"/>
            <a:ext cx="261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Disassembly(</a:t>
            </a:r>
            <a:r>
              <a:rPr lang="ko-KR" altLang="en-US" dirty="0"/>
              <a:t>역어셈블리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DC396498-D13F-48E1-88FE-C3CACAEC2A0F}"/>
              </a:ext>
            </a:extLst>
          </p:cNvPr>
          <p:cNvSpPr txBox="1"/>
          <p:nvPr/>
        </p:nvSpPr>
        <p:spPr>
          <a:xfrm>
            <a:off x="4374776" y="5625844"/>
            <a:ext cx="219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decompile(</a:t>
            </a:r>
            <a:r>
              <a:rPr lang="ko-KR" altLang="en-US" dirty="0" err="1"/>
              <a:t>역컴파일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9" name="연결선: 꺾임 38">
            <a:extLst>
              <a:ext uri="{FF2B5EF4-FFF2-40B4-BE49-F238E27FC236}">
                <a16:creationId xmlns="" xmlns:a16="http://schemas.microsoft.com/office/drawing/2014/main" id="{025D3A3A-0242-46DC-8006-AB0B5564B4DC}"/>
              </a:ext>
            </a:extLst>
          </p:cNvPr>
          <p:cNvCxnSpPr>
            <a:stCxn id="21" idx="2"/>
            <a:endCxn id="9" idx="3"/>
          </p:cNvCxnSpPr>
          <p:nvPr/>
        </p:nvCxnSpPr>
        <p:spPr>
          <a:xfrm rot="5400000">
            <a:off x="9539059" y="4787819"/>
            <a:ext cx="392377" cy="680469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="" xmlns:a16="http://schemas.microsoft.com/office/drawing/2014/main" id="{C91CC2BE-B46E-4A0F-9D8F-E2CC84E8D7C7}"/>
              </a:ext>
            </a:extLst>
          </p:cNvPr>
          <p:cNvCxnSpPr>
            <a:stCxn id="9" idx="1"/>
            <a:endCxn id="22" idx="2"/>
          </p:cNvCxnSpPr>
          <p:nvPr/>
        </p:nvCxnSpPr>
        <p:spPr>
          <a:xfrm rot="10800000">
            <a:off x="6233595" y="4968914"/>
            <a:ext cx="546256" cy="35532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="" xmlns:a16="http://schemas.microsoft.com/office/drawing/2014/main" id="{661E4DBB-31AA-4A57-A291-1D1D466EFFEE}"/>
              </a:ext>
            </a:extLst>
          </p:cNvPr>
          <p:cNvCxnSpPr>
            <a:cxnSpLocks/>
            <a:stCxn id="28" idx="1"/>
            <a:endCxn id="27" idx="2"/>
          </p:cNvCxnSpPr>
          <p:nvPr/>
        </p:nvCxnSpPr>
        <p:spPr>
          <a:xfrm rot="10800000">
            <a:off x="2391038" y="4968914"/>
            <a:ext cx="1983738" cy="84159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="" xmlns:a16="http://schemas.microsoft.com/office/drawing/2014/main" id="{E21F435E-808C-4FC6-BC1E-3A4E6D7F0972}"/>
              </a:ext>
            </a:extLst>
          </p:cNvPr>
          <p:cNvCxnSpPr>
            <a:cxnSpLocks/>
            <a:stCxn id="21" idx="2"/>
            <a:endCxn id="28" idx="3"/>
          </p:cNvCxnSpPr>
          <p:nvPr/>
        </p:nvCxnSpPr>
        <p:spPr>
          <a:xfrm rot="5400000">
            <a:off x="7883983" y="3619011"/>
            <a:ext cx="878645" cy="3504352"/>
          </a:xfrm>
          <a:prstGeom prst="bentConnector2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43F85DC5-66B9-47EC-8CEF-37592D3713B1}"/>
              </a:ext>
            </a:extLst>
          </p:cNvPr>
          <p:cNvSpPr txBox="1"/>
          <p:nvPr/>
        </p:nvSpPr>
        <p:spPr>
          <a:xfrm>
            <a:off x="4857441" y="1584485"/>
            <a:ext cx="17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(compile)</a:t>
            </a:r>
            <a:r>
              <a:rPr lang="ko-KR" altLang="en-US" dirty="0"/>
              <a:t>컴파일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="" xmlns:a16="http://schemas.microsoft.com/office/drawing/2014/main" id="{95E5724B-2C4F-4BDE-904B-CA1103656953}"/>
              </a:ext>
            </a:extLst>
          </p:cNvPr>
          <p:cNvCxnSpPr>
            <a:stCxn id="27" idx="0"/>
            <a:endCxn id="46" idx="1"/>
          </p:cNvCxnSpPr>
          <p:nvPr/>
        </p:nvCxnSpPr>
        <p:spPr>
          <a:xfrm rot="5400000" flipH="1" flipV="1">
            <a:off x="3419602" y="740588"/>
            <a:ext cx="409275" cy="2466403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="" xmlns:a16="http://schemas.microsoft.com/office/drawing/2014/main" id="{E430056C-82BD-4DE1-919B-2A6BAD759677}"/>
              </a:ext>
            </a:extLst>
          </p:cNvPr>
          <p:cNvCxnSpPr>
            <a:stCxn id="46" idx="3"/>
            <a:endCxn id="8" idx="0"/>
          </p:cNvCxnSpPr>
          <p:nvPr/>
        </p:nvCxnSpPr>
        <p:spPr>
          <a:xfrm>
            <a:off x="6651813" y="1769151"/>
            <a:ext cx="3204242" cy="37222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963677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6110</TotalTime>
  <Words>1867</Words>
  <Application>Microsoft Office PowerPoint</Application>
  <PresentationFormat>와이드스크린</PresentationFormat>
  <Paragraphs>718</Paragraphs>
  <Slides>65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65</vt:i4>
      </vt:variant>
    </vt:vector>
  </HeadingPairs>
  <TitlesOfParts>
    <vt:vector size="75" baseType="lpstr">
      <vt:lpstr>Nanum Barun Gothic</vt:lpstr>
      <vt:lpstr>Whitney</vt:lpstr>
      <vt:lpstr>나눔스퀘어</vt:lpstr>
      <vt:lpstr>나눔스퀘어 Bold</vt:lpstr>
      <vt:lpstr>나눔스퀘어 ExtraBold</vt:lpstr>
      <vt:lpstr>나눔스퀘어라운드 Bold</vt:lpstr>
      <vt:lpstr>Arial</vt:lpstr>
      <vt:lpstr>Calibri</vt:lpstr>
      <vt:lpstr>기본</vt:lpstr>
      <vt:lpstr>1_기본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재형</dc:creator>
  <cp:lastModifiedBy>윤 재형</cp:lastModifiedBy>
  <cp:revision>136</cp:revision>
  <dcterms:created xsi:type="dcterms:W3CDTF">2020-03-13T07:55:47Z</dcterms:created>
  <dcterms:modified xsi:type="dcterms:W3CDTF">2020-05-20T19:23:48Z</dcterms:modified>
</cp:coreProperties>
</file>