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62" r:id="rId4"/>
    <p:sldId id="289" r:id="rId5"/>
    <p:sldId id="290" r:id="rId6"/>
    <p:sldId id="293" r:id="rId7"/>
    <p:sldId id="294" r:id="rId8"/>
    <p:sldId id="291" r:id="rId9"/>
    <p:sldId id="286" r:id="rId10"/>
    <p:sldId id="295" r:id="rId11"/>
    <p:sldId id="296" r:id="rId12"/>
    <p:sldId id="297" r:id="rId13"/>
    <p:sldId id="260" r:id="rId14"/>
    <p:sldId id="273" r:id="rId15"/>
    <p:sldId id="274" r:id="rId16"/>
    <p:sldId id="275" r:id="rId17"/>
    <p:sldId id="281" r:id="rId18"/>
    <p:sldId id="287" r:id="rId19"/>
    <p:sldId id="28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70" y="77"/>
      </p:cViewPr>
      <p:guideLst>
        <p:guide orient="horz" pos="414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B976-F1AF-72D2-4B98-77A4119E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011BB-439D-7CE8-786B-B24B444A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20801-2D7C-94BA-C29A-24E7A5AF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A3BC5-7BD2-5107-4F18-8BCD487B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E758B-F030-E0D5-71B4-A5F3BC7D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7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BC645-AA31-D331-4625-98ABFB20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10A72-711F-5350-B9AC-0DCEEB9D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FF9C1-1596-CE4C-F1CA-FACF8B93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B204A-5244-F99A-BF0B-0DB913A5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B5D5E-03F8-C05C-2B88-E19C4894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88EB2D-F3F9-2191-31EE-3BDEFB017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97D9D-A0C6-AF66-D2E5-FE331A63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E4870-567E-A4AE-A769-92FBFE34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AEB1B-C644-9402-25D7-6A0390F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3D97F-F5EA-67CD-49A1-7F721AC6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7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B56C6-0E6A-27DD-218E-EF8F3873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50A71-2825-F3B6-9BBE-EBF5940C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C093E-464A-AF24-1794-C7530BCE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B96B0-14D4-0E62-4DE1-B2D94FFC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FE4F8-CDB8-0A7C-9D61-4C906FAE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B72B8-742D-FD7D-311D-FB126528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933A5A-465A-EC4F-EF9B-49AD9AF6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427FA-0556-66B4-8E14-81C2855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90F77-7128-D6EA-23DB-05A8B77A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C64C7-9D23-354E-EC9A-182EF00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7AC82-0998-A4BC-8290-940AA93A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67BAD-5AD5-0D5D-0BD1-D04ECEB1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309C0-0F47-1B3D-2E1F-24215240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0E0DB-33F6-D4A7-1A40-E4A3AB1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D3E7A-0D02-3871-2EB3-0AD6E2C5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9B849D-43DC-2B8F-09BB-4934C31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E2A4B-A351-7325-6A8E-4A3612DA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67AE6-395F-6C5D-240A-3BC62382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E1B4C-A48A-426D-F0E2-8116CC2B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F995A5-7B96-8EA7-9624-702047DB1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A4A3E-A2CC-2B06-1A7F-7434C22B4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0BD0AC-E73B-C681-E523-67DD4F62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B0E4CF-5FB9-0E68-AB17-55DA30F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B45053-BB01-379A-473C-A2FB1D03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DC51F-509E-BA40-CB75-3776A795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A27B54-7C40-242F-4950-F2ED1C9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480287-0E2F-EE44-4BE3-EE020D39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CB40B1-7591-12CE-60C7-EE0B14F6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8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217409-3725-ED71-A7BC-7464CC97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436319-E0CF-0001-5ED9-5AD1917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B663AB-7012-B87D-0DBE-1CF12206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B2641-186D-9B19-0734-59B6B4E6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84749-3D2E-E0A7-5FBD-CE04C14A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5E6AD-C487-62E1-3898-65CE6749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FF4CD-262D-7A0C-FDCD-403E097F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BF0CF-49D7-5AA2-9BED-AA24A05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03DA0-0C1B-446F-BAB5-8987F7F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B459B-106A-9734-AC2E-D88A39F8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1FD59D-F36F-D2C5-47F4-E1DB0FF0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2E72B5-0AB5-247F-5C21-47A1E1B4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6015DB-358F-4E7B-E462-D6015F02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14EF8-6D6B-96E0-6665-E637D394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F2E7A0-373A-0E3F-A08E-91C8342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3C3A-66B9-AE9D-F451-C15951EF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3C8A9-AC45-C1C9-B77E-6D5B11E7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B313B-37DA-A5FD-5764-407CC0F00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0A7DA-17B3-9457-740C-1A417FEB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B06574-6024-3AAF-B987-7D38BB51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6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4274590" y="6114644"/>
            <a:ext cx="349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274618" y="1598408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распознавания поделок с заменой лиц '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6020416" y="3380009"/>
            <a:ext cx="58204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Бокова Ольга Дмитриевна, ИВТ-463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Катаев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Вадимович, доцент кафедры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САПРиПК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Содержание для пояснительной записки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958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1.1.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разработки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Описания выполняемых функций приложения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Анализ изображений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Оценка достоверности изображений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распознанных лиц с базой данных известных лиц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предупреждений пользователю о возможных подделках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Информация о процессе разработки программы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 проектирования приложения в нотации UML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Диаграмма классов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Выводы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разработки метода распознавания подделок с заменой лиц '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Полученные функциональные требования и графические представления процесса разработки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Список использованной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8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86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Функциональные требования</a:t>
            </a:r>
            <a:endParaRPr lang="ru-RU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 Возможность загрузки видео для анализа: пользователь может выбрать видео файл и загрузить его в систему для дальнейшего анализа.</a:t>
            </a:r>
          </a:p>
          <a:p>
            <a:pPr marL="0" indent="0">
              <a:buNone/>
            </a:pPr>
            <a:r>
              <a:rPr lang="ru-RU" dirty="0"/>
              <a:t>2. Распознавание </a:t>
            </a:r>
            <a:r>
              <a:rPr lang="ru-RU" dirty="0" err="1"/>
              <a:t>дипфейка</a:t>
            </a:r>
            <a:r>
              <a:rPr lang="ru-RU" dirty="0"/>
              <a:t> в видео: система использует алгоритмы машинного обучения и компьютерного зрения для определения наличия </a:t>
            </a:r>
            <a:r>
              <a:rPr lang="ru-RU" dirty="0" err="1"/>
              <a:t>дипфейка</a:t>
            </a:r>
            <a:r>
              <a:rPr lang="ru-RU" dirty="0"/>
              <a:t> в загруженном видео файле.</a:t>
            </a:r>
          </a:p>
          <a:p>
            <a:pPr marL="0" indent="0">
              <a:buNone/>
            </a:pPr>
            <a:r>
              <a:rPr lang="ru-RU" dirty="0"/>
              <a:t>3. Отображение результатов анализа видео в удобном формате: пользователю предоставляется информация о наличии или отсутствии </a:t>
            </a:r>
            <a:r>
              <a:rPr lang="ru-RU" dirty="0" err="1"/>
              <a:t>дипфейка</a:t>
            </a:r>
            <a:r>
              <a:rPr lang="ru-RU" dirty="0"/>
              <a:t> в видео, а также возможны дополнительные детали, такие как вероятность наличия </a:t>
            </a:r>
            <a:r>
              <a:rPr lang="ru-RU" dirty="0" err="1"/>
              <a:t>дипфейка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Авторизация/регистрация и сохранение истории: пользователь может создать учетную запись и войти в систему для сохранения истории загруженных видео файлов и результатов их анализа.</a:t>
            </a:r>
          </a:p>
          <a:p>
            <a:pPr marL="0" indent="0">
              <a:buNone/>
            </a:pPr>
            <a:r>
              <a:rPr lang="ru-RU" dirty="0"/>
              <a:t>5. Управление видео (добавление, удаление, изменение) для администратора: администратор системы имеет возможность добавлять новые видео для анализа, удалять или изменять уже существующие видео.</a:t>
            </a:r>
          </a:p>
          <a:p>
            <a:pPr marL="0" indent="0">
              <a:buNone/>
            </a:pPr>
            <a:r>
              <a:rPr lang="ru-RU" dirty="0"/>
              <a:t>6. Отображение статистики по анализу видео для администратора: система предоставляет администратору информацию о количестве обработанных видео, количестве видео с </a:t>
            </a:r>
            <a:r>
              <a:rPr lang="ru-RU" dirty="0" err="1"/>
              <a:t>дипфейками</a:t>
            </a:r>
            <a:r>
              <a:rPr lang="ru-RU" dirty="0"/>
              <a:t> и другие статистические данные, которые помогают оценить работу системы.</a:t>
            </a:r>
          </a:p>
          <a:p>
            <a:pPr marL="0" indent="0">
              <a:buNone/>
            </a:pPr>
            <a:r>
              <a:rPr lang="ru-RU" dirty="0"/>
              <a:t>7. Управление пользовательским аккаунтом (авторизация/регистрация и сохранение истории): модуль предоставляет пользователю возможность создания нового аккаунта, входа в систему существующего аккаунта, а также сохранение истории загруженных видео и результатов их анализа.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0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826" y="-78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процессе разработки программы</a:t>
            </a:r>
          </a:p>
        </p:txBody>
      </p:sp>
      <p:pic>
        <p:nvPicPr>
          <p:cNvPr id="1027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44" y="2941698"/>
            <a:ext cx="3871164" cy="18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95" y="974785"/>
            <a:ext cx="8037662" cy="19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54" y="4814318"/>
            <a:ext cx="6055744" cy="189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8792" y="974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792" y="28956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8792" y="44498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3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6053" y="5551396"/>
            <a:ext cx="3115596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Начальная страница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4746" y="5531427"/>
            <a:ext cx="34001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Изменения профиля (1)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(1/4)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51" y="1255465"/>
            <a:ext cx="3871000" cy="4063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93" y="1255465"/>
            <a:ext cx="4673461" cy="40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65649" y="5821382"/>
            <a:ext cx="34001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Изменения профиля (2)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61763" y="5821381"/>
            <a:ext cx="34001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Изменения профиля (3)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(2/4)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9" y="1430365"/>
            <a:ext cx="3999981" cy="4222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26" y="1369344"/>
            <a:ext cx="4046274" cy="42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5100" y="5805311"/>
            <a:ext cx="37042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Страница с анализом видео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21315" y="5805311"/>
            <a:ext cx="37565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Загрузка видео с устройства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(3/4)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3" y="1242831"/>
            <a:ext cx="5546682" cy="45624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36" y="1301546"/>
            <a:ext cx="4243137" cy="45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70963" y="5805311"/>
            <a:ext cx="27326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Анализ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35591" y="5805311"/>
            <a:ext cx="4374211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История проанализированных видео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-14098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(4/4)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63" y="1301546"/>
            <a:ext cx="4179019" cy="44648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71" y="1301546"/>
            <a:ext cx="4012335" cy="4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-1929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54" y="2347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407988" y="1451542"/>
            <a:ext cx="1145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была разработана модель на основе машинного обучения и компьютерного зрения для обнаружения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модели с различными параметрами показали высокую точность классификации видео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9" y="2477804"/>
            <a:ext cx="4002057" cy="322425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11" y="2477804"/>
            <a:ext cx="7461945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0" y="336431"/>
            <a:ext cx="12192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Календарный план работы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54" y="2347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1085647"/>
            <a:ext cx="1107282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0" y="356644"/>
            <a:ext cx="12192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состояние работы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54" y="2347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68300" y="2273448"/>
            <a:ext cx="1145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обзор литературы и изучены существующие методы распознавания подделок видео с заменой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реальных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 был собран и подготовлен для обучения модели.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видео и распознавания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подделок.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модели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тестовых данных.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ведется разработка приложения.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97933" y="1036119"/>
            <a:ext cx="11455400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работы обусловлена ростом популярности и использования технологии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В современном цифровом мире, где данные и информация легко манипулируются, распознавание и предотвращение подделок является важной задачей в области информационной безопасности и доверия.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4192123" y="0"/>
            <a:ext cx="8436374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esearch-assets.cbinsights.com/2020/10/01162105/Deepfake-grow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11" y="2796426"/>
            <a:ext cx="5037157" cy="33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68300" y="2017541"/>
            <a:ext cx="11455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эффективности метода путем сравнения его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Ожидается, что разработанный метод позволит детектировать подделки видео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их верно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планируется провести тестирование и оптимизацию разработанного веб-сайта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Окончательным результатом будет успешная реализация и демонстрация разработанного метода распознавания подделок видео с заменой лиц в виде веб-сайта, а также проверка его эффективности и точности на основе проведенного тестирования.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549454" y="1786709"/>
            <a:ext cx="11455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разработка и реализация метода распознавания подделок видео с заменой лиц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следующие задачи:</a:t>
            </a:r>
          </a:p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Изучить технологию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принципы работы методов распознавания подделок с заменой лиц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Подготовить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видеоданных для обучения модели распознавания подделок с заменой лиц.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Выбрать и обучить модель глубокого обучения для распознавания подделок с заменой лиц в видео.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Разработать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демонстрации работы модели распознавания подделок с заменой лиц в видео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отчетные материалы, включающие описание проведенной работы, результаты обучения и тестирования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и план работы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8573" y="1525099"/>
            <a:ext cx="116370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Подготовка набора видеоданных: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разнообразных видеоданных с подделками замены лиц из разных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для обучения, включая проверку и предобработку видео, выделение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Выбор и обучение модели глубокого обучения: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на подготовленной обучающей выборке с оптимизацией и определением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модели, включая точность (более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 и скорость распознавания (менее 20 секунд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макетов с помощью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с использованием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разработка интерактивных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отладка интерфейса для корректной работы и удобства использования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Подготовка отчетных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922214" y="1811910"/>
            <a:ext cx="4959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машинного обучения: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(CNN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(RNN)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-состязательные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(GAN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компьютерного зрения: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точек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лица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признаков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222217" y="-30648"/>
            <a:ext cx="1219068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86180" y="2703072"/>
            <a:ext cx="386275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библиотеки: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407988" y="1451542"/>
            <a:ext cx="114554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Аналоги: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FaceForensics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модель глубокого обучения, основанная на алгоритмах Inceptionv3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фейковых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 в видео.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модель глубокого обучения, предназначенная для распознавания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фейковых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 на фотографиях, но может быть адаптирована для работы с видео.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NeuralTextures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метод распознавания подделок на основе анализа текстур лиц, использующий нейронную сеть для классификации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фейков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FAWkes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инструмент, который применяет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обфускацию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изображениям лиц, чтобы предотвратить их распознавание в системах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модель глубокого обучения, разработанная для детектирования и классификации видео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наложенными лицами.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741250" y="0"/>
            <a:ext cx="12190683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 и прототипов (1/3)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68299" y="1739641"/>
            <a:ext cx="11455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Прототипы: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(CNN): реализация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слоев,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пулинга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(RNN): использование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RNN-архитектуры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основанный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использование алгоритма вычисления оптического потока для анализа движения объектов на видео и выявления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глубокого обучения и методов обработки изображений: комбинирование различных методов обработки изображений, таких как фильтры и улучшение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контрастности.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архитектуры GAN: использование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-состязательных сетей (GAN) для распознавания и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путем обучения модели различать оригинальные и поддельные видео.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741250" y="0"/>
            <a:ext cx="12190683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 и прототипов (2/3)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741250" y="0"/>
            <a:ext cx="1219068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 и прототипов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28167"/>
              </p:ext>
            </p:extLst>
          </p:nvPr>
        </p:nvGraphicFramePr>
        <p:xfrm>
          <a:off x="288757" y="1097281"/>
          <a:ext cx="10716126" cy="52051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3572042">
                  <a:extLst>
                    <a:ext uri="{9D8B030D-6E8A-4147-A177-3AD203B41FA5}">
                      <a16:colId xmlns:a16="http://schemas.microsoft.com/office/drawing/2014/main" val="3277068038"/>
                    </a:ext>
                  </a:extLst>
                </a:gridCol>
                <a:gridCol w="3572042">
                  <a:extLst>
                    <a:ext uri="{9D8B030D-6E8A-4147-A177-3AD203B41FA5}">
                      <a16:colId xmlns:a16="http://schemas.microsoft.com/office/drawing/2014/main" val="2178935532"/>
                    </a:ext>
                  </a:extLst>
                </a:gridCol>
                <a:gridCol w="3572042">
                  <a:extLst>
                    <a:ext uri="{9D8B030D-6E8A-4147-A177-3AD203B41FA5}">
                      <a16:colId xmlns:a16="http://schemas.microsoft.com/office/drawing/2014/main" val="1992171072"/>
                    </a:ext>
                  </a:extLst>
                </a:gridCol>
              </a:tblGrid>
              <a:tr h="10373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Аналоги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Прототипы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3042283781"/>
                  </a:ext>
                </a:extLst>
              </a:tr>
              <a:tr h="888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Точность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FaceForensics</a:t>
                      </a:r>
                      <a:r>
                        <a:rPr lang="ru-RU" sz="1800" dirty="0">
                          <a:effectLst/>
                        </a:rPr>
                        <a:t>++ и </a:t>
                      </a:r>
                      <a:r>
                        <a:rPr lang="ru-RU" sz="1800" dirty="0" err="1" smtClean="0">
                          <a:effectLst/>
                        </a:rPr>
                        <a:t>DFDNet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Прототипы CNN и GAN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3948844916"/>
                  </a:ext>
                </a:extLst>
              </a:tr>
              <a:tr h="78981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Скорость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XceptionNet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и </a:t>
                      </a:r>
                      <a:r>
                        <a:rPr lang="ru-RU" sz="1800" dirty="0" err="1" smtClean="0">
                          <a:effectLst/>
                        </a:rPr>
                        <a:t>FAWkes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Прототипы, основанные на CNN и </a:t>
                      </a:r>
                      <a:r>
                        <a:rPr lang="ru-RU" sz="1800" dirty="0" smtClean="0">
                          <a:effectLst/>
                        </a:rPr>
                        <a:t>RNN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2320363112"/>
                  </a:ext>
                </a:extLst>
              </a:tr>
              <a:tr h="987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Устойчивость к вариациям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NeuralTextures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и </a:t>
                      </a:r>
                      <a:r>
                        <a:rPr lang="ru-RU" sz="1800" dirty="0" err="1" smtClean="0">
                          <a:effectLst/>
                        </a:rPr>
                        <a:t>XceptionNet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Прототипы, основанные на GAN и анализе </a:t>
                      </a:r>
                      <a:r>
                        <a:rPr lang="ru-RU" sz="1800" dirty="0" err="1">
                          <a:effectLst/>
                        </a:rPr>
                        <a:t>Optical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Flow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1409876471"/>
                  </a:ext>
                </a:extLst>
              </a:tr>
              <a:tr h="987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Затраты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Все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 на основе CNN и </a:t>
                      </a:r>
                      <a:r>
                        <a:rPr lang="ru-RU" sz="1800" dirty="0" smtClean="0">
                          <a:effectLst/>
                        </a:rPr>
                        <a:t>RNN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2882094128"/>
                  </a:ext>
                </a:extLst>
              </a:tr>
              <a:tr h="118472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Доступность и применяемость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FaceForensics</a:t>
                      </a:r>
                      <a:r>
                        <a:rPr lang="ru-RU" sz="1800" dirty="0">
                          <a:effectLst/>
                        </a:rPr>
                        <a:t>++ и </a:t>
                      </a:r>
                      <a:r>
                        <a:rPr lang="ru-RU" sz="1800" dirty="0" err="1" smtClean="0">
                          <a:effectLst/>
                        </a:rPr>
                        <a:t>XceptionNet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 на основе CNN и </a:t>
                      </a:r>
                      <a:r>
                        <a:rPr lang="ru-RU" sz="1800" dirty="0" smtClean="0">
                          <a:effectLst/>
                        </a:rPr>
                        <a:t>RNN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322798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0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23" y="1363606"/>
            <a:ext cx="6348010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TU_5_16-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VSTU_5_16-9</Template>
  <TotalTime>2003</TotalTime>
  <Words>1023</Words>
  <Application>Microsoft Office PowerPoint</Application>
  <PresentationFormat>Широкоэкранный</PresentationFormat>
  <Paragraphs>151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VSTU_5_16-9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Содержание для пояснительной записки</vt:lpstr>
      <vt:lpstr>Функциональные требования</vt:lpstr>
      <vt:lpstr>Информация о процессе разработки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Аврамова</dc:creator>
  <cp:lastModifiedBy>Пользователь</cp:lastModifiedBy>
  <cp:revision>65</cp:revision>
  <dcterms:created xsi:type="dcterms:W3CDTF">2022-10-19T20:58:35Z</dcterms:created>
  <dcterms:modified xsi:type="dcterms:W3CDTF">2024-03-20T07:33:18Z</dcterms:modified>
</cp:coreProperties>
</file>