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3"/>
  </p:notesMasterIdLst>
  <p:handoutMasterIdLst>
    <p:handoutMasterId r:id="rId14"/>
  </p:handoutMasterIdLst>
  <p:sldIdLst>
    <p:sldId id="256" r:id="rId5"/>
    <p:sldId id="269" r:id="rId6"/>
    <p:sldId id="270" r:id="rId7"/>
    <p:sldId id="271" r:id="rId8"/>
    <p:sldId id="272" r:id="rId9"/>
    <p:sldId id="273" r:id="rId10"/>
    <p:sldId id="274" r:id="rId11"/>
    <p:sldId id="267" r:id="rId12"/>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9" d="100"/>
          <a:sy n="89" d="100"/>
        </p:scale>
        <p:origin x="466" y="77"/>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40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839D37AB-764B-4ACF-973B-7F810CBDA8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25F04718-CFF8-40A2-B8EB-59CA1ACB85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5BA4B5-D140-490E-8D03-B70012B5A6D1}" type="datetime1">
              <a:rPr lang="ru-RU" smtClean="0"/>
              <a:t>20.12.2022</a:t>
            </a:fld>
            <a:endParaRPr lang="ru-RU" dirty="0"/>
          </a:p>
        </p:txBody>
      </p:sp>
      <p:sp>
        <p:nvSpPr>
          <p:cNvPr id="4" name="Нижний колонтитул 3">
            <a:extLst>
              <a:ext uri="{FF2B5EF4-FFF2-40B4-BE49-F238E27FC236}">
                <a16:creationId xmlns:a16="http://schemas.microsoft.com/office/drawing/2014/main" id="{B35F6F49-20F3-4FD8-A6CE-7361ADD229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491807D0-F2A4-4B69-A7EC-D9A4D94890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B752F2-E172-4BD4-A43A-2E23B07ED878}" type="slidenum">
              <a:rPr lang="ru-RU" smtClean="0"/>
              <a:t>‹#›</a:t>
            </a:fld>
            <a:endParaRPr lang="ru-RU"/>
          </a:p>
        </p:txBody>
      </p:sp>
    </p:spTree>
    <p:extLst>
      <p:ext uri="{BB962C8B-B14F-4D97-AF65-F5344CB8AC3E}">
        <p14:creationId xmlns:p14="http://schemas.microsoft.com/office/powerpoint/2010/main" val="3243499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D7F2-571E-4189-A38B-DB1E62DD2F92}" type="datetime1">
              <a:rPr lang="ru-RU" smtClean="0"/>
              <a:pPr/>
              <a:t>20.12.2022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61EC3-BEA3-430C-8283-68025705DDF0}" type="slidenum">
              <a:rPr lang="ru-RU" noProof="0" smtClean="0"/>
              <a:t>‹#›</a:t>
            </a:fld>
            <a:endParaRPr lang="ru-RU" noProof="0"/>
          </a:p>
        </p:txBody>
      </p:sp>
    </p:spTree>
    <p:extLst>
      <p:ext uri="{BB962C8B-B14F-4D97-AF65-F5344CB8AC3E}">
        <p14:creationId xmlns:p14="http://schemas.microsoft.com/office/powerpoint/2010/main" val="325730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0561EC3-BEA3-430C-8283-68025705DDF0}" type="slidenum">
              <a:rPr lang="ru-RU" smtClean="0"/>
              <a:t>1</a:t>
            </a:fld>
            <a:endParaRPr lang="ru-RU"/>
          </a:p>
        </p:txBody>
      </p:sp>
    </p:spTree>
    <p:extLst>
      <p:ext uri="{BB962C8B-B14F-4D97-AF65-F5344CB8AC3E}">
        <p14:creationId xmlns:p14="http://schemas.microsoft.com/office/powerpoint/2010/main" val="367687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80561EC3-BEA3-430C-8283-68025705DDF0}" type="slidenum">
              <a:rPr lang="ru-RU" smtClean="0"/>
              <a:t>8</a:t>
            </a:fld>
            <a:endParaRPr lang="ru-RU"/>
          </a:p>
        </p:txBody>
      </p:sp>
    </p:spTree>
    <p:extLst>
      <p:ext uri="{BB962C8B-B14F-4D97-AF65-F5344CB8AC3E}">
        <p14:creationId xmlns:p14="http://schemas.microsoft.com/office/powerpoint/2010/main" val="182664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54955" y="1447800"/>
            <a:ext cx="8825658" cy="3329581"/>
          </a:xfrm>
        </p:spPr>
        <p:txBody>
          <a:bodyPr rtlCol="0" anchor="b"/>
          <a:lstStyle>
            <a:lvl1pPr>
              <a:defRPr sz="7200"/>
            </a:lvl1pPr>
          </a:lstStyle>
          <a:p>
            <a:pPr rtl="0"/>
            <a:r>
              <a:rPr lang="ru-RU" noProof="0" smtClean="0"/>
              <a:t>Образец заголовка</a:t>
            </a:r>
            <a:endParaRPr lang="ru-RU" noProof="0"/>
          </a:p>
        </p:txBody>
      </p:sp>
      <p:sp>
        <p:nvSpPr>
          <p:cNvPr id="3" name="Подзаголовок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noProof="0" smtClean="0"/>
              <a:t>Образец подзаголовка</a:t>
            </a:r>
            <a:endParaRPr lang="ru-RU" noProof="0"/>
          </a:p>
        </p:txBody>
      </p:sp>
      <p:sp>
        <p:nvSpPr>
          <p:cNvPr id="4" name="Дата 3"/>
          <p:cNvSpPr>
            <a:spLocks noGrp="1"/>
          </p:cNvSpPr>
          <p:nvPr>
            <p:ph type="dt" sz="half" idx="10"/>
          </p:nvPr>
        </p:nvSpPr>
        <p:spPr/>
        <p:txBody>
          <a:bodyPr rtlCol="0"/>
          <a:lstStyle/>
          <a:p>
            <a:pPr rtl="0"/>
            <a:fld id="{3B663CB3-031B-4322-9B39-0C663A84FF6B}"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ый 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ru-RU" noProof="0" smtClean="0"/>
              <a:t>Образец заголовка</a:t>
            </a:r>
            <a:endParaRPr lang="ru-RU" noProof="0"/>
          </a:p>
        </p:txBody>
      </p:sp>
      <p:sp>
        <p:nvSpPr>
          <p:cNvPr id="3" name="Рисунок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изображение</a:t>
            </a:r>
          </a:p>
        </p:txBody>
      </p:sp>
      <p:sp>
        <p:nvSpPr>
          <p:cNvPr id="4" name="Текст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AA3E3FE9-B737-4871-8DC6-C686E2D2E7D3}" type="datetime1">
              <a:rPr lang="ru-RU" noProof="0" smtClean="0"/>
              <a:t>20.12.2022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1447800"/>
            <a:ext cx="8825659" cy="1981200"/>
          </a:xfrm>
        </p:spPr>
        <p:txBody>
          <a:bodyPr rtlCol="0"/>
          <a:lstStyle>
            <a:lvl1pPr>
              <a:defRPr sz="4800"/>
            </a:lvl1pPr>
          </a:lstStyle>
          <a:p>
            <a:pPr rtl="0"/>
            <a:r>
              <a:rPr lang="ru-RU" noProof="0" smtClean="0"/>
              <a:t>Образец заголовка</a:t>
            </a:r>
            <a:endParaRPr lang="ru-RU" noProof="0"/>
          </a:p>
        </p:txBody>
      </p:sp>
      <p:sp>
        <p:nvSpPr>
          <p:cNvPr id="8" name="Текст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65221D3A-2595-4E89-BD59-A51E0B4C4808}"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4801" y="1447800"/>
            <a:ext cx="7999315" cy="2323374"/>
          </a:xfrm>
        </p:spPr>
        <p:txBody>
          <a:bodyPr rtlCol="0"/>
          <a:lstStyle>
            <a:lvl1pPr>
              <a:defRPr sz="4800"/>
            </a:lvl1pPr>
          </a:lstStyle>
          <a:p>
            <a:pPr rtl="0"/>
            <a:r>
              <a:rPr lang="ru-RU" noProof="0" smtClean="0"/>
              <a:t>Образец заголовка</a:t>
            </a:r>
            <a:endParaRPr lang="ru-RU" noProof="0"/>
          </a:p>
        </p:txBody>
      </p:sp>
      <p:sp>
        <p:nvSpPr>
          <p:cNvPr id="14" name="Текст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10" name="Текст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992D43AE-1D8D-4026-BBC4-3D1AFE2A3809}"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
        <p:nvSpPr>
          <p:cNvPr id="9" name="Надпись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ru-RU" noProof="0"/>
              <a:t>«</a:t>
            </a:r>
          </a:p>
        </p:txBody>
      </p:sp>
      <p:sp>
        <p:nvSpPr>
          <p:cNvPr id="13" name="Надпись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ru-RU"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3124201"/>
            <a:ext cx="8825660" cy="1653180"/>
          </a:xfrm>
        </p:spPr>
        <p:txBody>
          <a:bodyPr rtlCol="0" anchor="b"/>
          <a:lstStyle>
            <a:lvl1pPr algn="l">
              <a:defRPr sz="4000" b="0" cap="none"/>
            </a:lvl1pPr>
          </a:lstStyle>
          <a:p>
            <a:pPr rtl="0"/>
            <a:r>
              <a:rPr lang="ru-RU" noProof="0" smtClean="0"/>
              <a:t>Образец заголовка</a:t>
            </a:r>
            <a:endParaRPr lang="ru-RU" noProof="0"/>
          </a:p>
        </p:txBody>
      </p:sp>
      <p:sp>
        <p:nvSpPr>
          <p:cNvPr id="3" name="Текст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6B1B95D7-8B2C-4D7A-8452-E64C17750E10}"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ойной столбец">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sz="4200"/>
            </a:lvl1pPr>
          </a:lstStyle>
          <a:p>
            <a:pPr rtl="0"/>
            <a:r>
              <a:rPr lang="ru-RU" noProof="0" smtClean="0"/>
              <a:t>Образец заголовка</a:t>
            </a:r>
            <a:endParaRPr lang="ru-RU" noProof="0"/>
          </a:p>
        </p:txBody>
      </p:sp>
      <p:sp>
        <p:nvSpPr>
          <p:cNvPr id="3" name="Текст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16" name="Текст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Текст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19" name="Текст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14" name="Текст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0" name="Текст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cxnSp>
        <p:nvCxnSpPr>
          <p:cNvPr id="17" name="Прямая соединительная линия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Прямая соединительная линия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Дата 3"/>
          <p:cNvSpPr>
            <a:spLocks noGrp="1"/>
          </p:cNvSpPr>
          <p:nvPr>
            <p:ph type="dt" sz="half" idx="10"/>
          </p:nvPr>
        </p:nvSpPr>
        <p:spPr/>
        <p:txBody>
          <a:bodyPr rtlCol="0"/>
          <a:lstStyle/>
          <a:p>
            <a:pPr rtl="0"/>
            <a:fld id="{72C4234C-A75C-425C-984C-313B4C2F5ED2}" type="datetime1">
              <a:rPr lang="ru-RU" noProof="0" smtClean="0"/>
              <a:t>20.12.2022</a:t>
            </a:fld>
            <a:endParaRPr lang="ru-RU" noProof="0"/>
          </a:p>
        </p:txBody>
      </p:sp>
      <p:sp>
        <p:nvSpPr>
          <p:cNvPr id="4"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sz="4200"/>
            </a:lvl1pPr>
          </a:lstStyle>
          <a:p>
            <a:pPr rtl="0"/>
            <a:r>
              <a:rPr lang="ru-RU" noProof="0" smtClean="0"/>
              <a:t>Образец заголовка</a:t>
            </a:r>
            <a:endParaRPr lang="ru-RU" noProof="0"/>
          </a:p>
        </p:txBody>
      </p:sp>
      <p:sp>
        <p:nvSpPr>
          <p:cNvPr id="3" name="Текст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9" name="Рисунок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изображение</a:t>
            </a:r>
          </a:p>
        </p:txBody>
      </p:sp>
      <p:sp>
        <p:nvSpPr>
          <p:cNvPr id="22" name="Текст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Текст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30" name="Рисунок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изображение</a:t>
            </a:r>
          </a:p>
        </p:txBody>
      </p:sp>
      <p:sp>
        <p:nvSpPr>
          <p:cNvPr id="23" name="Текст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14" name="Текст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31" name="Рисунок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изображение</a:t>
            </a:r>
          </a:p>
        </p:txBody>
      </p:sp>
      <p:sp>
        <p:nvSpPr>
          <p:cNvPr id="24" name="Текст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cxnSp>
        <p:nvCxnSpPr>
          <p:cNvPr id="17" name="Прямая соединительная линия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Прямая соединительная линия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Дата 3"/>
          <p:cNvSpPr>
            <a:spLocks noGrp="1"/>
          </p:cNvSpPr>
          <p:nvPr>
            <p:ph type="dt" sz="half" idx="10"/>
          </p:nvPr>
        </p:nvSpPr>
        <p:spPr/>
        <p:txBody>
          <a:bodyPr rtlCol="0"/>
          <a:lstStyle/>
          <a:p>
            <a:pPr rtl="0"/>
            <a:fld id="{4772FF69-75E4-47A6-B407-F71C4142FD3D}" type="datetime1">
              <a:rPr lang="ru-RU" noProof="0" smtClean="0"/>
              <a:t>20.12.2022</a:t>
            </a:fld>
            <a:endParaRPr lang="ru-RU" noProof="0"/>
          </a:p>
        </p:txBody>
      </p:sp>
      <p:sp>
        <p:nvSpPr>
          <p:cNvPr id="4"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Вертикальный текст 2"/>
          <p:cNvSpPr>
            <a:spLocks noGrp="1"/>
          </p:cNvSpPr>
          <p:nvPr>
            <p:ph type="body" orient="vert" idx="1"/>
          </p:nvPr>
        </p:nvSpPr>
        <p:spPr/>
        <p:txBody>
          <a:bodyPr vert="eaVert" rtlCol="0" anchor="t" anchorCtr="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F28909E9-A188-451B-89E1-4745E905AF5A}"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304212" y="430213"/>
            <a:ext cx="1752601" cy="5826125"/>
          </a:xfrm>
        </p:spPr>
        <p:txBody>
          <a:bodyPr vert="eaVert" rtlCol="0" anchor="b" anchorCtr="0"/>
          <a:lstStyle/>
          <a:p>
            <a:pPr rtl="0"/>
            <a:r>
              <a:rPr lang="ru-RU" noProof="0" smtClean="0"/>
              <a:t>Образец заголовка</a:t>
            </a:r>
            <a:endParaRPr lang="ru-RU" noProof="0"/>
          </a:p>
        </p:txBody>
      </p:sp>
      <p:sp>
        <p:nvSpPr>
          <p:cNvPr id="3" name="Вертикальный текст 2"/>
          <p:cNvSpPr>
            <a:spLocks noGrp="1"/>
          </p:cNvSpPr>
          <p:nvPr>
            <p:ph type="body" orient="vert" idx="1"/>
          </p:nvPr>
        </p:nvSpPr>
        <p:spPr>
          <a:xfrm>
            <a:off x="652463" y="887414"/>
            <a:ext cx="7423149" cy="5368924"/>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C42E9C98-CDFE-4F0E-AC53-E63DA2D354D3}"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Объект 2"/>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EDE7FBDD-B546-4F89-A271-215CA65CF96F}"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6" y="2861733"/>
            <a:ext cx="8825657" cy="1915647"/>
          </a:xfrm>
        </p:spPr>
        <p:txBody>
          <a:bodyPr rtlCol="0" anchor="b"/>
          <a:lstStyle>
            <a:lvl1pPr algn="l">
              <a:defRPr sz="4000" b="0" cap="none"/>
            </a:lvl1pPr>
          </a:lstStyle>
          <a:p>
            <a:pPr rtl="0"/>
            <a:r>
              <a:rPr lang="ru-RU" noProof="0" smtClean="0"/>
              <a:t>Образец заголовка</a:t>
            </a:r>
            <a:endParaRPr lang="ru-RU" noProof="0"/>
          </a:p>
        </p:txBody>
      </p:sp>
      <p:sp>
        <p:nvSpPr>
          <p:cNvPr id="3" name="Текст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135C673F-0519-45DD-83E6-D26ADD1EEE5C}" type="datetime1">
              <a:rPr lang="ru-RU" noProof="0" smtClean="0"/>
              <a:t>20.12.2022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Объект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Объект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Дата 4"/>
          <p:cNvSpPr>
            <a:spLocks noGrp="1"/>
          </p:cNvSpPr>
          <p:nvPr>
            <p:ph type="dt" sz="half" idx="10"/>
          </p:nvPr>
        </p:nvSpPr>
        <p:spPr/>
        <p:txBody>
          <a:bodyPr rtlCol="0"/>
          <a:lstStyle/>
          <a:p>
            <a:pPr rtl="0"/>
            <a:fld id="{06B3D844-B2A7-4A3C-832D-69289F9A2292}" type="datetime1">
              <a:rPr lang="ru-RU" noProof="0" smtClean="0"/>
              <a:t>20.12.2022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defRPr/>
            </a:lvl1pPr>
          </a:lstStyle>
          <a:p>
            <a:pPr rtl="0"/>
            <a:r>
              <a:rPr lang="ru-RU" noProof="0" smtClean="0"/>
              <a:t>Образец заголовка</a:t>
            </a:r>
            <a:endParaRPr lang="ru-RU" noProof="0"/>
          </a:p>
        </p:txBody>
      </p:sp>
      <p:sp>
        <p:nvSpPr>
          <p:cNvPr id="3" name="Текст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Текст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7" name="Дата 6"/>
          <p:cNvSpPr>
            <a:spLocks noGrp="1"/>
          </p:cNvSpPr>
          <p:nvPr>
            <p:ph type="dt" sz="half" idx="10"/>
          </p:nvPr>
        </p:nvSpPr>
        <p:spPr/>
        <p:txBody>
          <a:bodyPr rtlCol="0"/>
          <a:lstStyle/>
          <a:p>
            <a:pPr rtl="0"/>
            <a:fld id="{93D79C44-F1CF-441E-99FD-712B496103FA}" type="datetime1">
              <a:rPr lang="ru-RU" noProof="0" smtClean="0"/>
              <a:t>20.12.2022</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7" name="Дата 2"/>
          <p:cNvSpPr>
            <a:spLocks noGrp="1"/>
          </p:cNvSpPr>
          <p:nvPr>
            <p:ph type="dt" sz="half" idx="10"/>
          </p:nvPr>
        </p:nvSpPr>
        <p:spPr/>
        <p:txBody>
          <a:bodyPr rtlCol="0"/>
          <a:lstStyle/>
          <a:p>
            <a:pPr rtl="0"/>
            <a:fld id="{C9D308E7-F0A1-43DF-B765-09E3BE2C9938}" type="datetime1">
              <a:rPr lang="ru-RU" noProof="0" smtClean="0"/>
              <a:t>20.12.2022</a:t>
            </a:fld>
            <a:endParaRPr lang="ru-RU" noProof="0"/>
          </a:p>
        </p:txBody>
      </p:sp>
      <p:sp>
        <p:nvSpPr>
          <p:cNvPr id="5" name="Нижний колонтитул 3"/>
          <p:cNvSpPr>
            <a:spLocks noGrp="1"/>
          </p:cNvSpPr>
          <p:nvPr>
            <p:ph type="ftr" sz="quarter" idx="11"/>
          </p:nvPr>
        </p:nvSpPr>
        <p:spPr/>
        <p:txBody>
          <a:bodyPr rtlCol="0"/>
          <a:lstStyle/>
          <a:p>
            <a:pPr rtl="0"/>
            <a:endParaRPr lang="ru-RU" noProof="0"/>
          </a:p>
        </p:txBody>
      </p:sp>
      <p:sp>
        <p:nvSpPr>
          <p:cNvPr id="6" name="Номер слайда 4"/>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Дата 1"/>
          <p:cNvSpPr>
            <a:spLocks noGrp="1"/>
          </p:cNvSpPr>
          <p:nvPr>
            <p:ph type="dt" sz="half" idx="10"/>
          </p:nvPr>
        </p:nvSpPr>
        <p:spPr/>
        <p:txBody>
          <a:bodyPr rtlCol="0"/>
          <a:lstStyle/>
          <a:p>
            <a:pPr rtl="0"/>
            <a:fld id="{7A0A5B94-615E-4ECF-9834-CCA5B2882595}" type="datetime1">
              <a:rPr lang="ru-RU" noProof="0" smtClean="0"/>
              <a:t>20.12.2022</a:t>
            </a:fld>
            <a:endParaRPr lang="ru-RU" noProof="0"/>
          </a:p>
        </p:txBody>
      </p:sp>
      <p:sp>
        <p:nvSpPr>
          <p:cNvPr id="5" name="Нижний колонтитул 2"/>
          <p:cNvSpPr>
            <a:spLocks noGrp="1"/>
          </p:cNvSpPr>
          <p:nvPr>
            <p:ph type="ftr" sz="quarter" idx="11"/>
          </p:nvPr>
        </p:nvSpPr>
        <p:spPr/>
        <p:txBody>
          <a:bodyPr rtlCol="0"/>
          <a:lstStyle/>
          <a:p>
            <a:pPr rtl="0"/>
            <a:endParaRPr lang="ru-RU" noProof="0"/>
          </a:p>
        </p:txBody>
      </p:sp>
      <p:sp>
        <p:nvSpPr>
          <p:cNvPr id="6" name="Номер слайда 3"/>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4954" y="1447800"/>
            <a:ext cx="3401064" cy="1447800"/>
          </a:xfrm>
        </p:spPr>
        <p:txBody>
          <a:bodyPr rtlCol="0" anchor="b"/>
          <a:lstStyle>
            <a:lvl1pPr algn="l">
              <a:defRPr sz="2400" b="0"/>
            </a:lvl1pPr>
          </a:lstStyle>
          <a:p>
            <a:pPr rtl="0"/>
            <a:r>
              <a:rPr lang="ru-RU" noProof="0" smtClean="0"/>
              <a:t>Образец заголовка</a:t>
            </a:r>
            <a:endParaRPr lang="ru-RU" noProof="0"/>
          </a:p>
        </p:txBody>
      </p:sp>
      <p:sp>
        <p:nvSpPr>
          <p:cNvPr id="3" name="Объект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Текст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7" name="Дата 4"/>
          <p:cNvSpPr>
            <a:spLocks noGrp="1"/>
          </p:cNvSpPr>
          <p:nvPr>
            <p:ph type="dt" sz="half" idx="10"/>
          </p:nvPr>
        </p:nvSpPr>
        <p:spPr/>
        <p:txBody>
          <a:bodyPr rtlCol="0"/>
          <a:lstStyle/>
          <a:p>
            <a:pPr rtl="0"/>
            <a:fld id="{77DE9A6A-5FF4-4BC8-BE9D-D0B28E07ED08}" type="datetime1">
              <a:rPr lang="ru-RU" noProof="0" smtClean="0"/>
              <a:t>20.12.2022</a:t>
            </a:fld>
            <a:endParaRPr lang="ru-RU" noProof="0"/>
          </a:p>
        </p:txBody>
      </p:sp>
      <p:sp>
        <p:nvSpPr>
          <p:cNvPr id="5" name="Нижний колонтитул 5"/>
          <p:cNvSpPr>
            <a:spLocks noGrp="1"/>
          </p:cNvSpPr>
          <p:nvPr>
            <p:ph type="ftr" sz="quarter" idx="11"/>
          </p:nvPr>
        </p:nvSpPr>
        <p:spPr/>
        <p:txBody>
          <a:bodyPr rtlCol="0"/>
          <a:lstStyle/>
          <a:p>
            <a:pPr rtl="0"/>
            <a:endParaRPr lang="ru-RU" noProof="0"/>
          </a:p>
        </p:txBody>
      </p:sp>
      <p:sp>
        <p:nvSpPr>
          <p:cNvPr id="6" name="Номер слайда 6"/>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ru-RU" noProof="0" smtClean="0"/>
              <a:t>Образец заголовка</a:t>
            </a:r>
            <a:endParaRPr lang="ru-RU" noProof="0"/>
          </a:p>
        </p:txBody>
      </p:sp>
      <p:sp>
        <p:nvSpPr>
          <p:cNvPr id="3" name="Рисунок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noProof="0"/>
              <a:t>Щелкните значок, чтобы добавить изображение</a:t>
            </a:r>
          </a:p>
        </p:txBody>
      </p:sp>
      <p:sp>
        <p:nvSpPr>
          <p:cNvPr id="4" name="Текст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F7C82C95-57CB-4637-908D-E009952AF30F}" type="datetime1">
              <a:rPr lang="ru-RU" noProof="0" smtClean="0"/>
              <a:t>20.12.2022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D57F1E4F-1CFF-5643-939E-02111984F565}" type="slidenum">
              <a:rPr lang="ru-RU" noProof="0" smtClean="0"/>
              <a:t>‹#›</a:t>
            </a:fld>
            <a:endParaRPr lang="ru-RU"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Рисунок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Рисунок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Овал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Рисунок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Рисунок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Прямоугольник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ru-RU" noProof="0"/>
              <a:t>Образец заголовка</a:t>
            </a:r>
          </a:p>
        </p:txBody>
      </p:sp>
      <p:sp>
        <p:nvSpPr>
          <p:cNvPr id="3" name="Текст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9671958-9150-4522-9DD7-0CB409C454A6}" type="datetime1">
              <a:rPr lang="ru-RU" noProof="0" smtClean="0"/>
              <a:t>20.12.2022</a:t>
            </a:fld>
            <a:endParaRPr lang="ru-RU" noProof="0"/>
          </a:p>
        </p:txBody>
      </p:sp>
      <p:sp>
        <p:nvSpPr>
          <p:cNvPr id="5" name="Нижний колонтитул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ru-RU" noProof="0"/>
          </a:p>
        </p:txBody>
      </p:sp>
      <p:sp>
        <p:nvSpPr>
          <p:cNvPr id="6" name="Номер слайда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ru-RU" noProof="0" smtClean="0"/>
              <a:t>‹#›</a:t>
            </a:fld>
            <a:endParaRPr lang="ru-RU"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 name="Рисунок 4" descr="связи цепочки">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extLst/>
          </a:blip>
          <a:srcRect t="23391" r="9091"/>
          <a:stretch/>
        </p:blipFill>
        <p:spPr>
          <a:xfrm>
            <a:off x="20" y="10"/>
            <a:ext cx="12191980" cy="6857990"/>
          </a:xfrm>
          <a:prstGeom prst="rect">
            <a:avLst/>
          </a:prstGeom>
        </p:spPr>
      </p:pic>
      <p:sp>
        <p:nvSpPr>
          <p:cNvPr id="2" name="Заголовок 1">
            <a:extLst>
              <a:ext uri="{FF2B5EF4-FFF2-40B4-BE49-F238E27FC236}">
                <a16:creationId xmlns:a16="http://schemas.microsoft.com/office/drawing/2014/main" id="{3D30D32A-359B-41BB-9746-2CF3A21EEFFC}"/>
              </a:ext>
            </a:extLst>
          </p:cNvPr>
          <p:cNvSpPr>
            <a:spLocks noGrp="1"/>
          </p:cNvSpPr>
          <p:nvPr>
            <p:ph type="ctrTitle"/>
          </p:nvPr>
        </p:nvSpPr>
        <p:spPr>
          <a:xfrm>
            <a:off x="1092324" y="1447800"/>
            <a:ext cx="10357553" cy="3329581"/>
          </a:xfrm>
        </p:spPr>
        <p:txBody>
          <a:bodyPr rtlCol="0">
            <a:normAutofit/>
          </a:bodyPr>
          <a:lstStyle/>
          <a:p>
            <a:pPr rtl="0"/>
            <a:r>
              <a:rPr lang="ru-RU" dirty="0" smtClean="0"/>
              <a:t>Муравьиные системы</a:t>
            </a:r>
            <a:endParaRPr lang="ru-RU" dirty="0"/>
          </a:p>
        </p:txBody>
      </p:sp>
      <p:sp>
        <p:nvSpPr>
          <p:cNvPr id="3" name="Подзаголовок 2">
            <a:extLst>
              <a:ext uri="{FF2B5EF4-FFF2-40B4-BE49-F238E27FC236}">
                <a16:creationId xmlns:a16="http://schemas.microsoft.com/office/drawing/2014/main" id="{B4CA222A-88BC-48F4-9AE8-2115B7D1E6DC}"/>
              </a:ext>
            </a:extLst>
          </p:cNvPr>
          <p:cNvSpPr>
            <a:spLocks noGrp="1"/>
          </p:cNvSpPr>
          <p:nvPr>
            <p:ph type="subTitle" idx="1"/>
          </p:nvPr>
        </p:nvSpPr>
        <p:spPr>
          <a:xfrm>
            <a:off x="1154955" y="4777380"/>
            <a:ext cx="8825658" cy="861420"/>
          </a:xfrm>
        </p:spPr>
        <p:txBody>
          <a:bodyPr rtlCol="0">
            <a:normAutofit/>
          </a:bodyPr>
          <a:lstStyle/>
          <a:p>
            <a:r>
              <a:rPr lang="ru-RU" sz="3200" dirty="0">
                <a:solidFill>
                  <a:schemeClr val="tx1"/>
                </a:solidFill>
              </a:rPr>
              <a:t>Задача коммивояжера</a:t>
            </a:r>
          </a:p>
        </p:txBody>
      </p:sp>
      <p:sp>
        <p:nvSpPr>
          <p:cNvPr id="20" name="Прямоугольник 19">
            <a:extLst>
              <a:ext uri="{FF2B5EF4-FFF2-40B4-BE49-F238E27FC236}">
                <a16:creationId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Подзаголовок 2">
            <a:extLst>
              <a:ext uri="{FF2B5EF4-FFF2-40B4-BE49-F238E27FC236}">
                <a16:creationId xmlns:a16="http://schemas.microsoft.com/office/drawing/2014/main" id="{B4CA222A-88BC-48F4-9AE8-2115B7D1E6DC}"/>
              </a:ext>
            </a:extLst>
          </p:cNvPr>
          <p:cNvSpPr txBox="1">
            <a:spLocks/>
          </p:cNvSpPr>
          <p:nvPr/>
        </p:nvSpPr>
        <p:spPr>
          <a:xfrm>
            <a:off x="1154955" y="5638800"/>
            <a:ext cx="5738181"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ru-RU" dirty="0" smtClean="0"/>
              <a:t>Бокова Ольга, ИВТ-363</a:t>
            </a:r>
            <a:endParaRPr lang="ru-RU" dirty="0"/>
          </a:p>
        </p:txBody>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18052" y="503584"/>
            <a:ext cx="9978887" cy="5744816"/>
          </a:xfrm>
        </p:spPr>
        <p:txBody>
          <a:bodyPr>
            <a:noAutofit/>
          </a:bodyPr>
          <a:lstStyle/>
          <a:p>
            <a:r>
              <a:rPr lang="ru-RU" sz="2400" dirty="0"/>
              <a:t>Задача коммивояжера является одной из самых известных задач комбинаторной оптимизации, заключается в поиске самого выгодного цикла графа (замкнутого маршрута), проходящего через все его вершины. </a:t>
            </a:r>
          </a:p>
          <a:p>
            <a:r>
              <a:rPr lang="ru-RU" sz="2400" dirty="0" smtClean="0"/>
              <a:t>Задача </a:t>
            </a:r>
            <a:r>
              <a:rPr lang="ru-RU" sz="2400" dirty="0"/>
              <a:t>относится к </a:t>
            </a:r>
            <a:r>
              <a:rPr lang="ru-RU" sz="2400" dirty="0" err="1"/>
              <a:t>трансвычислительным</a:t>
            </a:r>
            <a:r>
              <a:rPr lang="ru-RU" sz="2400" dirty="0"/>
              <a:t> задачам, количество возможных циклов равно n!, где n – это количество вершин графа. Таким образом, при увеличении количества вершин, задача быстро становится неразрешимой за разумное время для перебора вариантов. </a:t>
            </a:r>
            <a:endParaRPr lang="ru-RU" sz="2400" dirty="0" smtClean="0"/>
          </a:p>
          <a:p>
            <a:r>
              <a:rPr lang="ru-RU" sz="2400" dirty="0"/>
              <a:t>Задача имеет множество различных эффективных вариантов решений, которые сокращают полный перебор, все они являются эвристическими, это </a:t>
            </a:r>
            <a:r>
              <a:rPr lang="ru-RU" sz="2400" dirty="0" smtClean="0"/>
              <a:t>– </a:t>
            </a:r>
            <a:r>
              <a:rPr lang="ru-RU" sz="2400" dirty="0"/>
              <a:t>случайный перебор, жадные алгоритмы, имитация отжига, метод ветвей и границ, эволюционные и </a:t>
            </a:r>
            <a:r>
              <a:rPr lang="ru-RU" sz="2400" b="1" u="sng" dirty="0"/>
              <a:t>муравьиный алгоритмы</a:t>
            </a:r>
            <a:r>
              <a:rPr lang="ru-RU" sz="2400" dirty="0"/>
              <a:t>.</a:t>
            </a:r>
          </a:p>
          <a:p>
            <a:endParaRPr lang="ru-RU" sz="2400" dirty="0"/>
          </a:p>
        </p:txBody>
      </p:sp>
    </p:spTree>
    <p:extLst>
      <p:ext uri="{BB962C8B-B14F-4D97-AF65-F5344CB8AC3E}">
        <p14:creationId xmlns:p14="http://schemas.microsoft.com/office/powerpoint/2010/main" val="2308875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44558" y="450574"/>
            <a:ext cx="9705296" cy="5797825"/>
          </a:xfrm>
        </p:spPr>
        <p:txBody>
          <a:bodyPr>
            <a:normAutofit/>
          </a:bodyPr>
          <a:lstStyle/>
          <a:p>
            <a:r>
              <a:rPr lang="ru-RU" sz="2400" dirty="0"/>
              <a:t>Муравьиный алгоритм основан на наблюдениях за муравьиными колониями. Суть наблюдений заключается в том, что при изучении новой территории муравьи изначально перемещаются случайно, почти хаотично. Разведывая местность и добывая пищу, муравей оставляет за собой след из </a:t>
            </a:r>
            <a:r>
              <a:rPr lang="ru-RU" sz="2400" dirty="0" err="1"/>
              <a:t>феромонов</a:t>
            </a:r>
            <a:r>
              <a:rPr lang="ru-RU" sz="2400" dirty="0"/>
              <a:t>, таким образом, как бы запоминая маршрут. Впоследствии он с большей вероятностью вернется на наиболее интересный ему маршрут, и другие муравьи с большей вероятностью пойдут по его следу. Таким образом, образуются </a:t>
            </a:r>
            <a:r>
              <a:rPr lang="ru-RU" sz="2400" dirty="0" err="1"/>
              <a:t>феромоновые</a:t>
            </a:r>
            <a:r>
              <a:rPr lang="ru-RU" sz="2400" dirty="0"/>
              <a:t> тропы – кратчайшие пути от колонии до источников пищи. </a:t>
            </a:r>
            <a:endParaRPr lang="ru-RU" sz="2400" dirty="0" smtClean="0"/>
          </a:p>
          <a:p>
            <a:r>
              <a:rPr lang="ru-RU" sz="2400" dirty="0" smtClean="0"/>
              <a:t>Муравьиные </a:t>
            </a:r>
            <a:r>
              <a:rPr lang="ru-RU" sz="2400" dirty="0"/>
              <a:t>алгоритмы, как и многие эволюционные, основаны на популяциях потенциальных решений – поколениях искусственных муравьев.</a:t>
            </a:r>
          </a:p>
        </p:txBody>
      </p:sp>
    </p:spTree>
    <p:extLst>
      <p:ext uri="{BB962C8B-B14F-4D97-AF65-F5344CB8AC3E}">
        <p14:creationId xmlns:p14="http://schemas.microsoft.com/office/powerpoint/2010/main" val="793238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00947" y="913231"/>
            <a:ext cx="8946541" cy="4195481"/>
          </a:xfrm>
        </p:spPr>
        <p:txBody>
          <a:bodyPr>
            <a:noAutofit/>
          </a:bodyPr>
          <a:lstStyle/>
          <a:p>
            <a:r>
              <a:rPr lang="ru-RU" sz="2400" dirty="0"/>
              <a:t>На каждой итерации цикла обхода графа муравьями происходит приращение </a:t>
            </a:r>
            <a:r>
              <a:rPr lang="ru-RU" sz="2400" dirty="0" err="1"/>
              <a:t>феромона</a:t>
            </a:r>
            <a:r>
              <a:rPr lang="ru-RU" sz="2400" dirty="0"/>
              <a:t> на каждом ребре на некоторую величину, зависящую от маршрутов муравьев на данной </a:t>
            </a:r>
            <a:r>
              <a:rPr lang="ru-RU" sz="2400" dirty="0" smtClean="0"/>
              <a:t>итерации</a:t>
            </a:r>
            <a:endParaRPr lang="ru-RU" sz="2400" dirty="0"/>
          </a:p>
          <a:p>
            <a:r>
              <a:rPr lang="ru-RU" sz="2400" dirty="0" smtClean="0"/>
              <a:t>Итерации </a:t>
            </a:r>
            <a:r>
              <a:rPr lang="ru-RU" sz="2400" dirty="0"/>
              <a:t>алгоритма </a:t>
            </a:r>
            <a:r>
              <a:rPr lang="ru-RU" sz="2400" dirty="0" smtClean="0"/>
              <a:t>называются </a:t>
            </a:r>
            <a:r>
              <a:rPr lang="ru-RU" sz="2400" dirty="0"/>
              <a:t>поколениями муравьев. В каждом поколении муравьи по очереди проходят граф. </a:t>
            </a:r>
            <a:endParaRPr lang="ru-RU" sz="2400" dirty="0" smtClean="0"/>
          </a:p>
          <a:p>
            <a:r>
              <a:rPr lang="ru-RU" sz="2400" dirty="0" smtClean="0"/>
              <a:t>Обновление </a:t>
            </a:r>
            <a:r>
              <a:rPr lang="ru-RU" sz="2400" dirty="0" err="1"/>
              <a:t>феромонов</a:t>
            </a:r>
            <a:r>
              <a:rPr lang="ru-RU" sz="2400" dirty="0"/>
              <a:t> после каждого муравья в поколении называется локальным обновлением, а обновление после целого поколения муравьев – глобальным. Количество муравьев в поколении 𝐾, как и количество поколений 𝑇, являются важными параметрами алгоритма.</a:t>
            </a:r>
          </a:p>
        </p:txBody>
      </p:sp>
    </p:spTree>
    <p:extLst>
      <p:ext uri="{BB962C8B-B14F-4D97-AF65-F5344CB8AC3E}">
        <p14:creationId xmlns:p14="http://schemas.microsoft.com/office/powerpoint/2010/main" val="3754142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8539" y="290379"/>
            <a:ext cx="9718549" cy="4195481"/>
          </a:xfrm>
        </p:spPr>
        <p:txBody>
          <a:bodyPr>
            <a:noAutofit/>
          </a:bodyPr>
          <a:lstStyle/>
          <a:p>
            <a:r>
              <a:rPr lang="ru-RU" dirty="0" smtClean="0"/>
              <a:t>Муравьи </a:t>
            </a:r>
            <a:r>
              <a:rPr lang="ru-RU" dirty="0"/>
              <a:t>могут начинать движение все из одной случайной вершины, все из разных вершин или случайным образом. Важно на каждой итерации менять место начала движения, так будет меньше шансов, что алгоритм наткнется на локальный оптимум и не исследует большую часть графа. Распределение мест начала движения в рамках одной итерации имеет большее значение при использовании локального обновления </a:t>
            </a:r>
            <a:r>
              <a:rPr lang="ru-RU" dirty="0" err="1"/>
              <a:t>феромона</a:t>
            </a:r>
            <a:r>
              <a:rPr lang="ru-RU" dirty="0"/>
              <a:t>. </a:t>
            </a:r>
          </a:p>
          <a:p>
            <a:r>
              <a:rPr lang="ru-RU" dirty="0" smtClean="0"/>
              <a:t>Важной </a:t>
            </a:r>
            <a:r>
              <a:rPr lang="ru-RU" dirty="0"/>
              <a:t>модификацией является добавление процесса высыхания </a:t>
            </a:r>
            <a:r>
              <a:rPr lang="ru-RU" dirty="0" err="1"/>
              <a:t>феромона</a:t>
            </a:r>
            <a:r>
              <a:rPr lang="ru-RU" dirty="0"/>
              <a:t> в графе. Во-первых, это уточнение приближает алгоритм к картине реального мира, во-вторых, позволяет алгоритму забыть неинтересные маршруты. Это дополнение позволит значительно увеличить количество поколений без ущерба качеству работы алгоритма из-за стремительного роста количества </a:t>
            </a:r>
            <a:r>
              <a:rPr lang="ru-RU" dirty="0" err="1"/>
              <a:t>феромонов</a:t>
            </a:r>
            <a:r>
              <a:rPr lang="ru-RU" dirty="0"/>
              <a:t>. Осуществляется высыхание по следующей формуле: 𝜏(𝑡 + 1) = (1 − 𝜌)𝜏(𝑡), где 𝜌 = [0: 1] – скорость высыхания </a:t>
            </a:r>
            <a:r>
              <a:rPr lang="ru-RU" dirty="0" err="1"/>
              <a:t>феромона</a:t>
            </a:r>
            <a:r>
              <a:rPr lang="ru-RU" dirty="0"/>
              <a:t>. </a:t>
            </a:r>
          </a:p>
          <a:p>
            <a:r>
              <a:rPr lang="ru-RU" dirty="0" smtClean="0"/>
              <a:t>Элитарные муравьи: модификация </a:t>
            </a:r>
            <a:r>
              <a:rPr lang="ru-RU" dirty="0"/>
              <a:t>заключается в добавлении к каждому поколению - количества муравьев, которые ходят и оставляют след только на лучшем маршруте этого поколения. Таким образом, алгоритм лучше запоминает хорошие маршруты.</a:t>
            </a:r>
          </a:p>
        </p:txBody>
      </p:sp>
    </p:spTree>
    <p:extLst>
      <p:ext uri="{BB962C8B-B14F-4D97-AF65-F5344CB8AC3E}">
        <p14:creationId xmlns:p14="http://schemas.microsoft.com/office/powerpoint/2010/main" val="1213562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Выполнение программы (1/2)</a:t>
            </a:r>
            <a:endParaRPr lang="ru-RU" dirty="0"/>
          </a:p>
        </p:txBody>
      </p:sp>
      <p:pic>
        <p:nvPicPr>
          <p:cNvPr id="6" name="Объект 5"/>
          <p:cNvPicPr>
            <a:picLocks noGrp="1" noChangeAspect="1"/>
          </p:cNvPicPr>
          <p:nvPr>
            <p:ph sz="half" idx="2"/>
          </p:nvPr>
        </p:nvPicPr>
        <p:blipFill>
          <a:blip r:embed="rId2"/>
          <a:stretch>
            <a:fillRect/>
          </a:stretch>
        </p:blipFill>
        <p:spPr>
          <a:xfrm>
            <a:off x="4744528" y="1691050"/>
            <a:ext cx="5004010" cy="3608912"/>
          </a:xfrm>
          <a:prstGeom prst="rect">
            <a:avLst/>
          </a:prstGeom>
        </p:spPr>
      </p:pic>
      <p:pic>
        <p:nvPicPr>
          <p:cNvPr id="9" name="Объект 8"/>
          <p:cNvPicPr>
            <a:picLocks noGrp="1" noChangeAspect="1"/>
          </p:cNvPicPr>
          <p:nvPr>
            <p:ph sz="half" idx="1"/>
          </p:nvPr>
        </p:nvPicPr>
        <p:blipFill>
          <a:blip r:embed="rId3"/>
          <a:stretch>
            <a:fillRect/>
          </a:stretch>
        </p:blipFill>
        <p:spPr>
          <a:xfrm>
            <a:off x="1399506" y="2636260"/>
            <a:ext cx="1836579" cy="1508891"/>
          </a:xfrm>
          <a:prstGeom prst="rect">
            <a:avLst/>
          </a:prstGeom>
        </p:spPr>
      </p:pic>
    </p:spTree>
    <p:extLst>
      <p:ext uri="{BB962C8B-B14F-4D97-AF65-F5344CB8AC3E}">
        <p14:creationId xmlns:p14="http://schemas.microsoft.com/office/powerpoint/2010/main" val="2709025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Выполнение программы (2/2)</a:t>
            </a:r>
            <a:endParaRPr lang="ru-RU" dirty="0"/>
          </a:p>
        </p:txBody>
      </p:sp>
      <p:pic>
        <p:nvPicPr>
          <p:cNvPr id="4" name="Объект 3"/>
          <p:cNvPicPr>
            <a:picLocks noGrp="1" noChangeAspect="1"/>
          </p:cNvPicPr>
          <p:nvPr>
            <p:ph sz="half" idx="2"/>
          </p:nvPr>
        </p:nvPicPr>
        <p:blipFill>
          <a:blip r:embed="rId2"/>
          <a:stretch>
            <a:fillRect/>
          </a:stretch>
        </p:blipFill>
        <p:spPr>
          <a:xfrm>
            <a:off x="4728131" y="1785668"/>
            <a:ext cx="5322332" cy="4037876"/>
          </a:xfrm>
          <a:prstGeom prst="rect">
            <a:avLst/>
          </a:prstGeom>
        </p:spPr>
      </p:pic>
      <p:pic>
        <p:nvPicPr>
          <p:cNvPr id="7" name="Объект 6"/>
          <p:cNvPicPr>
            <a:picLocks noGrp="1" noChangeAspect="1"/>
          </p:cNvPicPr>
          <p:nvPr>
            <p:ph sz="half" idx="1"/>
          </p:nvPr>
        </p:nvPicPr>
        <p:blipFill>
          <a:blip r:embed="rId3"/>
          <a:stretch>
            <a:fillRect/>
          </a:stretch>
        </p:blipFill>
        <p:spPr>
          <a:xfrm>
            <a:off x="577101" y="1975448"/>
            <a:ext cx="3495199" cy="3208707"/>
          </a:xfrm>
          <a:prstGeom prst="rect">
            <a:avLst/>
          </a:prstGeom>
        </p:spPr>
      </p:pic>
    </p:spTree>
    <p:extLst>
      <p:ext uri="{BB962C8B-B14F-4D97-AF65-F5344CB8AC3E}">
        <p14:creationId xmlns:p14="http://schemas.microsoft.com/office/powerpoint/2010/main" val="3579794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5" name="Рисунок 14" descr="абстрактный дизайн">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extLst/>
          </a:blip>
          <a:srcRect t="18308" r="6818" b="2872"/>
          <a:stretch/>
        </p:blipFill>
        <p:spPr>
          <a:xfrm flipH="1">
            <a:off x="20" y="10"/>
            <a:ext cx="12191980" cy="6857990"/>
          </a:xfrm>
          <a:prstGeom prst="rect">
            <a:avLst/>
          </a:prstGeom>
        </p:spPr>
      </p:pic>
      <p:sp>
        <p:nvSpPr>
          <p:cNvPr id="12" name="Заголовок 11">
            <a:extLst>
              <a:ext uri="{FF2B5EF4-FFF2-40B4-BE49-F238E27FC236}">
                <a16:creationId xmlns:a16="http://schemas.microsoft.com/office/drawing/2014/main" id="{970C361B-D32E-42E0-A41E-86C3D9AC886F}"/>
              </a:ext>
            </a:extLst>
          </p:cNvPr>
          <p:cNvSpPr>
            <a:spLocks noGrp="1"/>
          </p:cNvSpPr>
          <p:nvPr>
            <p:ph type="ctrTitle"/>
          </p:nvPr>
        </p:nvSpPr>
        <p:spPr>
          <a:xfrm>
            <a:off x="1154955" y="1447800"/>
            <a:ext cx="8825658" cy="3329581"/>
          </a:xfrm>
        </p:spPr>
        <p:txBody>
          <a:bodyPr rtlCol="0">
            <a:normAutofit/>
          </a:bodyPr>
          <a:lstStyle/>
          <a:p>
            <a:pPr rtl="0"/>
            <a:r>
              <a:rPr lang="ru-RU" dirty="0"/>
              <a:t>Спасибо за внимание!</a:t>
            </a:r>
          </a:p>
        </p:txBody>
      </p:sp>
      <p:sp>
        <p:nvSpPr>
          <p:cNvPr id="57" name="Прямоугольник 56">
            <a:extLst>
              <a:ext uri="{FF2B5EF4-FFF2-40B4-BE49-F238E27FC236}">
                <a16:creationId xmlns:a16="http://schemas.microsoft.com/office/drawing/2014/main" id="{318E9D62-7BA3-4D5E-8915-0D0E8661E3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767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CC4F44-154A-4E67-B129-1B5389E9F993}">
  <ds:schemaRefs>
    <ds:schemaRef ds:uri="http://purl.org/dc/terms/"/>
    <ds:schemaRef ds:uri="16c05727-aa75-4e4a-9b5f-8a80a1165891"/>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6953E32-00D6-4FFB-AD6B-B2091BB3289C}">
  <ds:schemaRefs>
    <ds:schemaRef ds:uri="http://schemas.microsoft.com/sharepoint/v3/contenttype/forms"/>
  </ds:schemaRefs>
</ds:datastoreItem>
</file>

<file path=customXml/itemProps3.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Цифровое оформление</Template>
  <TotalTime>0</TotalTime>
  <Words>491</Words>
  <Application>Microsoft Office PowerPoint</Application>
  <PresentationFormat>Широкоэкранный</PresentationFormat>
  <Paragraphs>19</Paragraphs>
  <Slides>8</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Century Gothic</vt:lpstr>
      <vt:lpstr>Wingdings 3</vt:lpstr>
      <vt:lpstr>Ион</vt:lpstr>
      <vt:lpstr>Муравьиные системы</vt:lpstr>
      <vt:lpstr>Презентация PowerPoint</vt:lpstr>
      <vt:lpstr>Презентация PowerPoint</vt:lpstr>
      <vt:lpstr>Презентация PowerPoint</vt:lpstr>
      <vt:lpstr>Презентация PowerPoint</vt:lpstr>
      <vt:lpstr>Выполнение программы (1/2)</vt:lpstr>
      <vt:lpstr>Выполнение программы (2/2)</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2022-12-12T06:07:18Z</dcterms:created>
  <dcterms:modified xsi:type="dcterms:W3CDTF">2022-12-20T11:32:57Z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