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9" r:id="rId6"/>
    <p:sldId id="273" r:id="rId7"/>
    <p:sldId id="271" r:id="rId8"/>
    <p:sldId id="274" r:id="rId9"/>
    <p:sldId id="263" r:id="rId10"/>
    <p:sldId id="270" r:id="rId11"/>
    <p:sldId id="265" r:id="rId12"/>
    <p:sldId id="266" r:id="rId13"/>
    <p:sldId id="264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0C6D-7297-4447-BBEB-86B1A2F0C3D1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158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0C6D-7297-4447-BBEB-86B1A2F0C3D1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931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0C6D-7297-4447-BBEB-86B1A2F0C3D1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3313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0C6D-7297-4447-BBEB-86B1A2F0C3D1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5267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0C6D-7297-4447-BBEB-86B1A2F0C3D1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483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0C6D-7297-4447-BBEB-86B1A2F0C3D1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4758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0C6D-7297-4447-BBEB-86B1A2F0C3D1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8887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0C6D-7297-4447-BBEB-86B1A2F0C3D1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900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0C6D-7297-4447-BBEB-86B1A2F0C3D1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236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0C6D-7297-4447-BBEB-86B1A2F0C3D1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756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0C6D-7297-4447-BBEB-86B1A2F0C3D1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472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0C6D-7297-4447-BBEB-86B1A2F0C3D1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27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0C6D-7297-4447-BBEB-86B1A2F0C3D1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38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0C6D-7297-4447-BBEB-86B1A2F0C3D1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76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0C6D-7297-4447-BBEB-86B1A2F0C3D1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603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0C6D-7297-4447-BBEB-86B1A2F0C3D1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990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0C6D-7297-4447-BBEB-86B1A2F0C3D1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995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baspect/roslyn-analyzer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baspect/roslyn-analyzer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Series/NET-DeveloperDays-2015-on-demand/Roslyn--why-should-you-care-" TargetMode="External"/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.pluralsight.com/library/courses/dotnet-compiler-platform-introduc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roslyn/wik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/wik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3518" y="2404534"/>
            <a:ext cx="9170486" cy="1646302"/>
          </a:xfrm>
        </p:spPr>
        <p:txBody>
          <a:bodyPr/>
          <a:lstStyle/>
          <a:p>
            <a:r>
              <a:rPr lang="pl-PL" sz="6000" dirty="0" err="1" smtClean="0">
                <a:solidFill>
                  <a:schemeClr val="accent2"/>
                </a:solidFill>
              </a:rPr>
              <a:t>Roslyn</a:t>
            </a:r>
            <a:r>
              <a:rPr lang="pl-PL" sz="6000" dirty="0" smtClean="0">
                <a:solidFill>
                  <a:schemeClr val="accent2"/>
                </a:solidFill>
              </a:rPr>
              <a:t/>
            </a:r>
            <a:br>
              <a:rPr lang="pl-PL" sz="6000" dirty="0" smtClean="0">
                <a:solidFill>
                  <a:schemeClr val="accent2"/>
                </a:solidFill>
              </a:rPr>
            </a:br>
            <a:r>
              <a:rPr lang="pl-PL" sz="3200" dirty="0" smtClean="0"/>
              <a:t>Rozszerzanie możliwości kompilatora C#</a:t>
            </a:r>
            <a:endParaRPr lang="pl-PL" sz="3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3518" y="4050833"/>
            <a:ext cx="9170485" cy="1096899"/>
          </a:xfrm>
        </p:spPr>
        <p:txBody>
          <a:bodyPr/>
          <a:lstStyle/>
          <a:p>
            <a:r>
              <a:rPr lang="pl-PL" dirty="0" smtClean="0"/>
              <a:t>Grzegorz Wodniczak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3137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/>
              <a:t>Analyzer with Code </a:t>
            </a:r>
            <a:r>
              <a:rPr lang="pl-PL" i="1" dirty="0" smtClean="0"/>
              <a:t>Fix</a:t>
            </a:r>
            <a:r>
              <a:rPr lang="pl-PL" dirty="0" smtClean="0">
                <a:solidFill>
                  <a:schemeClr val="accent2"/>
                </a:solidFill>
              </a:rPr>
              <a:t> / </a:t>
            </a:r>
            <a:r>
              <a:rPr lang="pl-PL" sz="3200" dirty="0" smtClean="0"/>
              <a:t>Narzędzia</a:t>
            </a:r>
            <a:endParaRPr lang="pl-PL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 smtClean="0"/>
              <a:t>Visual Studio 2015</a:t>
            </a:r>
          </a:p>
          <a:p>
            <a:pPr lvl="1"/>
            <a:r>
              <a:rPr lang="pl-PL" dirty="0" smtClean="0"/>
              <a:t>Rozszerzenie: </a:t>
            </a:r>
            <a:r>
              <a:rPr lang="en-US" i="1" dirty="0" smtClean="0"/>
              <a:t>Visual </a:t>
            </a:r>
            <a:r>
              <a:rPr lang="en-US" i="1" dirty="0"/>
              <a:t>Studio Extensibility </a:t>
            </a:r>
            <a:r>
              <a:rPr lang="en-US" i="1" dirty="0" smtClean="0"/>
              <a:t>Tools</a:t>
            </a:r>
            <a:endParaRPr lang="pl-PL" i="1" dirty="0" smtClean="0"/>
          </a:p>
          <a:p>
            <a:pPr lvl="1"/>
            <a:r>
              <a:rPr lang="pl-PL" dirty="0" smtClean="0"/>
              <a:t>Rozszerzenie: </a:t>
            </a:r>
            <a:r>
              <a:rPr lang="en-US" i="1" dirty="0" smtClean="0"/>
              <a:t>.NET </a:t>
            </a:r>
            <a:r>
              <a:rPr lang="en-US" i="1" dirty="0"/>
              <a:t>Compiler Platform </a:t>
            </a:r>
            <a:r>
              <a:rPr lang="en-US" i="1" dirty="0" smtClean="0"/>
              <a:t>SDK</a:t>
            </a:r>
            <a:endParaRPr lang="pl-PL" dirty="0"/>
          </a:p>
          <a:p>
            <a:pPr lvl="2"/>
            <a:r>
              <a:rPr lang="pl-PL" dirty="0" smtClean="0"/>
              <a:t>Pasek narzędzi: </a:t>
            </a:r>
            <a:r>
              <a:rPr lang="pl-PL" i="1" dirty="0" smtClean="0"/>
              <a:t>Syntax Visualizer</a:t>
            </a:r>
          </a:p>
          <a:p>
            <a:pPr lvl="2"/>
            <a:r>
              <a:rPr lang="pl-PL" dirty="0"/>
              <a:t>Szablon: </a:t>
            </a:r>
            <a:r>
              <a:rPr lang="pl-PL" i="1" dirty="0"/>
              <a:t>Analyzer with Code Fix (NuGet + VSIX)</a:t>
            </a:r>
            <a:endParaRPr lang="pl-PL" i="1" dirty="0" smtClean="0"/>
          </a:p>
          <a:p>
            <a:pPr marL="914400" lvl="2" indent="0">
              <a:buNone/>
            </a:pPr>
            <a:endParaRPr lang="pl-PL" i="1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100975"/>
            <a:ext cx="8632077" cy="2049659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6477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/>
              <a:t>Analyzer with Code </a:t>
            </a:r>
            <a:r>
              <a:rPr lang="pl-PL" i="1" dirty="0" smtClean="0"/>
              <a:t>Fix</a:t>
            </a:r>
            <a:r>
              <a:rPr lang="pl-PL" dirty="0" smtClean="0">
                <a:solidFill>
                  <a:schemeClr val="accent2"/>
                </a:solidFill>
              </a:rPr>
              <a:t> / </a:t>
            </a:r>
            <a:r>
              <a:rPr lang="pl-PL" sz="3200" dirty="0" smtClean="0"/>
              <a:t>Demo nr 1</a:t>
            </a:r>
            <a:endParaRPr lang="pl-PL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Opis:</a:t>
            </a:r>
          </a:p>
          <a:p>
            <a:pPr marL="457200" lvl="1" indent="0">
              <a:buNone/>
            </a:pPr>
            <a:r>
              <a:rPr lang="pl-PL" i="1" dirty="0" smtClean="0"/>
              <a:t>Analizator sprawdzający, czy deklaracja interfejsu zawiera publiczny modyfikator dostępu</a:t>
            </a:r>
          </a:p>
          <a:p>
            <a:r>
              <a:rPr lang="pl-PL" dirty="0" smtClean="0"/>
              <a:t>Kod źródłowy:</a:t>
            </a:r>
          </a:p>
          <a:p>
            <a:pPr marL="457200" lvl="1"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github.com/vebaspect/roslyn-analyzers</a:t>
            </a:r>
          </a:p>
          <a:p>
            <a:pPr marL="457200" lvl="1" indent="0">
              <a:buNone/>
            </a:pPr>
            <a:r>
              <a:rPr lang="pl-PL" dirty="0"/>
              <a:t>Solucja: </a:t>
            </a:r>
            <a:r>
              <a:rPr lang="pl-PL" i="1" dirty="0" err="1"/>
              <a:t>InterfaceMustBePublic</a:t>
            </a:r>
            <a:endParaRPr lang="pl-PL" i="1" dirty="0" smtClean="0"/>
          </a:p>
        </p:txBody>
      </p:sp>
    </p:spTree>
    <p:extLst>
      <p:ext uri="{BB962C8B-B14F-4D97-AF65-F5344CB8AC3E}">
        <p14:creationId xmlns:p14="http://schemas.microsoft.com/office/powerpoint/2010/main" val="390903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/>
              <a:t>Analyzer with Code </a:t>
            </a:r>
            <a:r>
              <a:rPr lang="pl-PL" i="1" dirty="0" smtClean="0"/>
              <a:t>Fix</a:t>
            </a:r>
            <a:r>
              <a:rPr lang="pl-PL" dirty="0" smtClean="0">
                <a:solidFill>
                  <a:schemeClr val="accent2"/>
                </a:solidFill>
              </a:rPr>
              <a:t> / </a:t>
            </a:r>
            <a:r>
              <a:rPr lang="pl-PL" sz="3200" dirty="0" smtClean="0"/>
              <a:t>Demo nr 2</a:t>
            </a:r>
            <a:endParaRPr lang="pl-PL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Opis:</a:t>
            </a:r>
          </a:p>
          <a:p>
            <a:pPr marL="457200" lvl="1" indent="0">
              <a:buNone/>
            </a:pPr>
            <a:r>
              <a:rPr lang="pl-PL" i="1" dirty="0" smtClean="0"/>
              <a:t>Analizator </a:t>
            </a:r>
            <a:r>
              <a:rPr lang="pl-PL" i="1" dirty="0"/>
              <a:t>sprawdzający, czy nazwa pliku źródłowego jest tożsama z nazwą zadeklarowanej w nim </a:t>
            </a:r>
            <a:r>
              <a:rPr lang="pl-PL" i="1" dirty="0" smtClean="0"/>
              <a:t>klasy</a:t>
            </a:r>
          </a:p>
          <a:p>
            <a:r>
              <a:rPr lang="pl-PL" dirty="0" smtClean="0"/>
              <a:t>Kod źródłowy:</a:t>
            </a:r>
          </a:p>
          <a:p>
            <a:pPr marL="457200" lvl="1" indent="0">
              <a:buNone/>
            </a:pPr>
            <a:r>
              <a:rPr lang="pl-PL" dirty="0" smtClean="0">
                <a:hlinkClick r:id="rId2"/>
              </a:rPr>
              <a:t>https://github.com/vebaspect/roslyn-analyzers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Solucja: </a:t>
            </a:r>
            <a:r>
              <a:rPr lang="pl-PL" i="1" dirty="0" err="1" smtClean="0"/>
              <a:t>FileNameMustBeTheSameAsClassName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472192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44753" y="678611"/>
            <a:ext cx="8596668" cy="1320800"/>
          </a:xfrm>
        </p:spPr>
        <p:txBody>
          <a:bodyPr/>
          <a:lstStyle/>
          <a:p>
            <a:r>
              <a:rPr lang="pl-PL" dirty="0"/>
              <a:t>Podsumowanie</a:t>
            </a:r>
            <a:r>
              <a:rPr lang="pl-PL" dirty="0">
                <a:solidFill>
                  <a:schemeClr val="accent2"/>
                </a:solidFill>
              </a:rPr>
              <a:t> / </a:t>
            </a:r>
            <a:r>
              <a:rPr lang="pl-PL" sz="3200" dirty="0" smtClean="0"/>
              <a:t>Przydatne adresy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Oficjalna strona </a:t>
            </a:r>
            <a:r>
              <a:rPr lang="pl-PL" dirty="0"/>
              <a:t>+ dokumentacja + repozytorium </a:t>
            </a:r>
            <a:r>
              <a:rPr lang="pl-PL" dirty="0" smtClean="0"/>
              <a:t>kodu:</a:t>
            </a:r>
          </a:p>
          <a:p>
            <a:pPr marL="457200" lvl="1"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github.com/dotnet/roslyn</a:t>
            </a:r>
            <a:endParaRPr lang="pl-PL" dirty="0"/>
          </a:p>
          <a:p>
            <a:r>
              <a:rPr lang="pl-PL" b="1" dirty="0" smtClean="0"/>
              <a:t>Channel 9</a:t>
            </a:r>
            <a:r>
              <a:rPr lang="pl-PL" dirty="0" smtClean="0"/>
              <a:t> / </a:t>
            </a:r>
            <a:r>
              <a:rPr lang="en-US" dirty="0" smtClean="0"/>
              <a:t>Tomas Herceg</a:t>
            </a:r>
            <a:r>
              <a:rPr lang="pl-PL" dirty="0" smtClean="0"/>
              <a:t>: </a:t>
            </a:r>
            <a:r>
              <a:rPr lang="en-US" i="1" dirty="0" smtClean="0"/>
              <a:t>Roslyn – </a:t>
            </a:r>
            <a:r>
              <a:rPr lang="en-US" i="1" dirty="0"/>
              <a:t>why should you care</a:t>
            </a:r>
            <a:r>
              <a:rPr lang="en-US" i="1" dirty="0" smtClean="0"/>
              <a:t>?</a:t>
            </a:r>
            <a:endParaRPr lang="pl-PL" dirty="0" smtClean="0"/>
          </a:p>
          <a:p>
            <a:pPr marL="457200" lvl="1" indent="0">
              <a:buNone/>
            </a:pPr>
            <a:r>
              <a:rPr lang="en-US" dirty="0" smtClean="0">
                <a:hlinkClick r:id="rId3"/>
              </a:rPr>
              <a:t>https://channel9.msdn.com/Series/NET-DeveloperDays-2015-on-demand/Roslyn--why-should-you-care-</a:t>
            </a:r>
            <a:endParaRPr lang="pl-PL" dirty="0" smtClean="0"/>
          </a:p>
          <a:p>
            <a:r>
              <a:rPr lang="pl-PL" b="1" dirty="0" smtClean="0"/>
              <a:t>Pluralsight</a:t>
            </a:r>
            <a:r>
              <a:rPr lang="pl-PL" dirty="0"/>
              <a:t> </a:t>
            </a:r>
            <a:r>
              <a:rPr lang="pl-PL" dirty="0" smtClean="0"/>
              <a:t>/ Bart De Smet: </a:t>
            </a:r>
            <a:r>
              <a:rPr lang="pl-PL" i="1" dirty="0" smtClean="0"/>
              <a:t>Introduction to the .NET Compiler Platform </a:t>
            </a:r>
          </a:p>
          <a:p>
            <a:pPr marL="457200" lvl="1" indent="0">
              <a:buNone/>
            </a:pPr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app.pluralsight.com/library/courses/dotnet-compiler-platform-introduction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88328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 to jest </a:t>
            </a:r>
            <a:r>
              <a:rPr lang="pl-PL" i="1" dirty="0" err="1" smtClean="0">
                <a:solidFill>
                  <a:schemeClr val="accent2"/>
                </a:solidFill>
              </a:rPr>
              <a:t>Roslyn</a:t>
            </a:r>
            <a:r>
              <a:rPr lang="pl-PL" dirty="0" smtClean="0"/>
              <a:t>?</a:t>
            </a:r>
          </a:p>
          <a:p>
            <a:r>
              <a:rPr lang="pl-PL" i="1" dirty="0" smtClean="0"/>
              <a:t>Syntax Tree</a:t>
            </a:r>
          </a:p>
          <a:p>
            <a:r>
              <a:rPr lang="pl-PL" i="1" dirty="0" smtClean="0"/>
              <a:t>Analyzer with Code </a:t>
            </a:r>
            <a:r>
              <a:rPr lang="pl-PL" i="1" dirty="0"/>
              <a:t>F</a:t>
            </a:r>
            <a:r>
              <a:rPr lang="pl-PL" i="1" dirty="0" smtClean="0"/>
              <a:t>ix</a:t>
            </a:r>
            <a:endParaRPr lang="pl-PL" i="1" dirty="0"/>
          </a:p>
          <a:p>
            <a:r>
              <a:rPr lang="pl-PL" dirty="0" smtClean="0"/>
              <a:t>Podsumowanie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044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dirty="0" smtClean="0"/>
              <a:t>Co to jest </a:t>
            </a:r>
            <a:r>
              <a:rPr lang="pl-PL" i="1" dirty="0" err="1" smtClean="0">
                <a:solidFill>
                  <a:schemeClr val="accent2"/>
                </a:solidFill>
              </a:rPr>
              <a:t>Roslyn</a:t>
            </a:r>
            <a:r>
              <a:rPr lang="pl-PL" dirty="0" smtClean="0"/>
              <a:t>?</a:t>
            </a:r>
            <a:r>
              <a:rPr lang="pl-PL" dirty="0" smtClean="0">
                <a:solidFill>
                  <a:schemeClr val="accent2"/>
                </a:solidFill>
              </a:rPr>
              <a:t> / </a:t>
            </a:r>
            <a:r>
              <a:rPr lang="pl-PL" sz="3200" dirty="0" smtClean="0"/>
              <a:t>Wprowadzenie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Oficjalna nazwa: </a:t>
            </a:r>
            <a:r>
              <a:rPr lang="pl-PL" i="1" dirty="0" smtClean="0">
                <a:solidFill>
                  <a:schemeClr val="accent2"/>
                </a:solidFill>
              </a:rPr>
              <a:t>.NET Compiler Platform</a:t>
            </a:r>
          </a:p>
          <a:p>
            <a:r>
              <a:rPr lang="pl-PL" dirty="0" smtClean="0"/>
              <a:t>Nowy kompilator języków:</a:t>
            </a:r>
          </a:p>
          <a:p>
            <a:pPr lvl="1"/>
            <a:r>
              <a:rPr lang="pl-PL" dirty="0" smtClean="0"/>
              <a:t>C# - 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csc.exe</a:t>
            </a:r>
          </a:p>
          <a:p>
            <a:pPr lvl="1"/>
            <a:r>
              <a:rPr lang="pl-PL" dirty="0" smtClean="0"/>
              <a:t>VB (</a:t>
            </a:r>
            <a:r>
              <a:rPr lang="pl-PL" i="1" dirty="0" smtClean="0"/>
              <a:t>Visual Basic</a:t>
            </a:r>
            <a:r>
              <a:rPr lang="pl-PL" dirty="0" smtClean="0"/>
              <a:t>) – 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vbc.exe</a:t>
            </a:r>
          </a:p>
          <a:p>
            <a:r>
              <a:rPr lang="pl-PL" dirty="0"/>
              <a:t>Wykorzystywany w </a:t>
            </a:r>
            <a:r>
              <a:rPr lang="pl-PL" i="1" dirty="0" smtClean="0"/>
              <a:t>Visual </a:t>
            </a:r>
            <a:r>
              <a:rPr lang="pl-PL" i="1" dirty="0"/>
              <a:t>Studio </a:t>
            </a:r>
            <a:r>
              <a:rPr lang="pl-PL" i="1" dirty="0" smtClean="0"/>
              <a:t>2015</a:t>
            </a:r>
            <a:r>
              <a:rPr lang="pl-PL" dirty="0" smtClean="0"/>
              <a:t> </a:t>
            </a:r>
            <a:r>
              <a:rPr lang="pl-PL" dirty="0"/>
              <a:t>(wersja </a:t>
            </a:r>
            <a:r>
              <a:rPr lang="pl-PL" dirty="0" smtClean="0"/>
              <a:t>14.0)</a:t>
            </a:r>
            <a:endParaRPr lang="pl-PL" dirty="0"/>
          </a:p>
          <a:p>
            <a:r>
              <a:rPr lang="pl-PL" dirty="0" smtClean="0"/>
              <a:t>Licencja: </a:t>
            </a:r>
            <a:r>
              <a:rPr lang="pl-PL" i="1" dirty="0" smtClean="0"/>
              <a:t>Apache License 2.0</a:t>
            </a:r>
          </a:p>
        </p:txBody>
      </p:sp>
    </p:spTree>
    <p:extLst>
      <p:ext uri="{BB962C8B-B14F-4D97-AF65-F5344CB8AC3E}">
        <p14:creationId xmlns:p14="http://schemas.microsoft.com/office/powerpoint/2010/main" val="197483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dirty="0" smtClean="0"/>
              <a:t>Co to jest </a:t>
            </a:r>
            <a:r>
              <a:rPr lang="pl-PL" i="1" dirty="0" smtClean="0">
                <a:solidFill>
                  <a:schemeClr val="accent2"/>
                </a:solidFill>
              </a:rPr>
              <a:t>Roslyn</a:t>
            </a:r>
            <a:r>
              <a:rPr lang="pl-PL" dirty="0" smtClean="0"/>
              <a:t>?</a:t>
            </a:r>
            <a:r>
              <a:rPr lang="pl-PL" dirty="0" smtClean="0">
                <a:solidFill>
                  <a:schemeClr val="accent2"/>
                </a:solidFill>
              </a:rPr>
              <a:t> / </a:t>
            </a:r>
            <a:r>
              <a:rPr lang="pl-PL" sz="3200" dirty="0" smtClean="0"/>
              <a:t>Przyczyny powstania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Potrzeba napisania kompilatora w języku C# zamiast C++</a:t>
            </a:r>
            <a:endParaRPr lang="pl-PL" dirty="0"/>
          </a:p>
          <a:p>
            <a:r>
              <a:rPr lang="pl-PL" dirty="0" smtClean="0"/>
              <a:t>Potrzeba scalenia </a:t>
            </a:r>
            <a:r>
              <a:rPr lang="pl-PL" dirty="0"/>
              <a:t>różnych wersji </a:t>
            </a:r>
            <a:r>
              <a:rPr lang="pl-PL" dirty="0" smtClean="0"/>
              <a:t>kompilatora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„</a:t>
            </a:r>
            <a:r>
              <a:rPr lang="pl-PL" i="1" dirty="0" smtClean="0"/>
              <a:t>O</a:t>
            </a:r>
            <a:r>
              <a:rPr lang="en-US" i="1" dirty="0" err="1" smtClean="0"/>
              <a:t>pening</a:t>
            </a:r>
            <a:r>
              <a:rPr lang="en-US" i="1" dirty="0" smtClean="0"/>
              <a:t> </a:t>
            </a:r>
            <a:r>
              <a:rPr lang="en-US" i="1" dirty="0"/>
              <a:t>up the black boxes and allowing tools and end users to share in the wealth of information compilers have about our code. Instead of being opaque source-code-in and object-code-out translators, through the .NET Compiler Platform </a:t>
            </a:r>
            <a:r>
              <a:rPr lang="en-US" i="1" dirty="0" smtClean="0"/>
              <a:t>(Roslyn), </a:t>
            </a:r>
            <a:r>
              <a:rPr lang="en-US" i="1" dirty="0"/>
              <a:t>compilers become platforms—APIs that you can use for code related tasks in your tools and applications</a:t>
            </a:r>
            <a:r>
              <a:rPr lang="en-US" i="1" dirty="0" smtClean="0"/>
              <a:t>.</a:t>
            </a:r>
            <a:r>
              <a:rPr lang="pl-PL" dirty="0" smtClean="0"/>
              <a:t>”</a:t>
            </a:r>
          </a:p>
          <a:p>
            <a:pPr marL="0" indent="0" algn="r">
              <a:buNone/>
            </a:pPr>
            <a:r>
              <a:rPr lang="pl-PL" sz="1400" dirty="0"/>
              <a:t>Źródło: </a:t>
            </a:r>
            <a:r>
              <a:rPr lang="pl-PL" sz="1400" dirty="0" smtClean="0">
                <a:hlinkClick r:id="rId2"/>
              </a:rPr>
              <a:t>https://github.com/dotnet/roslyn/wiki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68080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dirty="0" smtClean="0"/>
              <a:t>Co to jest </a:t>
            </a:r>
            <a:r>
              <a:rPr lang="pl-PL" i="1" dirty="0" err="1" smtClean="0">
                <a:solidFill>
                  <a:schemeClr val="accent2"/>
                </a:solidFill>
              </a:rPr>
              <a:t>Roslyn</a:t>
            </a:r>
            <a:r>
              <a:rPr lang="pl-PL" dirty="0" smtClean="0"/>
              <a:t>?</a:t>
            </a:r>
            <a:r>
              <a:rPr lang="pl-PL" dirty="0" smtClean="0">
                <a:solidFill>
                  <a:schemeClr val="accent2"/>
                </a:solidFill>
              </a:rPr>
              <a:t> / </a:t>
            </a:r>
            <a:r>
              <a:rPr lang="pl-PL" sz="3200" dirty="0" smtClean="0"/>
              <a:t>Compiler APIs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1930400"/>
            <a:ext cx="8596312" cy="2730138"/>
          </a:xfrm>
        </p:spPr>
      </p:pic>
      <p:sp>
        <p:nvSpPr>
          <p:cNvPr id="6" name="pole tekstowe 5"/>
          <p:cNvSpPr txBox="1"/>
          <p:nvPr/>
        </p:nvSpPr>
        <p:spPr>
          <a:xfrm>
            <a:off x="474453" y="6472585"/>
            <a:ext cx="11717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Źródło: </a:t>
            </a:r>
            <a:r>
              <a:rPr lang="pl-PL" sz="1400" dirty="0" smtClean="0">
                <a:hlinkClick r:id="rId3"/>
              </a:rPr>
              <a:t>https://github.com/dotnet/roslyn/wiki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7970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dirty="0" smtClean="0"/>
              <a:t>Co to jest </a:t>
            </a:r>
            <a:r>
              <a:rPr lang="pl-PL" i="1" dirty="0" smtClean="0">
                <a:solidFill>
                  <a:schemeClr val="accent2"/>
                </a:solidFill>
              </a:rPr>
              <a:t>Roslyn</a:t>
            </a:r>
            <a:r>
              <a:rPr lang="pl-PL" dirty="0" smtClean="0"/>
              <a:t>?</a:t>
            </a:r>
            <a:r>
              <a:rPr lang="pl-PL" dirty="0" smtClean="0">
                <a:solidFill>
                  <a:schemeClr val="accent2"/>
                </a:solidFill>
              </a:rPr>
              <a:t> / </a:t>
            </a:r>
            <a:r>
              <a:rPr lang="pl-PL" sz="3200" dirty="0" smtClean="0"/>
              <a:t>Workspaces APIs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36544"/>
          </a:xfrm>
        </p:spPr>
        <p:txBody>
          <a:bodyPr/>
          <a:lstStyle/>
          <a:p>
            <a:r>
              <a:rPr lang="pl-PL" dirty="0" smtClean="0"/>
              <a:t>Zarządzanie obszarem roboczym, tzn. solucją i jej składowymi</a:t>
            </a:r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Przykładowe usługi:</a:t>
            </a:r>
          </a:p>
          <a:p>
            <a:pPr lvl="1"/>
            <a:r>
              <a:rPr lang="pl-PL" dirty="0" smtClean="0"/>
              <a:t>Wyszukiwanie (klasa </a:t>
            </a:r>
            <a:r>
              <a:rPr lang="pl-PL" i="1" dirty="0" err="1" smtClean="0"/>
              <a:t>SymbolFinder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Formatowanie (klasa </a:t>
            </a:r>
            <a:r>
              <a:rPr lang="pl-PL" i="1" dirty="0" err="1" smtClean="0"/>
              <a:t>Formatter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Przemianowanie (klasa </a:t>
            </a:r>
            <a:r>
              <a:rPr lang="pl-PL" i="1" dirty="0" err="1" smtClean="0"/>
              <a:t>Renamer</a:t>
            </a:r>
            <a:r>
              <a:rPr lang="pl-PL" dirty="0" smtClean="0"/>
              <a:t>)</a:t>
            </a:r>
          </a:p>
          <a:p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1195916" y="3679763"/>
            <a:ext cx="1354666" cy="42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latin typeface="Calibri" panose="020F0502020204030204" pitchFamily="34" charset="0"/>
              </a:rPr>
              <a:t>SOLUCJA</a:t>
            </a:r>
            <a:endParaRPr lang="pl-PL" sz="1200" dirty="0">
              <a:latin typeface="Calibri" panose="020F050202020403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3733800" y="2814342"/>
            <a:ext cx="1354666" cy="42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latin typeface="Calibri" panose="020F0502020204030204" pitchFamily="34" charset="0"/>
              </a:rPr>
              <a:t>PROJEKT NR 1</a:t>
            </a:r>
            <a:endParaRPr lang="pl-PL" sz="1400" dirty="0">
              <a:latin typeface="Calibri" panose="020F0502020204030204" pitchFamily="34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3714749" y="3679763"/>
            <a:ext cx="1354666" cy="42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latin typeface="Calibri" panose="020F0502020204030204" pitchFamily="34" charset="0"/>
              </a:rPr>
              <a:t>PROJEKT NR 2</a:t>
            </a:r>
            <a:endParaRPr lang="pl-PL" sz="1400" dirty="0">
              <a:latin typeface="Calibri" panose="020F0502020204030204" pitchFamily="34" charset="0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6214531" y="2814342"/>
            <a:ext cx="1625601" cy="42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latin typeface="Calibri" panose="020F0502020204030204" pitchFamily="34" charset="0"/>
              </a:rPr>
              <a:t>DOKUMENT NR 1</a:t>
            </a:r>
            <a:endParaRPr lang="pl-PL" sz="1400" dirty="0">
              <a:latin typeface="Calibri" panose="020F0502020204030204" pitchFamily="34" charset="0"/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6214531" y="3679761"/>
            <a:ext cx="1625600" cy="42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latin typeface="Calibri" panose="020F0502020204030204" pitchFamily="34" charset="0"/>
              </a:rPr>
              <a:t>DOKUMENT NR </a:t>
            </a:r>
            <a:r>
              <a:rPr lang="pl-PL" sz="1400" dirty="0" smtClean="0">
                <a:latin typeface="Calibri" panose="020F0502020204030204" pitchFamily="34" charset="0"/>
              </a:rPr>
              <a:t>2</a:t>
            </a:r>
            <a:endParaRPr lang="pl-PL" sz="1400" dirty="0">
              <a:latin typeface="Calibri" panose="020F0502020204030204" pitchFamily="34" charset="0"/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6214531" y="4532915"/>
            <a:ext cx="1625600" cy="42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latin typeface="Calibri" panose="020F0502020204030204" pitchFamily="34" charset="0"/>
              </a:rPr>
              <a:t>DOKUMENT NR </a:t>
            </a:r>
            <a:r>
              <a:rPr lang="pl-PL" sz="1400" dirty="0" smtClean="0">
                <a:latin typeface="Calibri" panose="020F0502020204030204" pitchFamily="34" charset="0"/>
              </a:rPr>
              <a:t>3</a:t>
            </a:r>
            <a:endParaRPr lang="pl-PL" sz="1400" dirty="0">
              <a:latin typeface="Calibri" panose="020F0502020204030204" pitchFamily="34" charset="0"/>
            </a:endParaRPr>
          </a:p>
        </p:txBody>
      </p:sp>
      <p:cxnSp>
        <p:nvCxnSpPr>
          <p:cNvPr id="12" name="Łącznik prosty ze strzałką 11"/>
          <p:cNvCxnSpPr>
            <a:stCxn id="4" idx="3"/>
            <a:endCxn id="7" idx="1"/>
          </p:cNvCxnSpPr>
          <p:nvPr/>
        </p:nvCxnSpPr>
        <p:spPr>
          <a:xfrm flipV="1">
            <a:off x="2550582" y="3026009"/>
            <a:ext cx="1183218" cy="865421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Łącznik prosty ze strzałką 18"/>
          <p:cNvCxnSpPr>
            <a:stCxn id="7" idx="3"/>
            <a:endCxn id="9" idx="1"/>
          </p:cNvCxnSpPr>
          <p:nvPr/>
        </p:nvCxnSpPr>
        <p:spPr>
          <a:xfrm>
            <a:off x="5088466" y="3026009"/>
            <a:ext cx="1126065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Łącznik prosty ze strzałką 20"/>
          <p:cNvCxnSpPr>
            <a:stCxn id="8" idx="3"/>
            <a:endCxn id="10" idx="1"/>
          </p:cNvCxnSpPr>
          <p:nvPr/>
        </p:nvCxnSpPr>
        <p:spPr>
          <a:xfrm flipV="1">
            <a:off x="5069415" y="3891428"/>
            <a:ext cx="1145116" cy="2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>
            <a:stCxn id="8" idx="3"/>
            <a:endCxn id="11" idx="1"/>
          </p:cNvCxnSpPr>
          <p:nvPr/>
        </p:nvCxnSpPr>
        <p:spPr>
          <a:xfrm>
            <a:off x="5069415" y="3891430"/>
            <a:ext cx="1145116" cy="853152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Łącznik prosty ze strzałką 24"/>
          <p:cNvCxnSpPr>
            <a:stCxn id="4" idx="3"/>
            <a:endCxn id="8" idx="1"/>
          </p:cNvCxnSpPr>
          <p:nvPr/>
        </p:nvCxnSpPr>
        <p:spPr>
          <a:xfrm>
            <a:off x="2550582" y="3891430"/>
            <a:ext cx="116416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41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i="1" dirty="0" smtClean="0"/>
              <a:t>Syntax Tree </a:t>
            </a:r>
            <a:r>
              <a:rPr lang="pl-PL" dirty="0" smtClean="0">
                <a:solidFill>
                  <a:schemeClr val="accent2"/>
                </a:solidFill>
              </a:rPr>
              <a:t>/ </a:t>
            </a:r>
            <a:r>
              <a:rPr lang="pl-PL" sz="3200" dirty="0" smtClean="0"/>
              <a:t>Definicja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 smtClean="0"/>
              <a:t>Syntax Tree</a:t>
            </a:r>
            <a:r>
              <a:rPr lang="pl-PL" dirty="0" smtClean="0"/>
              <a:t> – reprezentacja kodu źródłowego w postaci drzewa składniowego</a:t>
            </a:r>
          </a:p>
          <a:p>
            <a:r>
              <a:rPr lang="pl-PL" dirty="0" smtClean="0"/>
              <a:t>Elementy:</a:t>
            </a:r>
          </a:p>
          <a:p>
            <a:pPr lvl="1"/>
            <a:r>
              <a:rPr lang="pl-PL" i="1" dirty="0" smtClean="0"/>
              <a:t>Syntax Node</a:t>
            </a:r>
          </a:p>
          <a:p>
            <a:pPr marL="857250" lvl="2" indent="0">
              <a:buNone/>
            </a:pPr>
            <a:r>
              <a:rPr lang="pl-PL" u="sng" dirty="0" smtClean="0"/>
              <a:t>Nieatomowy</a:t>
            </a:r>
            <a:r>
              <a:rPr lang="pl-PL" dirty="0"/>
              <a:t>, </a:t>
            </a:r>
            <a:r>
              <a:rPr lang="pl-PL" u="sng" dirty="0"/>
              <a:t>istotny</a:t>
            </a:r>
            <a:r>
              <a:rPr lang="pl-PL" dirty="0"/>
              <a:t> element kodu (m.in. deklaracja, wyrażenie, lista</a:t>
            </a:r>
            <a:r>
              <a:rPr lang="pl-PL" dirty="0" smtClean="0"/>
              <a:t>)</a:t>
            </a:r>
          </a:p>
          <a:p>
            <a:pPr lvl="1"/>
            <a:r>
              <a:rPr lang="pl-PL" i="1" dirty="0" smtClean="0"/>
              <a:t>Syntax Token</a:t>
            </a:r>
          </a:p>
          <a:p>
            <a:pPr marL="857250" lvl="2" indent="0">
              <a:buNone/>
            </a:pPr>
            <a:r>
              <a:rPr lang="pl-PL" u="sng" dirty="0"/>
              <a:t>Atomowy</a:t>
            </a:r>
            <a:r>
              <a:rPr lang="pl-PL" dirty="0"/>
              <a:t>, </a:t>
            </a:r>
            <a:r>
              <a:rPr lang="pl-PL" u="sng" dirty="0"/>
              <a:t>istotny</a:t>
            </a:r>
            <a:r>
              <a:rPr lang="pl-PL" dirty="0"/>
              <a:t> element kodu (m.in. słowo kluczowe, operator, identyfikator)</a:t>
            </a:r>
          </a:p>
          <a:p>
            <a:pPr lvl="1"/>
            <a:r>
              <a:rPr lang="pl-PL" i="1" dirty="0" smtClean="0"/>
              <a:t>Syntax Trivia</a:t>
            </a:r>
          </a:p>
          <a:p>
            <a:pPr marL="857250" lvl="2" indent="0">
              <a:buNone/>
            </a:pPr>
            <a:r>
              <a:rPr lang="pl-PL" u="sng" dirty="0"/>
              <a:t>Atomowy</a:t>
            </a:r>
            <a:r>
              <a:rPr lang="pl-PL" dirty="0"/>
              <a:t>, </a:t>
            </a:r>
            <a:r>
              <a:rPr lang="pl-PL" u="sng" dirty="0"/>
              <a:t>nieistotny</a:t>
            </a:r>
            <a:r>
              <a:rPr lang="pl-PL" dirty="0"/>
              <a:t> element kodu (m.in. biały znak, komentarz)</a:t>
            </a:r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14802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i="1" dirty="0" smtClean="0"/>
              <a:t>Syntax Tree </a:t>
            </a:r>
            <a:r>
              <a:rPr lang="pl-PL" dirty="0" smtClean="0">
                <a:solidFill>
                  <a:schemeClr val="accent2"/>
                </a:solidFill>
              </a:rPr>
              <a:t>/ </a:t>
            </a:r>
            <a:r>
              <a:rPr lang="pl-PL" sz="3200" dirty="0" smtClean="0"/>
              <a:t>Wtyczka </a:t>
            </a:r>
            <a:r>
              <a:rPr lang="pl-PL" sz="3200" i="1" dirty="0" smtClean="0"/>
              <a:t>Syntax Visualizer</a:t>
            </a:r>
            <a:endParaRPr lang="pl-PL" i="1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26544"/>
          </a:xfrm>
        </p:spPr>
        <p:txBody>
          <a:bodyPr/>
          <a:lstStyle/>
          <a:p>
            <a:r>
              <a:rPr lang="pl-PL" i="1" dirty="0" smtClean="0"/>
              <a:t>Syntax Visualizer</a:t>
            </a:r>
            <a:r>
              <a:rPr lang="pl-PL" dirty="0" smtClean="0"/>
              <a:t> – wtyczka do </a:t>
            </a:r>
            <a:r>
              <a:rPr lang="pl-PL" i="1" dirty="0" smtClean="0"/>
              <a:t>Visual Studio 2015</a:t>
            </a:r>
            <a:r>
              <a:rPr lang="pl-PL" dirty="0" smtClean="0"/>
              <a:t> ułatwiająca pracę</a:t>
            </a:r>
            <a:br>
              <a:rPr lang="pl-PL" dirty="0" smtClean="0"/>
            </a:br>
            <a:r>
              <a:rPr lang="pl-PL" dirty="0" smtClean="0"/>
              <a:t>z drzewami składniowymi </a:t>
            </a:r>
            <a:endParaRPr lang="pl-PL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17324"/>
            <a:ext cx="8676873" cy="280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2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631232" cy="1320800"/>
          </a:xfrm>
        </p:spPr>
        <p:txBody>
          <a:bodyPr/>
          <a:lstStyle/>
          <a:p>
            <a:r>
              <a:rPr lang="pl-PL" i="1" dirty="0"/>
              <a:t>Analyzer with Code </a:t>
            </a:r>
            <a:r>
              <a:rPr lang="pl-PL" i="1" dirty="0" smtClean="0"/>
              <a:t>Fix</a:t>
            </a:r>
            <a:r>
              <a:rPr lang="pl-PL" dirty="0" smtClean="0">
                <a:solidFill>
                  <a:schemeClr val="accent2"/>
                </a:solidFill>
              </a:rPr>
              <a:t> / </a:t>
            </a:r>
            <a:r>
              <a:rPr lang="pl-PL" sz="3200" dirty="0" smtClean="0"/>
              <a:t>Wprowadzenie</a:t>
            </a:r>
            <a:endParaRPr lang="pl-PL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 smtClean="0"/>
              <a:t>Analyzer </a:t>
            </a:r>
            <a:r>
              <a:rPr lang="pl-PL" dirty="0" smtClean="0"/>
              <a:t>– wykrywa nieprawidłowości w drzewie składniowym</a:t>
            </a:r>
            <a:endParaRPr lang="pl-PL" i="1" dirty="0" smtClean="0"/>
          </a:p>
          <a:p>
            <a:r>
              <a:rPr lang="pl-PL" i="1" dirty="0" smtClean="0"/>
              <a:t>Code Fix</a:t>
            </a:r>
            <a:r>
              <a:rPr lang="pl-PL" i="1" dirty="0"/>
              <a:t> </a:t>
            </a:r>
            <a:r>
              <a:rPr lang="pl-PL" dirty="0" smtClean="0"/>
              <a:t>– automatycznie poprawia wykryte nieprawidłowości</a:t>
            </a:r>
            <a:endParaRPr lang="pl-PL" i="1" dirty="0"/>
          </a:p>
          <a:p>
            <a:r>
              <a:rPr lang="pl-PL" dirty="0" smtClean="0"/>
              <a:t>Praktyczne zastosowanie:</a:t>
            </a:r>
          </a:p>
          <a:p>
            <a:pPr lvl="1"/>
            <a:r>
              <a:rPr lang="pl-PL" dirty="0" smtClean="0"/>
              <a:t>Narzucenie konwencji kodowania (w zespole lub w konkretnym projekcie)</a:t>
            </a:r>
          </a:p>
          <a:p>
            <a:pPr lvl="1"/>
            <a:r>
              <a:rPr lang="pl-PL" dirty="0" smtClean="0"/>
              <a:t>Wsparcie osób korzystających z zaprojekowanych przez nas bibliotek</a:t>
            </a:r>
          </a:p>
        </p:txBody>
      </p:sp>
    </p:spTree>
    <p:extLst>
      <p:ext uri="{BB962C8B-B14F-4D97-AF65-F5344CB8AC3E}">
        <p14:creationId xmlns:p14="http://schemas.microsoft.com/office/powerpoint/2010/main" val="1459217424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1063</TotalTime>
  <Words>487</Words>
  <Application>Microsoft Office PowerPoint</Application>
  <PresentationFormat>Panoramiczny</PresentationFormat>
  <Paragraphs>81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Trebuchet MS</vt:lpstr>
      <vt:lpstr>Wingdings 3</vt:lpstr>
      <vt:lpstr>Faseta</vt:lpstr>
      <vt:lpstr>Roslyn Rozszerzanie możliwości kompilatora C#</vt:lpstr>
      <vt:lpstr>Plan prezentacji</vt:lpstr>
      <vt:lpstr>Co to jest Roslyn? / Wprowadzenie</vt:lpstr>
      <vt:lpstr>Co to jest Roslyn? / Przyczyny powstania</vt:lpstr>
      <vt:lpstr>Co to jest Roslyn? / Compiler APIs</vt:lpstr>
      <vt:lpstr>Co to jest Roslyn? / Workspaces APIs</vt:lpstr>
      <vt:lpstr>Syntax Tree / Definicja</vt:lpstr>
      <vt:lpstr>Syntax Tree / Wtyczka Syntax Visualizer</vt:lpstr>
      <vt:lpstr>Analyzer with Code Fix / Wprowadzenie</vt:lpstr>
      <vt:lpstr>Analyzer with Code Fix / Narzędzia</vt:lpstr>
      <vt:lpstr>Analyzer with Code Fix / Demo nr 1</vt:lpstr>
      <vt:lpstr>Analyzer with Code Fix / Demo nr 2</vt:lpstr>
      <vt:lpstr>Podsumowanie / Przydatne adresy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Roslyn Tworzenie własnych analizatorów kodu</dc:title>
  <dc:creator>Grzegorz Wodniczak</dc:creator>
  <cp:lastModifiedBy>Grzegorz Wodniczak</cp:lastModifiedBy>
  <cp:revision>176</cp:revision>
  <dcterms:created xsi:type="dcterms:W3CDTF">2015-11-11T22:27:57Z</dcterms:created>
  <dcterms:modified xsi:type="dcterms:W3CDTF">2016-02-21T08:48:07Z</dcterms:modified>
</cp:coreProperties>
</file>