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8"/>
  </p:notesMasterIdLst>
  <p:sldIdLst>
    <p:sldId id="256" r:id="rId2"/>
    <p:sldId id="257" r:id="rId3"/>
    <p:sldId id="259" r:id="rId4"/>
    <p:sldId id="261" r:id="rId5"/>
    <p:sldId id="284" r:id="rId6"/>
    <p:sldId id="260" r:id="rId7"/>
    <p:sldId id="292" r:id="rId8"/>
    <p:sldId id="263" r:id="rId9"/>
    <p:sldId id="266" r:id="rId10"/>
    <p:sldId id="267" r:id="rId11"/>
    <p:sldId id="285" r:id="rId12"/>
    <p:sldId id="274" r:id="rId13"/>
    <p:sldId id="286" r:id="rId14"/>
    <p:sldId id="288" r:id="rId15"/>
    <p:sldId id="289" r:id="rId16"/>
    <p:sldId id="293" r:id="rId17"/>
    <p:sldId id="294" r:id="rId18"/>
    <p:sldId id="268" r:id="rId19"/>
    <p:sldId id="287" r:id="rId20"/>
    <p:sldId id="273" r:id="rId21"/>
    <p:sldId id="275" r:id="rId22"/>
    <p:sldId id="290" r:id="rId23"/>
    <p:sldId id="295" r:id="rId24"/>
    <p:sldId id="291" r:id="rId25"/>
    <p:sldId id="272" r:id="rId26"/>
    <p:sldId id="277" r:id="rId27"/>
    <p:sldId id="281" r:id="rId28"/>
    <p:sldId id="276" r:id="rId29"/>
    <p:sldId id="278" r:id="rId30"/>
    <p:sldId id="282" r:id="rId31"/>
    <p:sldId id="280" r:id="rId32"/>
    <p:sldId id="269" r:id="rId33"/>
    <p:sldId id="271" r:id="rId34"/>
    <p:sldId id="270" r:id="rId35"/>
    <p:sldId id="283" r:id="rId36"/>
    <p:sldId id="262" r:id="rId3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3F1"/>
    <a:srgbClr val="D2EC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7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238E-7806-4DAB-9F53-A72A3BB5B51C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AD40E-7F35-4664-9C18-D59188592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58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97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58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352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90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97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49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i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AD40E-7F35-4664-9C18-D591885923B8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21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65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19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2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78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528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9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99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42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4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1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49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63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9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9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F497-47CE-43C6-ABB8-882C3E78572A}" type="datetimeFigureOut">
              <a:rPr lang="pl-PL" smtClean="0"/>
              <a:t>15.01.2016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7C4700-B043-47D4-B4D9-A4424CF956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4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funct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npmjs.com/package/less-plugin-clean-css" TargetMode="External"/><Relationship Id="rId4" Type="http://schemas.openxmlformats.org/officeDocument/2006/relationships/hyperlink" Target="https://www.npmjs.com/package/les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usage/index.html#command-line-usage" TargetMode="External"/><Relationship Id="rId2" Type="http://schemas.openxmlformats.org/officeDocument/2006/relationships/hyperlink" Target="https://en.wikipedia.org/wiki/Minification_(programming)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earekiss.com/simple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ess2cs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inless.org/online-less-compil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ss/less.j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fication_(programming)" TargetMode="External"/><Relationship Id="rId2" Type="http://schemas.openxmlformats.org/officeDocument/2006/relationships/hyperlink" Target="http://vswebessent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kristensen/WebCompil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-sass" TargetMode="External"/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hcatli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boost.github.io/styl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tj" TargetMode="External"/><Relationship Id="rId4" Type="http://schemas.openxmlformats.org/officeDocument/2006/relationships/hyperlink" Target="https://www.npmjs.com/package/stylu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eprocess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hyperlink" Target="https://github.com/cloudh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5448" y="2404534"/>
            <a:ext cx="9118555" cy="1646302"/>
          </a:xfrm>
        </p:spPr>
        <p:txBody>
          <a:bodyPr/>
          <a:lstStyle/>
          <a:p>
            <a:r>
              <a:rPr lang="pl-PL" sz="6000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200" dirty="0" smtClean="0"/>
              <a:t>Sposób na uproszczenie pracy z CSS</a:t>
            </a:r>
            <a:endParaRPr lang="pl-PL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5448" y="4050833"/>
            <a:ext cx="9118555" cy="1096899"/>
          </a:xfrm>
        </p:spPr>
        <p:txBody>
          <a:bodyPr/>
          <a:lstStyle/>
          <a:p>
            <a:r>
              <a:rPr lang="pl-PL" dirty="0" smtClean="0"/>
              <a:t>Grzegorz Wodniczak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32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Zmienne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1:</a:t>
            </a:r>
          </a:p>
          <a:p>
            <a:pPr marL="0" indent="0">
              <a:buNone/>
            </a:pPr>
            <a:endParaRPr lang="pl-PL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@red-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green-color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(0, 255, 0)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blue-color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(0, 0, 255)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@red-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Zmienne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1 - rezultat: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(0, 255, 0)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(0, 0, 255)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50445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</a:t>
            </a:r>
            <a:r>
              <a:rPr lang="pl-PL" u="sng" dirty="0" smtClean="0">
                <a:cs typeface="Courier New" panose="02070309020205020404" pitchFamily="49" charset="0"/>
              </a:rPr>
              <a:t>2: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0);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0);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14px;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9425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2 -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1976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</a:t>
            </a:r>
            <a:r>
              <a:rPr lang="pl-PL" u="sng" dirty="0" smtClean="0">
                <a:cs typeface="Courier New" panose="02070309020205020404" pitchFamily="49" charset="0"/>
              </a:rPr>
              <a:t>3: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14px;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.hot(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13507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3 -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81976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(3)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4</a:t>
            </a:r>
            <a:r>
              <a:rPr lang="pl-PL" u="sng" dirty="0" smtClean="0">
                <a:cs typeface="Courier New" panose="02070309020205020404" pitchFamily="49" charset="0"/>
              </a:rPr>
              <a:t>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15px)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.hot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15px)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.hot(20px)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13507" cy="1320800"/>
          </a:xfrm>
        </p:spPr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Zbiory reguł (3)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4 -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div.hot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-news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Zagnieżdżenia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5</a:t>
            </a:r>
            <a:r>
              <a:rPr lang="pl-PL" u="sng" dirty="0" smtClean="0">
                <a:cs typeface="Courier New" panose="02070309020205020404" pitchFamily="49" charset="0"/>
              </a:rPr>
              <a:t>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0, 0);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span.created-date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20px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pl-PL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  <a:endParaRPr lang="pl-PL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Zagnieżdżenia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5 -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0);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section.article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span.created-date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</a:t>
            </a:r>
          </a:p>
          <a:p>
            <a:r>
              <a:rPr lang="pl-PL" dirty="0" smtClean="0"/>
              <a:t>Alternatywy</a:t>
            </a:r>
          </a:p>
          <a:p>
            <a:r>
              <a:rPr lang="pl-PL" dirty="0" smtClean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3841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możliwości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Operacje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>
                <a:cs typeface="Courier New" panose="02070309020205020404" pitchFamily="49" charset="0"/>
              </a:rPr>
              <a:t>Przykład nr 6</a:t>
            </a:r>
            <a:r>
              <a:rPr lang="pl-PL" u="sng" dirty="0" smtClean="0">
                <a:cs typeface="Courier New" panose="02070309020205020404" pitchFamily="49" charset="0"/>
              </a:rPr>
              <a:t>:</a:t>
            </a:r>
            <a:endParaRPr lang="pl-PL" u="sng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6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+ 3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h2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h3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base-font-size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Operacje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nr 6 - rezultat</a:t>
            </a:r>
            <a:r>
              <a:rPr lang="pl-PL" u="sng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h2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h3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Funkcje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pl-PL" dirty="0" smtClean="0"/>
              <a:t>Funkcje umożliwiające wykonywanie operacji </a:t>
            </a:r>
            <a:r>
              <a:rPr lang="pl-PL" dirty="0" smtClean="0"/>
              <a:t>matematycznych: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percentage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sin,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cos,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tan,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pi,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min, max</a:t>
            </a:r>
          </a:p>
          <a:p>
            <a:pPr marL="457200" lvl="1" indent="0">
              <a:buNone/>
            </a:pPr>
            <a:endParaRPr lang="pl-P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</a:t>
            </a:r>
            <a:r>
              <a:rPr lang="pl-PL" u="sng" dirty="0">
                <a:cs typeface="Courier New" panose="02070309020205020404" pitchFamily="49" charset="0"/>
              </a:rPr>
              <a:t>nr </a:t>
            </a:r>
            <a:r>
              <a:rPr lang="pl-PL" u="sng" dirty="0" smtClean="0">
                <a:cs typeface="Courier New" panose="02070309020205020404" pitchFamily="49" charset="0"/>
              </a:rPr>
              <a:t>7:</a:t>
            </a:r>
          </a:p>
          <a:p>
            <a:pPr marL="0" indent="0">
              <a:buNone/>
            </a:pPr>
            <a:endParaRPr lang="pl-PL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14px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pl-PL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large-height</a:t>
            </a:r>
            <a:r>
              <a:rPr lang="pl-PL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 rot="16200000">
            <a:off x="-787343" y="5393322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LESS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Funkcje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 smtClean="0">
                <a:cs typeface="Courier New" panose="02070309020205020404" pitchFamily="49" charset="0"/>
              </a:rPr>
              <a:t>Przykład </a:t>
            </a:r>
            <a:r>
              <a:rPr lang="pl-PL" u="sng" dirty="0">
                <a:cs typeface="Courier New" panose="02070309020205020404" pitchFamily="49" charset="0"/>
              </a:rPr>
              <a:t>nr </a:t>
            </a:r>
            <a:r>
              <a:rPr lang="pl-PL" u="sng" dirty="0" smtClean="0">
                <a:cs typeface="Courier New" panose="02070309020205020404" pitchFamily="49" charset="0"/>
              </a:rPr>
              <a:t>7 - rezultat:</a:t>
            </a:r>
          </a:p>
          <a:p>
            <a:pPr marL="0" indent="0">
              <a:buNone/>
            </a:pPr>
            <a:endParaRPr lang="pl-PL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12px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 rot="16200000">
            <a:off x="-1481026" y="4699640"/>
            <a:ext cx="39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u="sng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KOD </a:t>
            </a:r>
            <a:r>
              <a:rPr lang="pl-PL" sz="1600" u="sng" dirty="0" smtClean="0">
                <a:solidFill>
                  <a:schemeClr val="accent2"/>
                </a:solidFill>
              </a:rPr>
              <a:t>CSS</a:t>
            </a:r>
            <a:endParaRPr lang="pl-PL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możliwości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 smtClean="0"/>
              <a:t>Funkcje 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pl-PL" dirty="0" smtClean="0"/>
              <a:t>Funkcje umożliwiające wykonywanie operacji na </a:t>
            </a:r>
            <a:r>
              <a:rPr lang="pl-PL" dirty="0" smtClean="0"/>
              <a:t>kolorach: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saturate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desaturate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lighten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darken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mix, tint,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greyscale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contrast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/>
              <a:t>Funkcje umożliwiające wykonywanie operacji na </a:t>
            </a:r>
            <a:r>
              <a:rPr lang="pl-PL" dirty="0" smtClean="0"/>
              <a:t>typach:</a:t>
            </a:r>
            <a:endParaRPr lang="pl-PL" dirty="0"/>
          </a:p>
          <a:p>
            <a:pPr marL="457200" lvl="1" indent="0">
              <a:buNone/>
            </a:pP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snumber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isstring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iscolor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iskeyword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isurl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ispixel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ispercentage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isunit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isruleset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 smtClean="0">
              <a:cs typeface="Courier New" panose="02070309020205020404" pitchFamily="49" charset="0"/>
            </a:endParaRPr>
          </a:p>
          <a:p>
            <a:r>
              <a:rPr lang="pl-PL" dirty="0" smtClean="0">
                <a:cs typeface="Courier New" panose="02070309020205020404" pitchFamily="49" charset="0"/>
              </a:rPr>
              <a:t>Pełna </a:t>
            </a:r>
            <a:r>
              <a:rPr lang="pl-PL" dirty="0">
                <a:cs typeface="Courier New" panose="02070309020205020404" pitchFamily="49" charset="0"/>
              </a:rPr>
              <a:t>lista dostępnych </a:t>
            </a:r>
            <a:r>
              <a:rPr lang="pl-PL" dirty="0" smtClean="0">
                <a:cs typeface="Courier New" panose="02070309020205020404" pitchFamily="49" charset="0"/>
              </a:rPr>
              <a:t>funkcji:</a:t>
            </a:r>
            <a:endParaRPr lang="pl-PL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lesscss.org/functions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052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Linia poleceń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355848"/>
            <a:ext cx="9189042" cy="3218688"/>
          </a:xfrm>
        </p:spPr>
        <p:txBody>
          <a:bodyPr>
            <a:normAutofit/>
          </a:bodyPr>
          <a:lstStyle/>
          <a:p>
            <a:r>
              <a:rPr lang="pl-PL" dirty="0" smtClean="0"/>
              <a:t>Platforma: </a:t>
            </a:r>
            <a:r>
              <a:rPr lang="pl-PL" b="1" dirty="0"/>
              <a:t>N</a:t>
            </a:r>
            <a:r>
              <a:rPr lang="pl-PL" b="1" dirty="0" smtClean="0"/>
              <a:t>ode.js</a:t>
            </a:r>
          </a:p>
          <a:p>
            <a:pPr marL="457200" lvl="1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://nodejs.org</a:t>
            </a:r>
            <a:endParaRPr lang="pl-PL" dirty="0" smtClean="0"/>
          </a:p>
          <a:p>
            <a:r>
              <a:rPr lang="pl-PL" dirty="0" smtClean="0"/>
              <a:t>System paczek dla platformy </a:t>
            </a:r>
            <a:r>
              <a:rPr lang="pl-PL" i="1" dirty="0" smtClean="0"/>
              <a:t>Node.js</a:t>
            </a:r>
            <a:r>
              <a:rPr lang="pl-PL" dirty="0" smtClean="0"/>
              <a:t>: </a:t>
            </a:r>
            <a:r>
              <a:rPr lang="pl-PL" b="1" dirty="0" err="1" smtClean="0"/>
              <a:t>npm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i="1" dirty="0" err="1" smtClean="0"/>
              <a:t>Node</a:t>
            </a:r>
            <a:r>
              <a:rPr lang="pl-PL" i="1" dirty="0" smtClean="0"/>
              <a:t> </a:t>
            </a:r>
            <a:r>
              <a:rPr lang="pl-PL" i="1" dirty="0" err="1" smtClean="0"/>
              <a:t>Packaged</a:t>
            </a:r>
            <a:r>
              <a:rPr lang="pl-PL" i="1" dirty="0" smtClean="0"/>
              <a:t> Module</a:t>
            </a:r>
            <a:r>
              <a:rPr lang="pl-PL" dirty="0" smtClean="0"/>
              <a:t>)</a:t>
            </a:r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www.npmjs.com</a:t>
            </a:r>
            <a:endParaRPr lang="pl-PL" b="1" dirty="0" smtClean="0"/>
          </a:p>
          <a:p>
            <a:pPr lvl="1"/>
            <a:r>
              <a:rPr lang="pl-PL" dirty="0" smtClean="0"/>
              <a:t>Paczka </a:t>
            </a:r>
            <a:r>
              <a:rPr lang="pl-PL" i="1" dirty="0" err="1" smtClean="0"/>
              <a:t>npm</a:t>
            </a:r>
            <a:r>
              <a:rPr lang="pl-PL" dirty="0"/>
              <a:t>:</a:t>
            </a:r>
            <a:r>
              <a:rPr lang="pl-PL" dirty="0" smtClean="0"/>
              <a:t> </a:t>
            </a:r>
            <a:r>
              <a:rPr lang="pl-PL" b="1" dirty="0" smtClean="0"/>
              <a:t>less</a:t>
            </a:r>
            <a:endParaRPr lang="pl-PL" b="1" dirty="0"/>
          </a:p>
          <a:p>
            <a:pPr marL="914400" lvl="2" indent="0">
              <a:buNone/>
            </a:pPr>
            <a:r>
              <a:rPr lang="pl-PL" sz="1600" dirty="0" smtClean="0">
                <a:hlinkClick r:id="rId4"/>
              </a:rPr>
              <a:t>https://www.npmjs.com/package/less</a:t>
            </a:r>
            <a:endParaRPr lang="pl-PL" sz="1600" dirty="0" smtClean="0"/>
          </a:p>
          <a:p>
            <a:pPr lvl="1"/>
            <a:r>
              <a:rPr lang="pl-PL" dirty="0" smtClean="0"/>
              <a:t>Paczka </a:t>
            </a:r>
            <a:r>
              <a:rPr lang="pl-PL" i="1" dirty="0" err="1" smtClean="0"/>
              <a:t>npm</a:t>
            </a:r>
            <a:r>
              <a:rPr lang="pl-PL" dirty="0"/>
              <a:t>:</a:t>
            </a:r>
            <a:r>
              <a:rPr lang="pl-PL" dirty="0" smtClean="0"/>
              <a:t> </a:t>
            </a:r>
            <a:r>
              <a:rPr lang="pl-PL" b="1" dirty="0" smtClean="0"/>
              <a:t>less-</a:t>
            </a:r>
            <a:r>
              <a:rPr lang="pl-PL" b="1" dirty="0" err="1" smtClean="0"/>
              <a:t>plugin</a:t>
            </a:r>
            <a:r>
              <a:rPr lang="pl-PL" b="1" dirty="0" smtClean="0"/>
              <a:t>-</a:t>
            </a:r>
            <a:r>
              <a:rPr lang="pl-PL" b="1" dirty="0" err="1" smtClean="0"/>
              <a:t>clean-css</a:t>
            </a:r>
            <a:endParaRPr lang="pl-PL" b="1" dirty="0"/>
          </a:p>
          <a:p>
            <a:pPr marL="914400" lvl="2" indent="0">
              <a:buNone/>
            </a:pPr>
            <a:r>
              <a:rPr lang="pl-PL" sz="1600" dirty="0" smtClean="0">
                <a:hlinkClick r:id="rId5"/>
              </a:rPr>
              <a:t>https</a:t>
            </a:r>
            <a:r>
              <a:rPr lang="pl-PL" sz="1600" dirty="0">
                <a:hlinkClick r:id="rId5"/>
              </a:rPr>
              <a:t>://www.npmjs.com/package/less-plugin-clean-css</a:t>
            </a:r>
            <a:endParaRPr lang="pl-PL" sz="1600" dirty="0"/>
          </a:p>
          <a:p>
            <a:pPr lvl="1"/>
            <a:endParaRPr lang="pl-PL" dirty="0" smtClean="0"/>
          </a:p>
          <a:p>
            <a:pPr marL="457200" lvl="1" indent="0">
              <a:buNone/>
            </a:pPr>
            <a:endParaRPr lang="pl-PL" dirty="0" smtClean="0"/>
          </a:p>
          <a:p>
            <a:pPr marL="457200" lvl="1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8124"/>
            <a:ext cx="2540000" cy="1270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12" y="2451682"/>
            <a:ext cx="1190625" cy="46672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458888" y="2289181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pl-PL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smtClean="0"/>
              <a:t>skorzystać </a:t>
            </a:r>
            <a:r>
              <a:rPr lang="pl-PL" dirty="0"/>
              <a:t>z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/>
              <a:t> </a:t>
            </a:r>
            <a:r>
              <a:rPr lang="pl-PL" sz="3200" dirty="0"/>
              <a:t>Linia poleceń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7195650" cy="3880773"/>
          </a:xfrm>
        </p:spPr>
        <p:txBody>
          <a:bodyPr/>
          <a:lstStyle/>
          <a:p>
            <a:r>
              <a:rPr lang="pl-PL" dirty="0" smtClean="0"/>
              <a:t>Wyświetlenie wyniku przetwarzania pliku </a:t>
            </a:r>
            <a:r>
              <a:rPr lang="pl-PL" i="1" dirty="0" err="1" smtClean="0"/>
              <a:t>Test.less</a:t>
            </a:r>
            <a:r>
              <a:rPr lang="pl-PL" dirty="0" smtClean="0"/>
              <a:t>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Test.less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/>
              <a:t>Zapisanie wyniku przetwarzania pliku </a:t>
            </a:r>
            <a:r>
              <a:rPr lang="pl-PL" i="1" dirty="0" err="1" smtClean="0"/>
              <a:t>Test.less</a:t>
            </a:r>
            <a:r>
              <a:rPr lang="pl-PL" dirty="0" smtClean="0"/>
              <a:t> do pliku </a:t>
            </a:r>
            <a:r>
              <a:rPr lang="pl-PL" i="1" dirty="0" smtClean="0"/>
              <a:t>Test.css</a:t>
            </a:r>
            <a:r>
              <a:rPr lang="pl-PL" dirty="0" smtClean="0"/>
              <a:t>:</a:t>
            </a:r>
            <a:endParaRPr lang="pl-PL" i="1" dirty="0" smtClean="0"/>
          </a:p>
          <a:p>
            <a:pPr marL="457200" lvl="1" indent="0">
              <a:buNone/>
            </a:pPr>
            <a:r>
              <a:rPr lang="pl-PL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l-PL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Test.less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Test.css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smtClean="0"/>
              <a:t>Zapisanie wyniku przetwarzania pliku </a:t>
            </a:r>
            <a:r>
              <a:rPr lang="pl-PL" i="1" dirty="0" err="1" smtClean="0"/>
              <a:t>Test.less</a:t>
            </a:r>
            <a:r>
              <a:rPr lang="pl-PL" dirty="0" smtClean="0"/>
              <a:t> do pliku </a:t>
            </a:r>
            <a:r>
              <a:rPr lang="pl-PL" i="1" dirty="0" smtClean="0"/>
              <a:t>Test.css</a:t>
            </a:r>
            <a:r>
              <a:rPr lang="pl-PL" dirty="0" smtClean="0"/>
              <a:t> (z uwzględnieniem procesu </a:t>
            </a:r>
            <a:r>
              <a:rPr lang="pl-PL" dirty="0" err="1" smtClean="0">
                <a:hlinkClick r:id="rId2"/>
              </a:rPr>
              <a:t>minifikacji</a:t>
            </a:r>
            <a:r>
              <a:rPr lang="pl-PL" dirty="0" smtClean="0"/>
              <a:t>):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clean-css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Test.less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Test.css</a:t>
            </a:r>
          </a:p>
          <a:p>
            <a:endParaRPr lang="pl-PL" dirty="0" smtClean="0">
              <a:cs typeface="Courier New" panose="02070309020205020404" pitchFamily="49" charset="0"/>
            </a:endParaRPr>
          </a:p>
          <a:p>
            <a:r>
              <a:rPr lang="pl-PL" dirty="0" smtClean="0">
                <a:cs typeface="Courier New" panose="02070309020205020404" pitchFamily="49" charset="0"/>
              </a:rPr>
              <a:t>Pełna lista dostępnych </a:t>
            </a:r>
            <a:r>
              <a:rPr lang="pl-PL" dirty="0" smtClean="0">
                <a:cs typeface="Courier New" panose="02070309020205020404" pitchFamily="49" charset="0"/>
              </a:rPr>
              <a:t>poleceń:</a:t>
            </a:r>
            <a:endParaRPr lang="pl-PL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http://lesscss.org/usage/index.html#command-line-usage</a:t>
            </a:r>
            <a:endParaRPr lang="pl-PL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39025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desktopowe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err="1" smtClean="0"/>
              <a:t>SimpLESS</a:t>
            </a:r>
            <a:endParaRPr lang="pl-PL" sz="32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77334" y="6044184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http://wearekiss.com/simpless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2046573"/>
            <a:ext cx="61060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28514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desktopowe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err="1" smtClean="0"/>
              <a:t>WinLess</a:t>
            </a:r>
            <a:endParaRPr lang="pl-PL" sz="32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77334" y="6044184"/>
            <a:ext cx="358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winless.org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046573"/>
            <a:ext cx="59852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39025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internetowe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smtClean="0"/>
              <a:t>less2css.org</a:t>
            </a:r>
            <a:endParaRPr lang="pl-PL" sz="3200" i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77334" y="6044184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hlinkClick r:id="rId2"/>
              </a:rPr>
              <a:t>http://less2css.org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2046573"/>
            <a:ext cx="72353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 smtClean="0"/>
              <a:t> (1)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div#First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255)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iv#Second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(0, 255, 0)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(0, 0, 255)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28514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Aplikacje internetowe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2800" i="1" dirty="0" smtClean="0"/>
              <a:t>winless.org</a:t>
            </a:r>
            <a:endParaRPr lang="pl-PL" sz="3200" i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77334" y="6044184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Strona WWW: </a:t>
            </a:r>
            <a:r>
              <a:rPr lang="pl-PL" dirty="0">
                <a:hlinkClick r:id="rId2"/>
              </a:rPr>
              <a:t>http://winless.org/online-less-compiler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046573"/>
            <a:ext cx="72353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39935" cy="1320800"/>
          </a:xfrm>
        </p:spPr>
        <p:txBody>
          <a:bodyPr/>
          <a:lstStyle/>
          <a:p>
            <a:r>
              <a:rPr lang="pl-PL" dirty="0" smtClean="0"/>
              <a:t>Jak skorzystać z </a:t>
            </a:r>
            <a:r>
              <a:rPr lang="pl-PL" i="1" dirty="0" smtClean="0">
                <a:solidFill>
                  <a:schemeClr val="accent2"/>
                </a:solidFill>
              </a:rPr>
              <a:t>Less</a:t>
            </a:r>
            <a:r>
              <a:rPr lang="pl-PL" dirty="0" smtClean="0"/>
              <a:t>? </a:t>
            </a:r>
            <a:r>
              <a:rPr lang="pl-PL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JavaScript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3" y="2160587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677333" y="216058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Biblioteka: </a:t>
            </a:r>
            <a:r>
              <a:rPr lang="pl-PL" b="1" dirty="0" smtClean="0"/>
              <a:t>Less.js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github.com/less/less.js</a:t>
            </a:r>
            <a:endParaRPr lang="pl-PL" b="1" dirty="0" smtClean="0"/>
          </a:p>
          <a:p>
            <a:r>
              <a:rPr lang="pl-PL" dirty="0" smtClean="0"/>
              <a:t>Działa po stronie klienta, w przeglądarce internetowej</a:t>
            </a:r>
          </a:p>
          <a:p>
            <a:r>
              <a:rPr lang="pl-PL" dirty="0" smtClean="0"/>
              <a:t>Ze względu na niską wydajność, </a:t>
            </a:r>
            <a:r>
              <a:rPr lang="pl-PL" u="sng" dirty="0" smtClean="0"/>
              <a:t>wykorzystanie w środowiskach produkcyjnych nie jest zalecane</a:t>
            </a:r>
          </a:p>
          <a:p>
            <a:r>
              <a:rPr lang="pl-PL" dirty="0" smtClean="0"/>
              <a:t>Licencja: </a:t>
            </a:r>
            <a:r>
              <a:rPr lang="pl-PL" b="1" dirty="0" smtClean="0"/>
              <a:t>Apache License 2.0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8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smtClean="0"/>
              <a:t>skorzystać </a:t>
            </a:r>
            <a:r>
              <a:rPr lang="pl-PL" dirty="0"/>
              <a:t>z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pl-PL" sz="3200" i="1" dirty="0" smtClean="0"/>
              <a:t>Visual Studio 2013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352800"/>
            <a:ext cx="8596668" cy="3304032"/>
          </a:xfrm>
        </p:spPr>
        <p:txBody>
          <a:bodyPr>
            <a:normAutofit/>
          </a:bodyPr>
          <a:lstStyle/>
          <a:p>
            <a:r>
              <a:rPr lang="pl-PL" dirty="0" smtClean="0"/>
              <a:t>Rozszerzenie: </a:t>
            </a:r>
            <a:r>
              <a:rPr lang="pl-PL" b="1" dirty="0" smtClean="0"/>
              <a:t>Web Essentials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http://vswebessentials.com</a:t>
            </a:r>
            <a:endParaRPr lang="pl-PL" dirty="0" smtClean="0"/>
          </a:p>
          <a:p>
            <a:r>
              <a:rPr lang="pl-PL" dirty="0" smtClean="0"/>
              <a:t>Automatyczne generowanie wyjściowego pliku CSS podczas:</a:t>
            </a:r>
          </a:p>
          <a:p>
            <a:pPr lvl="1"/>
            <a:r>
              <a:rPr lang="pl-PL" dirty="0" smtClean="0"/>
              <a:t>Kompilacji aplikacji</a:t>
            </a:r>
          </a:p>
          <a:p>
            <a:pPr lvl="1"/>
            <a:r>
              <a:rPr lang="pl-PL" dirty="0" smtClean="0"/>
              <a:t>Zapisu pliku *.less</a:t>
            </a:r>
          </a:p>
          <a:p>
            <a:r>
              <a:rPr lang="pl-PL" dirty="0" smtClean="0"/>
              <a:t>Wsparcie dla procesu </a:t>
            </a:r>
            <a:r>
              <a:rPr lang="pl-PL" dirty="0" smtClean="0">
                <a:hlinkClick r:id="rId3"/>
              </a:rPr>
              <a:t>minifikacji</a:t>
            </a:r>
            <a:endParaRPr lang="pl-PL" dirty="0" smtClean="0"/>
          </a:p>
          <a:p>
            <a:r>
              <a:rPr lang="pl-PL" dirty="0" smtClean="0"/>
              <a:t>Podgląd „na żywo” wyjściowego pliku CSS</a:t>
            </a:r>
          </a:p>
          <a:p>
            <a:r>
              <a:rPr lang="pl-PL" dirty="0" smtClean="0"/>
              <a:t>Licencja: </a:t>
            </a:r>
            <a:r>
              <a:rPr lang="pl-PL" b="1" dirty="0"/>
              <a:t>Apache License 2.0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2" y="2017712"/>
            <a:ext cx="1104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smtClean="0"/>
              <a:t>skorzystać </a:t>
            </a:r>
            <a:r>
              <a:rPr lang="pl-PL" dirty="0"/>
              <a:t>z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pl-PL" sz="3200" i="1" dirty="0"/>
              <a:t>Visual Studio </a:t>
            </a:r>
            <a:r>
              <a:rPr lang="pl-PL" sz="3200" i="1" dirty="0" smtClean="0"/>
              <a:t>2015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Rozszerzenie: </a:t>
            </a:r>
            <a:r>
              <a:rPr lang="pl-PL" b="1" dirty="0"/>
              <a:t>Web </a:t>
            </a:r>
            <a:r>
              <a:rPr lang="pl-PL" b="1" dirty="0" smtClean="0"/>
              <a:t>Compiler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github.com/madskristensen/WebCompiler</a:t>
            </a:r>
            <a:endParaRPr lang="pl-PL" b="1" dirty="0" smtClean="0"/>
          </a:p>
          <a:p>
            <a:r>
              <a:rPr lang="pl-PL" dirty="0" smtClean="0"/>
              <a:t>Wersja rozwojowa!</a:t>
            </a:r>
          </a:p>
          <a:p>
            <a:pPr lvl="1"/>
            <a:r>
              <a:rPr lang="pl-PL" dirty="0" smtClean="0"/>
              <a:t>Brak podglądu „na żywo” wyjściowego pliku CSS</a:t>
            </a:r>
          </a:p>
          <a:p>
            <a:r>
              <a:rPr lang="pl-PL" dirty="0" smtClean="0"/>
              <a:t>Licencja: </a:t>
            </a:r>
            <a:r>
              <a:rPr lang="pl-PL" b="1" dirty="0"/>
              <a:t>Apache License 2.0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77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Alternatywy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i="1" dirty="0" err="1" smtClean="0"/>
              <a:t>Sass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118104"/>
            <a:ext cx="8596668" cy="3739896"/>
          </a:xfrm>
        </p:spPr>
        <p:txBody>
          <a:bodyPr>
            <a:normAutofit/>
          </a:bodyPr>
          <a:lstStyle/>
          <a:p>
            <a:r>
              <a:rPr lang="pl-PL" dirty="0" smtClean="0"/>
              <a:t>Nazwa: </a:t>
            </a:r>
            <a:r>
              <a:rPr lang="pl-PL" b="1" dirty="0" err="1" smtClean="0"/>
              <a:t>Sass</a:t>
            </a:r>
            <a:r>
              <a:rPr lang="pl-PL" dirty="0"/>
              <a:t> (</a:t>
            </a:r>
            <a:r>
              <a:rPr lang="pl-PL" i="1" dirty="0" err="1"/>
              <a:t>Syntactically</a:t>
            </a:r>
            <a:r>
              <a:rPr lang="pl-PL" i="1" dirty="0"/>
              <a:t> </a:t>
            </a:r>
            <a:r>
              <a:rPr lang="pl-PL" i="1" dirty="0" err="1"/>
              <a:t>Awesome</a:t>
            </a:r>
            <a:r>
              <a:rPr lang="pl-PL" i="1" dirty="0"/>
              <a:t> Style </a:t>
            </a:r>
            <a:r>
              <a:rPr lang="pl-PL" i="1" dirty="0" err="1"/>
              <a:t>Sheets</a:t>
            </a:r>
            <a:r>
              <a:rPr lang="pl-PL" dirty="0"/>
              <a:t>)</a:t>
            </a:r>
            <a:endParaRPr lang="pl-PL" b="1" dirty="0" smtClean="0"/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sass-lang.com</a:t>
            </a:r>
            <a:endParaRPr lang="pl-PL" dirty="0"/>
          </a:p>
          <a:p>
            <a:r>
              <a:rPr lang="pl-PL" dirty="0"/>
              <a:t>Paczka </a:t>
            </a:r>
            <a:r>
              <a:rPr lang="pl-PL" i="1" dirty="0" err="1" smtClean="0"/>
              <a:t>npm</a:t>
            </a:r>
            <a:r>
              <a:rPr lang="pl-PL" i="1" dirty="0" smtClean="0"/>
              <a:t>: </a:t>
            </a:r>
            <a:r>
              <a:rPr lang="pl-PL" b="1" dirty="0" err="1" smtClean="0"/>
              <a:t>node-sass</a:t>
            </a:r>
            <a:endParaRPr lang="pl-PL" b="1" dirty="0"/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https://www.npmjs.com/package/node-sass</a:t>
            </a:r>
            <a:endParaRPr lang="pl-PL" dirty="0" smtClean="0"/>
          </a:p>
          <a:p>
            <a:r>
              <a:rPr lang="pl-PL" dirty="0" smtClean="0"/>
              <a:t>Autorzy: </a:t>
            </a:r>
            <a:r>
              <a:rPr lang="pl-PL" b="1" dirty="0" err="1" smtClean="0"/>
              <a:t>Hampton</a:t>
            </a:r>
            <a:r>
              <a:rPr lang="pl-PL" b="1" dirty="0" smtClean="0"/>
              <a:t> </a:t>
            </a:r>
            <a:r>
              <a:rPr lang="pl-PL" b="1" dirty="0" err="1" smtClean="0"/>
              <a:t>Catlin</a:t>
            </a:r>
            <a:r>
              <a:rPr lang="pl-PL" dirty="0" smtClean="0"/>
              <a:t> (</a:t>
            </a:r>
            <a:r>
              <a:rPr lang="pl-PL" dirty="0" smtClean="0">
                <a:hlinkClick r:id="rId4"/>
              </a:rPr>
              <a:t>@hcatlin</a:t>
            </a:r>
            <a:r>
              <a:rPr lang="pl-PL" dirty="0" smtClean="0"/>
              <a:t>), </a:t>
            </a:r>
            <a:r>
              <a:rPr lang="pl-PL" b="1" dirty="0" smtClean="0"/>
              <a:t>Natalie </a:t>
            </a:r>
            <a:r>
              <a:rPr lang="pl-PL" b="1" dirty="0" err="1" smtClean="0"/>
              <a:t>Weizenbaum</a:t>
            </a:r>
            <a:r>
              <a:rPr lang="pl-PL" dirty="0" smtClean="0"/>
              <a:t>, </a:t>
            </a:r>
            <a:r>
              <a:rPr lang="pl-PL" b="1" dirty="0" smtClean="0"/>
              <a:t>Chris </a:t>
            </a:r>
            <a:r>
              <a:rPr lang="pl-PL" b="1" dirty="0" err="1" smtClean="0"/>
              <a:t>Eppstein</a:t>
            </a:r>
            <a:endParaRPr lang="pl-PL" b="1" dirty="0"/>
          </a:p>
          <a:p>
            <a:r>
              <a:rPr lang="pl-PL" dirty="0"/>
              <a:t>Data utworzenia: </a:t>
            </a:r>
            <a:r>
              <a:rPr lang="pl-PL" b="1" dirty="0" smtClean="0"/>
              <a:t>2006</a:t>
            </a:r>
            <a:endParaRPr lang="pl-PL" b="1" dirty="0"/>
          </a:p>
          <a:p>
            <a:r>
              <a:rPr lang="pl-PL" dirty="0"/>
              <a:t>Aktualna wersja: </a:t>
            </a:r>
            <a:r>
              <a:rPr lang="pl-PL" b="1" dirty="0" smtClean="0"/>
              <a:t>3.4.17</a:t>
            </a:r>
            <a:r>
              <a:rPr lang="pl-PL" dirty="0" smtClean="0"/>
              <a:t> </a:t>
            </a:r>
            <a:r>
              <a:rPr lang="pl-PL" dirty="0"/>
              <a:t>(wydana </a:t>
            </a:r>
            <a:r>
              <a:rPr lang="pl-PL" dirty="0" smtClean="0"/>
              <a:t>21.08.2015</a:t>
            </a:r>
            <a:r>
              <a:rPr lang="pl-PL" dirty="0"/>
              <a:t>)</a:t>
            </a:r>
          </a:p>
          <a:p>
            <a:r>
              <a:rPr lang="pl-PL" dirty="0"/>
              <a:t>Licencja: </a:t>
            </a:r>
            <a:r>
              <a:rPr lang="pl-PL" b="1" dirty="0" smtClean="0"/>
              <a:t>MIT License</a:t>
            </a: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67052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Alternatywy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i="1" dirty="0" smtClean="0"/>
              <a:t>Stylus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118104"/>
            <a:ext cx="8596668" cy="3739896"/>
          </a:xfrm>
        </p:spPr>
        <p:txBody>
          <a:bodyPr/>
          <a:lstStyle/>
          <a:p>
            <a:r>
              <a:rPr lang="pl-PL" dirty="0" smtClean="0"/>
              <a:t>Nazwa: </a:t>
            </a:r>
            <a:r>
              <a:rPr lang="pl-PL" b="1" dirty="0" smtClean="0"/>
              <a:t>Stylus</a:t>
            </a:r>
          </a:p>
          <a:p>
            <a:pPr marL="457200" lvl="1" indent="0">
              <a:buNone/>
            </a:pP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learnboost.github.io/stylus</a:t>
            </a:r>
            <a:endParaRPr lang="pl-PL" dirty="0" smtClean="0"/>
          </a:p>
          <a:p>
            <a:r>
              <a:rPr lang="pl-PL" dirty="0" smtClean="0"/>
              <a:t>Paczka </a:t>
            </a:r>
            <a:r>
              <a:rPr lang="pl-PL" i="1" dirty="0" err="1" smtClean="0"/>
              <a:t>npm</a:t>
            </a:r>
            <a:r>
              <a:rPr lang="pl-PL" i="1" dirty="0" smtClean="0"/>
              <a:t>: </a:t>
            </a:r>
            <a:r>
              <a:rPr lang="pl-PL" b="1" dirty="0" smtClean="0"/>
              <a:t>stylus</a:t>
            </a:r>
            <a:endParaRPr lang="pl-PL" b="1" dirty="0"/>
          </a:p>
          <a:p>
            <a:pPr marL="457200" lvl="1" indent="0">
              <a:buNone/>
            </a:pP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://www.npmjs.com/package/stylus</a:t>
            </a:r>
            <a:endParaRPr lang="pl-PL" dirty="0" smtClean="0"/>
          </a:p>
          <a:p>
            <a:r>
              <a:rPr lang="pl-PL" dirty="0" smtClean="0"/>
              <a:t>Autorzy: </a:t>
            </a:r>
            <a:r>
              <a:rPr lang="pl-PL" b="1" dirty="0" smtClean="0"/>
              <a:t>TJ </a:t>
            </a:r>
            <a:r>
              <a:rPr lang="pl-PL" b="1" dirty="0" err="1" smtClean="0"/>
              <a:t>Holowaychuk</a:t>
            </a:r>
            <a:r>
              <a:rPr lang="pl-PL" dirty="0" smtClean="0"/>
              <a:t> (</a:t>
            </a:r>
            <a:r>
              <a:rPr lang="pl-PL" dirty="0" smtClean="0">
                <a:hlinkClick r:id="rId5"/>
              </a:rPr>
              <a:t>@</a:t>
            </a:r>
            <a:r>
              <a:rPr lang="pl-PL" dirty="0" err="1" smtClean="0">
                <a:hlinkClick r:id="rId5"/>
              </a:rPr>
              <a:t>tj</a:t>
            </a:r>
            <a:r>
              <a:rPr lang="pl-PL" dirty="0" smtClean="0"/>
              <a:t>)</a:t>
            </a:r>
            <a:endParaRPr lang="pl-PL" b="1" dirty="0"/>
          </a:p>
          <a:p>
            <a:r>
              <a:rPr lang="pl-PL" dirty="0"/>
              <a:t>Data utworzenia: </a:t>
            </a:r>
            <a:r>
              <a:rPr lang="pl-PL" b="1" dirty="0" smtClean="0"/>
              <a:t>2011</a:t>
            </a:r>
            <a:endParaRPr lang="pl-PL" b="1" dirty="0"/>
          </a:p>
          <a:p>
            <a:r>
              <a:rPr lang="pl-PL" dirty="0"/>
              <a:t>Aktualna wersja: </a:t>
            </a:r>
            <a:r>
              <a:rPr lang="pl-PL" b="1" dirty="0" smtClean="0"/>
              <a:t>0.52.4</a:t>
            </a:r>
            <a:r>
              <a:rPr lang="pl-PL" dirty="0" smtClean="0"/>
              <a:t> </a:t>
            </a:r>
            <a:r>
              <a:rPr lang="pl-PL" dirty="0"/>
              <a:t>(wydana </a:t>
            </a:r>
            <a:r>
              <a:rPr lang="pl-PL" dirty="0" smtClean="0"/>
              <a:t>04.09.2015</a:t>
            </a:r>
            <a:r>
              <a:rPr lang="pl-PL" dirty="0"/>
              <a:t>)</a:t>
            </a:r>
          </a:p>
          <a:p>
            <a:r>
              <a:rPr lang="pl-PL" dirty="0"/>
              <a:t>Licencja: </a:t>
            </a:r>
            <a:r>
              <a:rPr lang="pl-PL" b="1" dirty="0" smtClean="0"/>
              <a:t>MIT License</a:t>
            </a: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256165" cy="11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smtClean="0"/>
              <a:t>Przydatne adresy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Oficjalna strona </a:t>
            </a:r>
            <a:r>
              <a:rPr lang="pl-PL" dirty="0"/>
              <a:t>+</a:t>
            </a:r>
            <a:r>
              <a:rPr lang="pl-PL" dirty="0" smtClean="0"/>
              <a:t> </a:t>
            </a:r>
            <a:r>
              <a:rPr lang="pl-PL" dirty="0" smtClean="0"/>
              <a:t>dokumentacja: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lesscss.org</a:t>
            </a:r>
            <a:endParaRPr lang="pl-PL" dirty="0" smtClean="0"/>
          </a:p>
          <a:p>
            <a:r>
              <a:rPr lang="pl-PL" dirty="0" smtClean="0"/>
              <a:t>Repozytorium </a:t>
            </a:r>
            <a:r>
              <a:rPr lang="pl-PL" dirty="0" smtClean="0"/>
              <a:t>kodu: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github.com/less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478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/>
              <a:t> </a:t>
            </a:r>
            <a:r>
              <a:rPr lang="pl-PL" sz="3200" dirty="0" smtClean="0"/>
              <a:t>(2)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div#First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2px 3px 4px;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 6px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 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px;</a:t>
            </a:r>
            <a:endParaRPr lang="pl-PL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div#Second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2px 3px 4px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5px 6px 7px 8px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l-PL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6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/>
              <a:t> </a:t>
            </a:r>
            <a:r>
              <a:rPr lang="pl-PL" sz="3200" dirty="0" smtClean="0"/>
              <a:t>(3)</a:t>
            </a:r>
            <a:endParaRPr lang="pl-PL" sz="2800" dirty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div.title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11px;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div.title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div.icon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12px;</a:t>
            </a:r>
          </a:p>
          <a:p>
            <a:pPr marL="0" indent="0">
              <a:buNone/>
            </a:pP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div.header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div.title</a:t>
            </a:r>
            <a:r>
              <a:rPr lang="pl-P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div.icon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div.caption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13px;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7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 smtClean="0"/>
              <a:t>CSS</a:t>
            </a:r>
            <a:r>
              <a:rPr lang="pl-PL" sz="3200" dirty="0" smtClean="0"/>
              <a:t> (4)</a:t>
            </a:r>
            <a:endParaRPr lang="pl-PL" sz="2800" dirty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light-color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lighter-color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/>
              <a:t>Wady </a:t>
            </a:r>
            <a:r>
              <a:rPr lang="pl-PL" sz="3200" i="1" dirty="0"/>
              <a:t>CSS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pl-PL" dirty="0" smtClean="0"/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endParaRPr lang="pl-PL" dirty="0" smtClean="0"/>
          </a:p>
          <a:p>
            <a:pPr>
              <a:buFont typeface="+mj-lt"/>
              <a:buAutoNum type="arabicPeriod"/>
            </a:pPr>
            <a:endParaRPr lang="pl-PL" dirty="0" smtClean="0"/>
          </a:p>
          <a:p>
            <a:pPr>
              <a:buFont typeface="+mj-lt"/>
              <a:buAutoNum type="arabicPeriod"/>
            </a:pPr>
            <a:endParaRPr lang="pl-PL" dirty="0" smtClean="0"/>
          </a:p>
          <a:p>
            <a:pPr marL="0" indent="0" algn="ctr">
              <a:buNone/>
            </a:pPr>
            <a:endParaRPr lang="pl-PL" sz="2400" b="1" dirty="0" smtClean="0"/>
          </a:p>
          <a:p>
            <a:pPr marL="0" indent="0" algn="ctr">
              <a:buNone/>
            </a:pPr>
            <a:r>
              <a:rPr lang="pl-PL" sz="2800" dirty="0" smtClean="0"/>
              <a:t>Trudność w utrzymaniu kodu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68825"/>
              </p:ext>
            </p:extLst>
          </p:nvPr>
        </p:nvGraphicFramePr>
        <p:xfrm>
          <a:off x="677334" y="2160589"/>
          <a:ext cx="8596668" cy="6595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5556"/>
                <a:gridCol w="2865556"/>
                <a:gridCol w="2865556"/>
              </a:tblGrid>
              <a:tr h="659582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pl-PL" dirty="0" smtClean="0"/>
                        <a:t>Powtarzalność</a:t>
                      </a:r>
                      <a:endParaRPr lang="pl-PL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 startAt="2"/>
                      </a:pPr>
                      <a:r>
                        <a:rPr lang="pl-PL" dirty="0" smtClean="0"/>
                        <a:t>Nieczytelność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 startAt="3"/>
                      </a:pPr>
                      <a:r>
                        <a:rPr lang="pl-PL" dirty="0" smtClean="0"/>
                        <a:t>Statyczność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Łącznik prosty ze strzałką 11"/>
          <p:cNvCxnSpPr/>
          <p:nvPr/>
        </p:nvCxnSpPr>
        <p:spPr>
          <a:xfrm>
            <a:off x="2135936" y="3051016"/>
            <a:ext cx="1397876" cy="1397876"/>
          </a:xfrm>
          <a:prstGeom prst="straightConnector1">
            <a:avLst/>
          </a:prstGeom>
          <a:ln w="38100">
            <a:solidFill>
              <a:srgbClr val="97D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H="1">
            <a:off x="6526923" y="3051016"/>
            <a:ext cx="1397876" cy="1397876"/>
          </a:xfrm>
          <a:prstGeom prst="straightConnector1">
            <a:avLst/>
          </a:prstGeom>
          <a:ln w="38100">
            <a:solidFill>
              <a:srgbClr val="97D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>
            <a:off x="5000964" y="3051016"/>
            <a:ext cx="0" cy="1397876"/>
          </a:xfrm>
          <a:prstGeom prst="straightConnector1">
            <a:avLst/>
          </a:prstGeom>
          <a:ln w="38100">
            <a:solidFill>
              <a:srgbClr val="97D3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err="1" smtClean="0"/>
              <a:t>Pre</a:t>
            </a:r>
            <a:r>
              <a:rPr lang="pl-PL" sz="3200" dirty="0" smtClean="0"/>
              <a:t>-procesor dla </a:t>
            </a:r>
            <a:r>
              <a:rPr lang="pl-PL" sz="3200" i="1" dirty="0" smtClean="0"/>
              <a:t>CSS</a:t>
            </a:r>
            <a:endParaRPr lang="pl-PL" sz="32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„</a:t>
            </a:r>
            <a:r>
              <a:rPr lang="en-US" dirty="0" smtClean="0"/>
              <a:t>In </a:t>
            </a:r>
            <a:r>
              <a:rPr lang="en-US" dirty="0"/>
              <a:t>computer science, a </a:t>
            </a:r>
            <a:r>
              <a:rPr lang="en-US" b="1" dirty="0" smtClean="0"/>
              <a:t>pre</a:t>
            </a:r>
            <a:r>
              <a:rPr lang="pl-PL" b="1" dirty="0" smtClean="0"/>
              <a:t>-</a:t>
            </a:r>
            <a:r>
              <a:rPr lang="en-US" b="1" dirty="0" smtClean="0"/>
              <a:t>processor</a:t>
            </a:r>
            <a:r>
              <a:rPr lang="en-US" dirty="0" smtClean="0"/>
              <a:t> </a:t>
            </a:r>
            <a:r>
              <a:rPr lang="en-US" dirty="0"/>
              <a:t>is a program that </a:t>
            </a:r>
            <a:r>
              <a:rPr lang="en-US" u="sng" dirty="0"/>
              <a:t>processes its input data to produce output</a:t>
            </a:r>
            <a:r>
              <a:rPr lang="en-US" dirty="0"/>
              <a:t> that is used as input to another program</a:t>
            </a:r>
            <a:r>
              <a:rPr lang="en-US" dirty="0" smtClean="0"/>
              <a:t>.</a:t>
            </a:r>
            <a:r>
              <a:rPr lang="pl-PL" dirty="0" smtClean="0"/>
              <a:t>”</a:t>
            </a:r>
          </a:p>
          <a:p>
            <a:pPr marL="0" indent="0" algn="r">
              <a:buNone/>
            </a:pPr>
            <a:r>
              <a:rPr lang="pl-PL" sz="1400" dirty="0" smtClean="0"/>
              <a:t>Źródło: </a:t>
            </a:r>
            <a:r>
              <a:rPr lang="pl-PL" sz="1400" dirty="0" smtClean="0">
                <a:hlinkClick r:id="rId2"/>
              </a:rPr>
              <a:t>https</a:t>
            </a:r>
            <a:r>
              <a:rPr lang="pl-PL" sz="1400" dirty="0">
                <a:hlinkClick r:id="rId2"/>
              </a:rPr>
              <a:t>://</a:t>
            </a:r>
            <a:r>
              <a:rPr lang="pl-PL" sz="1400" dirty="0" smtClean="0">
                <a:hlinkClick r:id="rId2"/>
              </a:rPr>
              <a:t>en.wikipedia.org/wiki/Preprocessor</a:t>
            </a:r>
            <a:endParaRPr lang="pl-PL" sz="1400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Input data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</a:t>
            </a:r>
            <a:r>
              <a:rPr lang="pl-PL" sz="2400" b="1" i="1" dirty="0" smtClean="0">
                <a:solidFill>
                  <a:schemeClr val="accent2"/>
                </a:solidFill>
              </a:rPr>
              <a:t>Less</a:t>
            </a:r>
            <a:endParaRPr lang="pl-PL" b="1" i="1" dirty="0" smtClean="0">
              <a:solidFill>
                <a:schemeClr val="accent2"/>
              </a:solidFill>
            </a:endParaRPr>
          </a:p>
          <a:p>
            <a:r>
              <a:rPr lang="pl-PL" dirty="0" err="1" smtClean="0"/>
              <a:t>Output</a:t>
            </a:r>
            <a:r>
              <a:rPr lang="pl-PL" dirty="0" smtClean="0"/>
              <a:t> data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</a:t>
            </a:r>
            <a:r>
              <a:rPr lang="pl-PL" sz="2400" b="1" i="1" dirty="0" smtClean="0">
                <a:solidFill>
                  <a:schemeClr val="accent2"/>
                </a:solidFill>
              </a:rPr>
              <a:t>CSS</a:t>
            </a:r>
            <a:endParaRPr lang="pl-PL" b="1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i="1" dirty="0">
                <a:solidFill>
                  <a:schemeClr val="accent2"/>
                </a:solidFill>
              </a:rPr>
              <a:t>Less</a:t>
            </a:r>
            <a:r>
              <a:rPr lang="pl-PL" dirty="0"/>
              <a:t>? 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pl-PL" dirty="0" smtClean="0"/>
              <a:t> </a:t>
            </a:r>
            <a:r>
              <a:rPr lang="pl-PL" sz="3200" dirty="0" err="1" smtClean="0"/>
              <a:t>Pre</a:t>
            </a:r>
            <a:r>
              <a:rPr lang="pl-PL" sz="3200" dirty="0" smtClean="0"/>
              <a:t>-procesor </a:t>
            </a:r>
            <a:r>
              <a:rPr lang="pl-PL" sz="3200" dirty="0"/>
              <a:t>dla </a:t>
            </a:r>
            <a:r>
              <a:rPr lang="pl-PL" sz="3200" i="1" dirty="0"/>
              <a:t>CSS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3162303"/>
            <a:ext cx="8596668" cy="3339081"/>
          </a:xfrm>
        </p:spPr>
        <p:txBody>
          <a:bodyPr>
            <a:normAutofit/>
          </a:bodyPr>
          <a:lstStyle/>
          <a:p>
            <a:r>
              <a:rPr lang="pl-PL" dirty="0" smtClean="0"/>
              <a:t>Autor: </a:t>
            </a:r>
            <a:r>
              <a:rPr lang="pl-PL" b="1" dirty="0" smtClean="0"/>
              <a:t>Alexis </a:t>
            </a:r>
            <a:r>
              <a:rPr lang="pl-PL" b="1" dirty="0" err="1" smtClean="0"/>
              <a:t>Sellier</a:t>
            </a:r>
            <a:r>
              <a:rPr lang="pl-PL" b="1" dirty="0" smtClean="0"/>
              <a:t> </a:t>
            </a:r>
            <a:r>
              <a:rPr lang="pl-PL" dirty="0" smtClean="0"/>
              <a:t>(</a:t>
            </a:r>
            <a:r>
              <a:rPr lang="pl-PL" dirty="0" smtClean="0">
                <a:hlinkClick r:id="rId2"/>
              </a:rPr>
              <a:t>@cloudhead</a:t>
            </a:r>
            <a:r>
              <a:rPr lang="pl-PL" dirty="0" smtClean="0"/>
              <a:t>)</a:t>
            </a:r>
          </a:p>
          <a:p>
            <a:r>
              <a:rPr lang="pl-PL" dirty="0" smtClean="0"/>
              <a:t>Data utworzenia: </a:t>
            </a:r>
            <a:r>
              <a:rPr lang="pl-PL" b="1" dirty="0" smtClean="0"/>
              <a:t>2009</a:t>
            </a:r>
          </a:p>
          <a:p>
            <a:r>
              <a:rPr lang="pl-PL" dirty="0" smtClean="0"/>
              <a:t>Aktualna wersja: </a:t>
            </a:r>
            <a:r>
              <a:rPr lang="pl-PL" b="1" dirty="0" smtClean="0"/>
              <a:t>2.5.1</a:t>
            </a:r>
            <a:r>
              <a:rPr lang="pl-PL" dirty="0" smtClean="0"/>
              <a:t> (wydana 21.05.2015)</a:t>
            </a:r>
          </a:p>
          <a:p>
            <a:r>
              <a:rPr lang="pl-PL" dirty="0" smtClean="0"/>
              <a:t>Licencja: </a:t>
            </a:r>
            <a:r>
              <a:rPr lang="pl-PL" b="1" dirty="0" smtClean="0"/>
              <a:t>Apache License 2.0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 smtClean="0"/>
              <a:t>„</a:t>
            </a:r>
            <a:r>
              <a:rPr lang="en-US" dirty="0" smtClean="0"/>
              <a:t>Less </a:t>
            </a:r>
            <a:r>
              <a:rPr lang="en-US" dirty="0"/>
              <a:t>is a CSS pre-processor, meaning that </a:t>
            </a:r>
            <a:r>
              <a:rPr lang="en-US" u="sng" dirty="0"/>
              <a:t>it extends the CSS language</a:t>
            </a:r>
            <a:r>
              <a:rPr lang="en-US" dirty="0"/>
              <a:t>, adding features that allow variables, </a:t>
            </a:r>
            <a:r>
              <a:rPr lang="en-US" dirty="0" err="1"/>
              <a:t>mixins</a:t>
            </a:r>
            <a:r>
              <a:rPr lang="en-US" dirty="0"/>
              <a:t>, functions and many other techniques that allow you to make CSS that is more </a:t>
            </a:r>
            <a:r>
              <a:rPr lang="en-US" u="sng" dirty="0"/>
              <a:t>maintainable</a:t>
            </a:r>
            <a:r>
              <a:rPr lang="en-US" dirty="0"/>
              <a:t>, </a:t>
            </a:r>
            <a:r>
              <a:rPr lang="en-US" u="sng" dirty="0" err="1"/>
              <a:t>themable</a:t>
            </a:r>
            <a:r>
              <a:rPr lang="en-US" dirty="0"/>
              <a:t> and </a:t>
            </a:r>
            <a:r>
              <a:rPr lang="en-US" u="sng" dirty="0"/>
              <a:t>extendable</a:t>
            </a:r>
            <a:r>
              <a:rPr lang="en-US" dirty="0" smtClean="0"/>
              <a:t>.</a:t>
            </a:r>
            <a:r>
              <a:rPr lang="pl-PL" dirty="0" smtClean="0"/>
              <a:t>”</a:t>
            </a:r>
          </a:p>
          <a:p>
            <a:pPr marL="0" indent="0" algn="r">
              <a:buNone/>
            </a:pPr>
            <a:r>
              <a:rPr lang="pl-PL" sz="1400" dirty="0" smtClean="0"/>
              <a:t>Źródło: </a:t>
            </a:r>
            <a:r>
              <a:rPr lang="pl-PL" sz="1400" dirty="0" smtClean="0">
                <a:solidFill>
                  <a:schemeClr val="accent1"/>
                </a:solidFill>
                <a:hlinkClick r:id="rId3"/>
              </a:rPr>
              <a:t>http</a:t>
            </a:r>
            <a:r>
              <a:rPr lang="pl-PL" sz="1400" dirty="0">
                <a:solidFill>
                  <a:schemeClr val="accent1"/>
                </a:solidFill>
                <a:hlinkClick r:id="rId3"/>
              </a:rPr>
              <a:t>://</a:t>
            </a:r>
            <a:r>
              <a:rPr lang="pl-PL" sz="1400" dirty="0" smtClean="0">
                <a:solidFill>
                  <a:schemeClr val="accent1"/>
                </a:solidFill>
                <a:hlinkClick r:id="rId3"/>
              </a:rPr>
              <a:t>lesscss.org</a:t>
            </a:r>
            <a:endParaRPr lang="pl-PL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1091</TotalTime>
  <Words>1060</Words>
  <Application>Microsoft Office PowerPoint</Application>
  <PresentationFormat>Panoramiczny</PresentationFormat>
  <Paragraphs>312</Paragraphs>
  <Slides>36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Wingdings</vt:lpstr>
      <vt:lpstr>Wingdings 3</vt:lpstr>
      <vt:lpstr>Faseta</vt:lpstr>
      <vt:lpstr>Less Sposób na uproszczenie pracy z CSS</vt:lpstr>
      <vt:lpstr>Plan prezentacji</vt:lpstr>
      <vt:lpstr>Co to jest Less? / Wady CSS (1)</vt:lpstr>
      <vt:lpstr>Co to jest Less? / Wady CSS (2)</vt:lpstr>
      <vt:lpstr>Co to jest Less? / Wady CSS (3)</vt:lpstr>
      <vt:lpstr>Co to jest Less? / Wady CSS (4)</vt:lpstr>
      <vt:lpstr>Co to jest Less? / Wady CSS</vt:lpstr>
      <vt:lpstr>Co to jest Less? / Pre-procesor dla CSS</vt:lpstr>
      <vt:lpstr>Co to jest Less? / Pre-procesor dla CSS</vt:lpstr>
      <vt:lpstr>Jakie są możliwości Less? / Zmienne</vt:lpstr>
      <vt:lpstr>Jakie są możliwości Less? / Zmienne</vt:lpstr>
      <vt:lpstr>Jakie są możliwości Less? / Zbiory reguł (1)</vt:lpstr>
      <vt:lpstr>Jakie są możliwości Less? / Zbiory reguł (1)</vt:lpstr>
      <vt:lpstr>Jakie są możliwości Less? / Zbiory reguł (2)</vt:lpstr>
      <vt:lpstr>Jakie są możliwości Less? / Zbiory reguł (2)</vt:lpstr>
      <vt:lpstr>Jakie są możliwości Less? / Zbiory reguł (3)</vt:lpstr>
      <vt:lpstr>Jakie są możliwości Less? / Zbiory reguł (3)</vt:lpstr>
      <vt:lpstr>Jakie są możliwości Less? / Zagnieżdżenia</vt:lpstr>
      <vt:lpstr>Jakie są możliwości Less? / Zagnieżdżenia</vt:lpstr>
      <vt:lpstr>Jakie są możliwości Less? / Operacje</vt:lpstr>
      <vt:lpstr>Jakie są możliwości Less? / Operacje</vt:lpstr>
      <vt:lpstr>Jakie są możliwości Less? / Funkcje (1)</vt:lpstr>
      <vt:lpstr>Jakie są możliwości Less? / Funkcje (1)</vt:lpstr>
      <vt:lpstr>Jakie są możliwości Less? / Funkcje (2)</vt:lpstr>
      <vt:lpstr>Jak skorzystać z Less? / Linia poleceń</vt:lpstr>
      <vt:lpstr>Jak skorzystać z Less? / Linia poleceń</vt:lpstr>
      <vt:lpstr>Jak skorzystać z Less? / Aplikacje desktopowe / SimpLESS</vt:lpstr>
      <vt:lpstr>Jak skorzystać z Less? / Aplikacje desktopowe / WinLess</vt:lpstr>
      <vt:lpstr>Jak skorzystać z Less? / Aplikacje internetowe / less2css.org</vt:lpstr>
      <vt:lpstr>Jak skorzystać z Less? / Aplikacje internetowe / winless.org</vt:lpstr>
      <vt:lpstr>Jak skorzystać z Less? / JavaScript</vt:lpstr>
      <vt:lpstr>Jak skorzystać z Less? / Visual Studio 2013</vt:lpstr>
      <vt:lpstr>Jak skorzystać z Less? / Visual Studio 2015</vt:lpstr>
      <vt:lpstr>Alternatywy / Sass</vt:lpstr>
      <vt:lpstr>Alternatywy / Stylus</vt:lpstr>
      <vt:lpstr>Podsumowanie / Przydatne adresy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</dc:title>
  <dc:creator>Grzegorz Wodniczak</dc:creator>
  <cp:lastModifiedBy>Grzegorz Wodniczak</cp:lastModifiedBy>
  <cp:revision>115</cp:revision>
  <dcterms:created xsi:type="dcterms:W3CDTF">2015-06-27T17:50:04Z</dcterms:created>
  <dcterms:modified xsi:type="dcterms:W3CDTF">2016-01-15T21:28:11Z</dcterms:modified>
</cp:coreProperties>
</file>