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80" r:id="rId4"/>
    <p:sldId id="259" r:id="rId5"/>
    <p:sldId id="281" r:id="rId6"/>
    <p:sldId id="260" r:id="rId7"/>
    <p:sldId id="279" r:id="rId8"/>
    <p:sldId id="261" r:id="rId9"/>
    <p:sldId id="262" r:id="rId10"/>
    <p:sldId id="263" r:id="rId11"/>
    <p:sldId id="264" r:id="rId12"/>
    <p:sldId id="267" r:id="rId13"/>
    <p:sldId id="270" r:id="rId14"/>
    <p:sldId id="273" r:id="rId15"/>
    <p:sldId id="274" r:id="rId16"/>
    <p:sldId id="282" r:id="rId17"/>
    <p:sldId id="278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>
        <p:scale>
          <a:sx n="75" d="100"/>
          <a:sy n="75" d="100"/>
        </p:scale>
        <p:origin x="1020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13913-DD57-4FD8-8324-A800538143C5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8D253-FDE0-4B5C-8F6B-B80FA0C9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C8D253-FDE0-4B5C-8F6B-B80FA0C9E3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53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pple, bless you, diabetes">
            <a:extLst>
              <a:ext uri="{FF2B5EF4-FFF2-40B4-BE49-F238E27FC236}">
                <a16:creationId xmlns:a16="http://schemas.microsoft.com/office/drawing/2014/main" id="{4274B3DE-B9E8-434C-82D9-B84D7DD9E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122362"/>
            <a:ext cx="7886700" cy="29005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800">
                <a:solidFill>
                  <a:srgbClr val="FFFFFF"/>
                </a:solidFill>
              </a:rPr>
              <a:t>Klassifikasjon av diabetes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159404"/>
            <a:ext cx="7886700" cy="10983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lang="en-US" sz="1700">
                <a:solidFill>
                  <a:srgbClr val="FFFFFF"/>
                </a:solidFill>
              </a:rPr>
            </a:br>
            <a:br>
              <a:rPr lang="en-US" sz="1700">
                <a:solidFill>
                  <a:srgbClr val="FFFFFF"/>
                </a:solidFill>
              </a:rPr>
            </a:br>
            <a:endParaRPr lang="en-US" sz="1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K-Nearest-</a:t>
            </a:r>
            <a:r>
              <a:rPr dirty="0" err="1"/>
              <a:t>Neighbours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00" indent="0">
              <a:buNone/>
            </a:pPr>
            <a:r>
              <a:rPr lang="nb-NO" sz="1900" b="1" dirty="0"/>
              <a:t>Konsekvens 2:</a:t>
            </a:r>
          </a:p>
          <a:p>
            <a:pPr marL="1270000" indent="0">
              <a:buNone/>
            </a:pPr>
            <a:r>
              <a:rPr sz="1800" dirty="0">
                <a:latin typeface="Courier"/>
              </a:rPr>
              <a:t>knn.mod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train</a:t>
            </a:r>
            <a:r>
              <a:rPr sz="1800" dirty="0">
                <a:latin typeface="Courier"/>
              </a:rPr>
              <a:t>(diabetes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.,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 err="1">
                <a:latin typeface="Courier"/>
              </a:rPr>
              <a:t>knn.train.xy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knn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trControl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train.control,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tuneLength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800" dirty="0">
                <a:latin typeface="Courier"/>
              </a:rPr>
              <a:t>)</a:t>
            </a: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Warning in </a:t>
            </a:r>
            <a:r>
              <a:rPr sz="1800" dirty="0" err="1">
                <a:latin typeface="Courier"/>
              </a:rPr>
              <a:t>train.default</a:t>
            </a:r>
            <a:r>
              <a:rPr sz="1800" dirty="0">
                <a:latin typeface="Courier"/>
              </a:rPr>
              <a:t>(x, y, weights = w, ...): </a:t>
            </a:r>
            <a:r>
              <a:rPr lang="nb-NO" sz="1800" dirty="0">
                <a:latin typeface="Courier"/>
              </a:rPr>
              <a:t>## </a:t>
            </a:r>
            <a:r>
              <a:rPr sz="1800" dirty="0">
                <a:latin typeface="Courier"/>
              </a:rPr>
              <a:t>The metric "Accuracy" was</a:t>
            </a:r>
            <a:r>
              <a:rPr lang="nb-NO" sz="1800" dirty="0">
                <a:latin typeface="Courier"/>
              </a:rPr>
              <a:t> </a:t>
            </a:r>
            <a:r>
              <a:rPr lang="en-US" sz="1800" dirty="0">
                <a:latin typeface="Courier"/>
              </a:rPr>
              <a:t>not in the result set. </a:t>
            </a:r>
            <a:r>
              <a:rPr sz="1800" dirty="0">
                <a:latin typeface="Courier"/>
              </a:rPr>
              <a:t>
## ROC will be used instead</a:t>
            </a:r>
            <a:r>
              <a:rPr lang="en-US" sz="1800" dirty="0">
                <a:latin typeface="Courier"/>
              </a:rPr>
              <a:t>.</a:t>
            </a:r>
            <a:endParaRPr sz="1800" dirty="0">
              <a:latin typeface="Courier"/>
            </a:endParaRPr>
          </a:p>
          <a:p>
            <a:pPr marL="1270000" indent="0">
              <a:buNone/>
            </a:pPr>
            <a:r>
              <a:rPr sz="1800" dirty="0">
                <a:latin typeface="Courier"/>
              </a:rPr>
              <a:t>
##   k    ROC       Sens   Spec
</a:t>
            </a:r>
            <a:r>
              <a:rPr lang="en-US" sz="1800" dirty="0">
                <a:latin typeface="Courier"/>
              </a:rPr>
              <a:t>##     </a:t>
            </a:r>
            <a:r>
              <a:rPr lang="en-US" altLang="en-US" sz="1800" dirty="0">
                <a:latin typeface="Courier"/>
              </a:rPr>
              <a:t>5  0.769000  0.845  0.53</a:t>
            </a: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21  0.836125  0.920  0.47
##    69  0.842500  0.975  0.3</a:t>
            </a:r>
            <a:r>
              <a:rPr lang="en-US" sz="1800" dirty="0">
                <a:latin typeface="Courier"/>
              </a:rPr>
              <a:t>4</a:t>
            </a:r>
            <a:r>
              <a:rPr sz="1800" dirty="0">
                <a:latin typeface="Courier"/>
              </a:rPr>
              <a:t>
## The final value used for the model was k = 69.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57A95CC0-37D5-4726-BC06-E4350B748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2" t="5453" r="5870" b="16684"/>
          <a:stretch/>
        </p:blipFill>
        <p:spPr>
          <a:xfrm>
            <a:off x="421240" y="2327097"/>
            <a:ext cx="8034392" cy="453090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81CC3A-564B-493D-9CC7-97A6EE5CF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314"/>
            <a:ext cx="10849233" cy="4525963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lang="en-US" sz="1800" dirty="0">
                <a:latin typeface="Courier"/>
              </a:rPr>
              <a:t>tree.mod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tree</a:t>
            </a:r>
            <a:r>
              <a:rPr lang="en-US" sz="1800" dirty="0">
                <a:latin typeface="Courier"/>
              </a:rPr>
              <a:t>(diabetes 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>
                <a:latin typeface="Courier"/>
              </a:rPr>
              <a:t>., </a:t>
            </a:r>
            <a:r>
              <a:rPr lang="en-US" sz="1800" dirty="0" err="1">
                <a:latin typeface="Courier"/>
              </a:rPr>
              <a:t>train.xy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split=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 err="1">
                <a:solidFill>
                  <a:srgbClr val="4070A0"/>
                </a:solidFill>
                <a:latin typeface="Courier"/>
              </a:rPr>
              <a:t>gini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sz="1800" dirty="0">
                <a:latin typeface="Courier"/>
              </a:rPr>
              <a:t>)</a:t>
            </a:r>
            <a:br>
              <a:rPr lang="en-US" sz="1800" dirty="0"/>
            </a:br>
            <a:r>
              <a:rPr lang="en-US" sz="18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lang="en-US" sz="1800" dirty="0">
                <a:latin typeface="Courier"/>
              </a:rPr>
              <a:t>(tree.mod)</a:t>
            </a:r>
            <a:br>
              <a:rPr lang="en-US" sz="1800" dirty="0"/>
            </a:br>
            <a:r>
              <a:rPr lang="en-US" sz="1800" b="1" dirty="0">
                <a:solidFill>
                  <a:srgbClr val="007020"/>
                </a:solidFill>
                <a:latin typeface="Courier"/>
              </a:rPr>
              <a:t>text</a:t>
            </a:r>
            <a:r>
              <a:rPr lang="en-US" sz="1800" dirty="0">
                <a:latin typeface="Courier"/>
              </a:rPr>
              <a:t>(tree.mod,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pretty=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cex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latin typeface="Courier"/>
              </a:rPr>
              <a:t>.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6</a:t>
            </a:r>
            <a:r>
              <a:rPr lang="en-US" sz="1800" dirty="0">
                <a:latin typeface="Courier"/>
              </a:rPr>
              <a:t>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5C665A-1866-48A2-A2D5-A572A99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Klassifikasjonstre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7528"/>
            <a:ext cx="8229600" cy="4525963"/>
          </a:xfrm>
        </p:spPr>
        <p:txBody>
          <a:bodyPr/>
          <a:lstStyle/>
          <a:p>
            <a:pPr marL="1270000" lvl="0" indent="0">
              <a:buNone/>
            </a:pPr>
            <a:r>
              <a:rPr lang="nb-NO" sz="1800" b="1" dirty="0"/>
              <a:t>Cross-</a:t>
            </a:r>
            <a:r>
              <a:rPr lang="nb-NO" sz="1800" b="1" dirty="0" err="1"/>
              <a:t>validation</a:t>
            </a:r>
            <a:r>
              <a:rPr lang="nb-NO" sz="1800" b="1" dirty="0"/>
              <a:t> for å finne optimalt antall grener i treet: 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cv.fit</a:t>
            </a:r>
            <a:r>
              <a:rPr sz="1800" dirty="0">
                <a:latin typeface="Courier"/>
              </a:rPr>
              <a:t>=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cv.tree</a:t>
            </a:r>
            <a:r>
              <a:rPr sz="1800" dirty="0">
                <a:latin typeface="Courier"/>
              </a:rPr>
              <a:t>(tree.mod) 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cv.fit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size,cv.fit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dev,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type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'b'</a:t>
            </a:r>
            <a:r>
              <a:rPr sz="1800" dirty="0">
                <a:latin typeface="Courier"/>
              </a:rPr>
              <a:t>)</a:t>
            </a:r>
            <a:endParaRPr lang="en-US" sz="1800" dirty="0">
              <a:latin typeface="Courier"/>
            </a:endParaRPr>
          </a:p>
        </p:txBody>
      </p:sp>
      <p:pic>
        <p:nvPicPr>
          <p:cNvPr id="4" name="Bilde 3" descr="Et bilde som inneholder skjermbilde, kart&#10;&#10;Automatisk generert beskrivelse">
            <a:extLst>
              <a:ext uri="{FF2B5EF4-FFF2-40B4-BE49-F238E27FC236}">
                <a16:creationId xmlns:a16="http://schemas.microsoft.com/office/drawing/2014/main" id="{CBBD247D-042E-4A9F-81B7-23F96B8F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84" y="2429748"/>
            <a:ext cx="6668431" cy="411537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3FD4541-4772-402D-AB32-9408551BE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Klassifikasjonstre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6-1.png"/>
          <p:cNvPicPr>
            <a:picLocks noGrp="1" noChangeAspect="1"/>
          </p:cNvPicPr>
          <p:nvPr/>
        </p:nvPicPr>
        <p:blipFill rotWithShape="1">
          <a:blip r:embed="rId2"/>
          <a:srcRect l="14580" t="14034" r="6271" b="17366"/>
          <a:stretch/>
        </p:blipFill>
        <p:spPr bwMode="auto">
          <a:xfrm>
            <a:off x="2729813" y="2624666"/>
            <a:ext cx="3684373" cy="25546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E17561-BCC9-48BF-B789-DB109896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Klassifikasjonstre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B42BB2-5F2A-4AE0-9BE2-173599BB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8" y="956733"/>
            <a:ext cx="8331201" cy="5181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best=</a:t>
            </a:r>
            <a:r>
              <a:rPr sz="1800" dirty="0" err="1">
                <a:latin typeface="Courier"/>
              </a:rPr>
              <a:t>cv.fit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size</a:t>
            </a:r>
            <a:r>
              <a:rPr sz="1800" dirty="0">
                <a:latin typeface="Courier"/>
              </a:rPr>
              <a:t>[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which.min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cv.fit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$</a:t>
            </a:r>
            <a:r>
              <a:rPr sz="1800" dirty="0" err="1">
                <a:latin typeface="Courier"/>
              </a:rPr>
              <a:t>dev</a:t>
            </a:r>
            <a:r>
              <a:rPr sz="1800" dirty="0">
                <a:latin typeface="Courier"/>
              </a:rPr>
              <a:t>)]</a:t>
            </a:r>
            <a:br>
              <a:rPr dirty="0"/>
            </a:br>
            <a:r>
              <a:rPr sz="1800" dirty="0">
                <a:latin typeface="Courier"/>
              </a:rPr>
              <a:t>pruned.mod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prune.tree</a:t>
            </a:r>
            <a:r>
              <a:rPr sz="1800" dirty="0">
                <a:latin typeface="Courier"/>
              </a:rPr>
              <a:t>(tree.mod,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best =</a:t>
            </a:r>
            <a:r>
              <a:rPr sz="1800" dirty="0">
                <a:latin typeface="Courier"/>
              </a:rPr>
              <a:t> best)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plot</a:t>
            </a:r>
            <a:r>
              <a:rPr sz="1800" dirty="0">
                <a:latin typeface="Courier"/>
              </a:rPr>
              <a:t>(pruned.mod)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text</a:t>
            </a:r>
            <a:r>
              <a:rPr sz="1800" dirty="0">
                <a:latin typeface="Courier"/>
              </a:rPr>
              <a:t>(pruned.mod,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pretty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cex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0.8</a:t>
            </a:r>
            <a:r>
              <a:rPr sz="1800" dirty="0">
                <a:latin typeface="Courier"/>
              </a:rPr>
              <a:t>)</a:t>
            </a: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r>
              <a:rPr lang="nb-NO" sz="1800" b="1" dirty="0">
                <a:latin typeface="+mj-lt"/>
              </a:rPr>
              <a:t>Burde brukt </a:t>
            </a:r>
            <a:r>
              <a:rPr lang="nb-NO" sz="1900" b="1" dirty="0" err="1">
                <a:latin typeface="+mj-lt"/>
              </a:rPr>
              <a:t>bagging</a:t>
            </a:r>
            <a:r>
              <a:rPr lang="nb-NO" sz="1800" b="1" dirty="0">
                <a:latin typeface="+mj-lt"/>
              </a:rPr>
              <a:t> og random </a:t>
            </a:r>
            <a:r>
              <a:rPr lang="nb-NO" sz="1800" b="1" dirty="0" err="1">
                <a:latin typeface="+mj-lt"/>
              </a:rPr>
              <a:t>forest</a:t>
            </a:r>
            <a:r>
              <a:rPr lang="nb-NO" sz="1800" b="1" dirty="0">
                <a:latin typeface="+mj-lt"/>
              </a:rPr>
              <a:t> </a:t>
            </a:r>
          </a:p>
          <a:p>
            <a:pPr marL="1270000" lvl="0" indent="0">
              <a:buNone/>
            </a:pPr>
            <a:r>
              <a:rPr lang="nb-NO" sz="1800" b="1" dirty="0">
                <a:latin typeface="+mj-lt"/>
              </a:rPr>
              <a:t>for å redusere varians i modellen</a:t>
            </a:r>
            <a:endParaRPr sz="1800" b="1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4113" y="1099335"/>
            <a:ext cx="9452225" cy="5376149"/>
          </a:xfrm>
        </p:spPr>
        <p:txBody>
          <a:bodyPr>
            <a:normAutofit fontScale="85000" lnSpcReduction="20000"/>
          </a:bodyPr>
          <a:lstStyle/>
          <a:p>
            <a:pPr marL="1270000" lvl="0" indent="0">
              <a:buNone/>
            </a:pPr>
            <a:r>
              <a:rPr lang="en-US" sz="2400" b="1" dirty="0" err="1"/>
              <a:t>Smartere</a:t>
            </a:r>
            <a:r>
              <a:rPr lang="en-US" sz="2400" b="1" dirty="0"/>
              <a:t> </a:t>
            </a:r>
            <a:r>
              <a:rPr lang="en-US" sz="2400" b="1" dirty="0" err="1"/>
              <a:t>bruk</a:t>
            </a:r>
            <a:r>
              <a:rPr lang="en-US" sz="2400" b="1" dirty="0"/>
              <a:t> av Cross-validation:</a:t>
            </a:r>
          </a:p>
          <a:p>
            <a:pPr marL="1270000" lvl="0" indent="0">
              <a:buNone/>
            </a:pPr>
            <a:endParaRPr lang="en-US" sz="1800" dirty="0">
              <a:latin typeface="Courier"/>
            </a:endParaRPr>
          </a:p>
          <a:p>
            <a:pPr marL="1270000" lvl="0" indent="0">
              <a:buNone/>
            </a:pPr>
            <a:r>
              <a:rPr lang="en-US" sz="1800" dirty="0" err="1">
                <a:latin typeface="Courier"/>
              </a:rPr>
              <a:t>num.nodes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,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lang="en-US" sz="1800" dirty="0">
                <a:latin typeface="Courier"/>
              </a:rPr>
              <a:t>,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15</a:t>
            </a:r>
            <a:r>
              <a:rPr lang="en-US" sz="1800" dirty="0">
                <a:latin typeface="Courier"/>
              </a:rPr>
              <a:t>,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20</a:t>
            </a:r>
            <a:r>
              <a:rPr lang="en-US" sz="1800" dirty="0">
                <a:latin typeface="Courier"/>
              </a:rPr>
              <a:t>,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25</a:t>
            </a:r>
            <a:r>
              <a:rPr lang="en-US" sz="1800" dirty="0">
                <a:latin typeface="Courier"/>
              </a:rPr>
              <a:t>,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30</a:t>
            </a:r>
            <a:r>
              <a:rPr lang="en-US" sz="1800" dirty="0">
                <a:latin typeface="Courier"/>
              </a:rPr>
              <a:t>,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lang="en-US" sz="1800" dirty="0">
                <a:latin typeface="Courier"/>
              </a:rPr>
              <a:t>)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num.nodes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0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15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25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30</a:t>
            </a:r>
            <a:r>
              <a:rPr sz="1800" dirty="0">
                <a:latin typeface="Courier"/>
              </a:rPr>
              <a:t>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50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k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br>
              <a:rPr dirty="0"/>
            </a:br>
            <a:r>
              <a:rPr sz="1800" dirty="0">
                <a:latin typeface="Courier"/>
              </a:rPr>
              <a:t>indices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sample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nrow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train.data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dirty="0">
                <a:latin typeface="Courier"/>
              </a:rPr>
              <a:t>folds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cut</a:t>
            </a:r>
            <a:r>
              <a:rPr sz="1800" dirty="0">
                <a:latin typeface="Courier"/>
              </a:rPr>
              <a:t>(indices,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breaks =</a:t>
            </a:r>
            <a:r>
              <a:rPr sz="1800" dirty="0">
                <a:latin typeface="Courier"/>
              </a:rPr>
              <a:t> k,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labels=</a:t>
            </a:r>
            <a:r>
              <a:rPr sz="1800" dirty="0">
                <a:solidFill>
                  <a:srgbClr val="007020"/>
                </a:solidFill>
                <a:latin typeface="Courier"/>
              </a:rPr>
              <a:t>FALSE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mismat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matrix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007020"/>
                </a:solidFill>
                <a:latin typeface="Courier"/>
              </a:rPr>
              <a:t>NA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ncol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k,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nrow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length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num.nodes</a:t>
            </a:r>
            <a:r>
              <a:rPr sz="1800" dirty="0">
                <a:latin typeface="Courier"/>
              </a:rPr>
              <a:t>))</a:t>
            </a:r>
            <a:br>
              <a:rPr dirty="0"/>
            </a:b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(j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dirty="0">
                <a:latin typeface="Courier"/>
              </a:rPr>
              <a:t>k){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thistrain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dim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train.data</a:t>
            </a:r>
            <a:r>
              <a:rPr sz="1800" dirty="0">
                <a:latin typeface="Courier"/>
              </a:rPr>
              <a:t>)[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])[folds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!=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j]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dirty="0" err="1">
                <a:latin typeface="Courier"/>
              </a:rPr>
              <a:t>thisvalid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dim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train.data</a:t>
            </a:r>
            <a:r>
              <a:rPr sz="1800" dirty="0">
                <a:latin typeface="Courier"/>
              </a:rPr>
              <a:t>)[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])[folds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>
                <a:latin typeface="Courier"/>
              </a:rPr>
              <a:t>j]</a:t>
            </a:r>
            <a:br>
              <a:rPr dirty="0"/>
            </a:br>
            <a:r>
              <a:rPr sz="1800" dirty="0">
                <a:latin typeface="Courier"/>
              </a:rPr>
              <a:t>  mean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train.data</a:t>
            </a:r>
            <a:r>
              <a:rPr sz="1800" dirty="0">
                <a:latin typeface="Courier"/>
              </a:rPr>
              <a:t>[</a:t>
            </a:r>
            <a:r>
              <a:rPr sz="1800" dirty="0" err="1">
                <a:latin typeface="Courier"/>
              </a:rPr>
              <a:t>thistrain</a:t>
            </a:r>
            <a:r>
              <a:rPr sz="1800" dirty="0">
                <a:latin typeface="Courier"/>
              </a:rPr>
              <a:t>, ],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mean)</a:t>
            </a:r>
            <a:br>
              <a:rPr dirty="0"/>
            </a:br>
            <a:r>
              <a:rPr sz="1800" dirty="0">
                <a:latin typeface="Courier"/>
              </a:rPr>
              <a:t>  std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train.data</a:t>
            </a:r>
            <a:r>
              <a:rPr sz="1800" dirty="0">
                <a:latin typeface="Courier"/>
              </a:rPr>
              <a:t>[</a:t>
            </a:r>
            <a:r>
              <a:rPr sz="1800" dirty="0" err="1">
                <a:latin typeface="Courier"/>
              </a:rPr>
              <a:t>thistrain</a:t>
            </a:r>
            <a:r>
              <a:rPr sz="1800" dirty="0">
                <a:latin typeface="Courier"/>
              </a:rPr>
              <a:t>, ],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sd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>
                <a:latin typeface="Courier"/>
              </a:rPr>
              <a:t>  new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train.data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center=</a:t>
            </a:r>
            <a:r>
              <a:rPr sz="1800" dirty="0">
                <a:latin typeface="Courier"/>
              </a:rPr>
              <a:t>mean,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scale=</a:t>
            </a:r>
            <a:r>
              <a:rPr sz="1800" dirty="0">
                <a:latin typeface="Courier"/>
              </a:rPr>
              <a:t>std)</a:t>
            </a:r>
            <a:br>
              <a:rPr dirty="0"/>
            </a:br>
            <a:r>
              <a:rPr sz="1800" dirty="0">
                <a:latin typeface="Courier"/>
              </a:rPr>
              <a:t> 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800" dirty="0">
                <a:latin typeface="Courier"/>
              </a:rPr>
              <a:t> (</a:t>
            </a:r>
            <a:r>
              <a:rPr sz="1800" dirty="0" err="1">
                <a:latin typeface="Courier"/>
              </a:rPr>
              <a:t>i</a:t>
            </a:r>
            <a:r>
              <a:rPr sz="1800" dirty="0"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solidFill>
                  <a:srgbClr val="666666"/>
                </a:solidFill>
                <a:latin typeface="Courier"/>
              </a:rPr>
              <a:t>: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length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num.nodes</a:t>
            </a:r>
            <a:r>
              <a:rPr sz="1800" dirty="0">
                <a:latin typeface="Courier"/>
              </a:rPr>
              <a:t>)) {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r>
              <a:rPr sz="1800" dirty="0" err="1">
                <a:latin typeface="Courier"/>
              </a:rPr>
              <a:t>thissize</a:t>
            </a:r>
            <a:r>
              <a:rPr sz="1800" dirty="0">
                <a:latin typeface="Courier"/>
              </a:rPr>
              <a:t>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num.nodes</a:t>
            </a:r>
            <a:r>
              <a:rPr sz="1800" dirty="0">
                <a:latin typeface="Courier"/>
              </a:rPr>
              <a:t>[</a:t>
            </a:r>
            <a:r>
              <a:rPr sz="1800" dirty="0" err="1">
                <a:latin typeface="Courier"/>
              </a:rPr>
              <a:t>i</a:t>
            </a:r>
            <a:r>
              <a:rPr sz="1800" dirty="0">
                <a:latin typeface="Courier"/>
              </a:rPr>
              <a:t>]</a:t>
            </a:r>
            <a:br>
              <a:rPr dirty="0"/>
            </a:br>
            <a:r>
              <a:rPr sz="1800" dirty="0">
                <a:latin typeface="Courier"/>
              </a:rPr>
              <a:t>    </a:t>
            </a:r>
            <a:br>
              <a:rPr dirty="0"/>
            </a:br>
            <a:r>
              <a:rPr sz="1800" dirty="0">
                <a:latin typeface="Courier"/>
              </a:rPr>
              <a:t>    fit 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nnet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formula=</a:t>
            </a:r>
            <a:r>
              <a:rPr sz="1800" dirty="0" err="1">
                <a:latin typeface="Courier"/>
              </a:rPr>
              <a:t>train.target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~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dirty="0" err="1">
                <a:latin typeface="Courier"/>
              </a:rPr>
              <a:t>npreg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 err="1">
                <a:latin typeface="Courier"/>
              </a:rPr>
              <a:t>glu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 err="1">
                <a:latin typeface="Courier"/>
              </a:rPr>
              <a:t>bp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 err="1">
                <a:latin typeface="Courier"/>
              </a:rPr>
              <a:t>skin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 err="1">
                <a:latin typeface="Courier"/>
              </a:rPr>
              <a:t>bmi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 err="1">
                <a:latin typeface="Courier"/>
              </a:rPr>
              <a:t>ped</a:t>
            </a:r>
            <a:r>
              <a:rPr sz="1800" dirty="0" err="1">
                <a:solidFill>
                  <a:srgbClr val="666666"/>
                </a:solidFill>
                <a:latin typeface="Courier"/>
              </a:rPr>
              <a:t>+</a:t>
            </a:r>
            <a:r>
              <a:rPr sz="1800" dirty="0" err="1">
                <a:latin typeface="Courier"/>
              </a:rPr>
              <a:t>age</a:t>
            </a:r>
            <a:r>
              <a:rPr sz="1800" dirty="0">
                <a:latin typeface="Courier"/>
              </a:rPr>
              <a:t>, </a:t>
            </a:r>
            <a:r>
              <a:rPr lang="en-US" sz="1800" dirty="0">
                <a:latin typeface="Courier"/>
              </a:rPr>
              <a:t>				</a:t>
            </a:r>
            <a:r>
              <a:rPr sz="1800" dirty="0">
                <a:solidFill>
                  <a:srgbClr val="902000"/>
                </a:solidFill>
                <a:latin typeface="Courier"/>
              </a:rPr>
              <a:t>data=</a:t>
            </a:r>
            <a:r>
              <a:rPr sz="1800" dirty="0">
                <a:latin typeface="Courier"/>
              </a:rPr>
              <a:t>new,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size=</a:t>
            </a:r>
            <a:r>
              <a:rPr sz="1800" dirty="0" err="1">
                <a:latin typeface="Courier"/>
              </a:rPr>
              <a:t>thissize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maxit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100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skip=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lang="en-US" sz="1800" dirty="0">
                <a:latin typeface="Courier"/>
              </a:rPr>
              <a:t>    </a:t>
            </a:r>
            <a:r>
              <a:rPr lang="en-US" sz="1800" dirty="0" err="1">
                <a:latin typeface="Courier"/>
              </a:rPr>
              <a:t>pred</a:t>
            </a:r>
            <a:r>
              <a:rPr lang="en-US" sz="1800" dirty="0">
                <a:latin typeface="Courier"/>
              </a:rPr>
              <a:t> 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predict</a:t>
            </a:r>
            <a:r>
              <a:rPr lang="en-US" sz="1800" dirty="0">
                <a:latin typeface="Courier"/>
              </a:rPr>
              <a:t>(fit, 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newdata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>
                <a:latin typeface="Courier"/>
              </a:rPr>
              <a:t>new[</a:t>
            </a:r>
            <a:r>
              <a:rPr lang="en-US" sz="1800" dirty="0" err="1">
                <a:latin typeface="Courier"/>
              </a:rPr>
              <a:t>thisvalid</a:t>
            </a:r>
            <a:r>
              <a:rPr lang="en-US" sz="1800" dirty="0">
                <a:latin typeface="Courier"/>
              </a:rPr>
              <a:t>, ],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type=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"class"</a:t>
            </a:r>
            <a:r>
              <a:rPr lang="en-US" sz="1800" dirty="0">
                <a:latin typeface="Courier"/>
              </a:rPr>
              <a:t>)</a:t>
            </a:r>
            <a:br>
              <a:rPr lang="en-US" dirty="0"/>
            </a:br>
            <a:r>
              <a:rPr lang="en-US" sz="1800" dirty="0">
                <a:latin typeface="Courier"/>
              </a:rPr>
              <a:t>    misclass 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table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pred</a:t>
            </a:r>
            <a:r>
              <a:rPr lang="en-US" sz="1800" dirty="0">
                <a:latin typeface="Courier"/>
              </a:rPr>
              <a:t>, new[</a:t>
            </a:r>
            <a:r>
              <a:rPr lang="en-US" sz="1800" dirty="0" err="1">
                <a:latin typeface="Courier"/>
              </a:rPr>
              <a:t>thisvalid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en-US" sz="1800" dirty="0">
                <a:latin typeface="Courier"/>
              </a:rPr>
              <a:t>])</a:t>
            </a:r>
            <a:br>
              <a:rPr lang="en-US" dirty="0"/>
            </a:br>
            <a:r>
              <a:rPr lang="en-US" sz="1800" dirty="0">
                <a:latin typeface="Courier"/>
              </a:rPr>
              <a:t>    </a:t>
            </a:r>
            <a:r>
              <a:rPr lang="en-US" sz="1800" dirty="0" err="1">
                <a:latin typeface="Courier"/>
              </a:rPr>
              <a:t>miss_rate</a:t>
            </a:r>
            <a:r>
              <a:rPr lang="en-US" sz="1800" dirty="0">
                <a:latin typeface="Courier"/>
              </a:rPr>
              <a:t> 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lang="en-US" sz="1800" dirty="0">
                <a:latin typeface="Courier"/>
              </a:rPr>
              <a:t>(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diag</a:t>
            </a:r>
            <a:r>
              <a:rPr lang="en-US" sz="1800" dirty="0">
                <a:latin typeface="Courier"/>
              </a:rPr>
              <a:t>(misclass))</a:t>
            </a:r>
            <a:r>
              <a:rPr lang="en-US"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sum</a:t>
            </a:r>
            <a:r>
              <a:rPr lang="en-US" sz="1800" dirty="0">
                <a:latin typeface="Courier"/>
              </a:rPr>
              <a:t>(misclass)</a:t>
            </a:r>
            <a:br>
              <a:rPr lang="en-US" dirty="0"/>
            </a:br>
            <a:r>
              <a:rPr lang="en-US" sz="1800" dirty="0">
                <a:latin typeface="Courier"/>
              </a:rPr>
              <a:t>    </a:t>
            </a:r>
            <a:r>
              <a:rPr lang="en-US" sz="1800" dirty="0" err="1">
                <a:latin typeface="Courier"/>
              </a:rPr>
              <a:t>mismat</a:t>
            </a:r>
            <a:r>
              <a:rPr lang="en-US" sz="1800" dirty="0">
                <a:latin typeface="Courier"/>
              </a:rPr>
              <a:t>[</a:t>
            </a:r>
            <a:r>
              <a:rPr lang="en-US" sz="1800" dirty="0" err="1">
                <a:latin typeface="Courier"/>
              </a:rPr>
              <a:t>i,j</a:t>
            </a:r>
            <a:r>
              <a:rPr lang="en-US" sz="1800" dirty="0">
                <a:latin typeface="Courier"/>
              </a:rPr>
              <a:t>] =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miss_rate</a:t>
            </a:r>
            <a:br>
              <a:rPr lang="en-US" dirty="0"/>
            </a:br>
            <a:r>
              <a:rPr lang="en-US" sz="1800" dirty="0">
                <a:latin typeface="Courier"/>
              </a:rPr>
              <a:t>  }</a:t>
            </a:r>
            <a:br>
              <a:rPr lang="en-US" dirty="0"/>
            </a:br>
            <a:r>
              <a:rPr lang="en-US" sz="1800" dirty="0">
                <a:latin typeface="Courier"/>
              </a:rPr>
              <a:t>}</a:t>
            </a:r>
          </a:p>
          <a:p>
            <a:pPr marL="1270000" lvl="0" indent="0">
              <a:buNone/>
            </a:pPr>
            <a:r>
              <a:rPr sz="1800" dirty="0" err="1">
                <a:latin typeface="Courier"/>
              </a:rPr>
              <a:t>average.misclass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mismat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, sum)</a:t>
            </a:r>
            <a:r>
              <a:rPr sz="1800" dirty="0">
                <a:solidFill>
                  <a:srgbClr val="666666"/>
                </a:solidFill>
                <a:latin typeface="Courier"/>
              </a:rPr>
              <a:t>/</a:t>
            </a:r>
            <a:r>
              <a:rPr sz="1800" dirty="0">
                <a:latin typeface="Courier"/>
              </a:rPr>
              <a:t>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C81EBE-E3D0-4992-956A-D6FAD31C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Neuralt</a:t>
            </a:r>
            <a:r>
              <a:rPr lang="en-US" dirty="0"/>
              <a:t> </a:t>
            </a:r>
            <a:r>
              <a:rPr lang="en-US" dirty="0" err="1"/>
              <a:t>nett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399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1054AF2C-619B-44BB-BA75-427837C6E3DA}"/>
              </a:ext>
            </a:extLst>
          </p:cNvPr>
          <p:cNvSpPr txBox="1"/>
          <p:nvPr/>
        </p:nvSpPr>
        <p:spPr>
          <a:xfrm>
            <a:off x="1752600" y="1600200"/>
            <a:ext cx="506850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Likevel</a:t>
            </a:r>
            <a:r>
              <a:rPr lang="en-US" sz="2400" b="1" dirty="0"/>
              <a:t>: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Problem: </a:t>
            </a:r>
            <a:r>
              <a:rPr lang="en-US" sz="2400" b="1" dirty="0" err="1"/>
              <a:t>Lokale</a:t>
            </a:r>
            <a:r>
              <a:rPr lang="en-US" sz="2400" b="1" dirty="0"/>
              <a:t> minima </a:t>
            </a:r>
            <a:r>
              <a:rPr lang="en-US" sz="2400" b="1" dirty="0" err="1"/>
              <a:t>og</a:t>
            </a:r>
            <a:r>
              <a:rPr lang="en-US" sz="2400" b="1" dirty="0"/>
              <a:t> overfitting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E7E960-C746-4FF4-8951-4AFBBC28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Neuralt</a:t>
            </a:r>
            <a:r>
              <a:rPr lang="en-US" dirty="0"/>
              <a:t> </a:t>
            </a:r>
            <a:r>
              <a:rPr lang="en-US" dirty="0" err="1"/>
              <a:t>nett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80055A23-81E9-4CED-A742-0DFD37A8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64266"/>
            <a:ext cx="7010400" cy="526085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054AC11-F17B-45C2-AD44-A96B0A0E16C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Neuralt nett</a:t>
            </a:r>
            <a:endParaRPr lang="en-US" dirty="0"/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84494F25-B7BB-4265-9C02-14546F720E1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		Ingen </a:t>
            </a:r>
            <a:r>
              <a:rPr lang="en-US" sz="2400" dirty="0" err="1"/>
              <a:t>skjulte</a:t>
            </a:r>
            <a:r>
              <a:rPr lang="en-US" sz="2400" dirty="0"/>
              <a:t> lag (=</a:t>
            </a:r>
            <a:r>
              <a:rPr lang="en-US" sz="2400" dirty="0" err="1"/>
              <a:t>logistisk</a:t>
            </a:r>
            <a:r>
              <a:rPr lang="en-US" sz="2400" dirty="0"/>
              <a:t> </a:t>
            </a:r>
            <a:r>
              <a:rPr lang="en-US" sz="2400" dirty="0" err="1"/>
              <a:t>regresjon</a:t>
            </a:r>
            <a:r>
              <a:rPr lang="en-US" sz="2400" dirty="0"/>
              <a:t>) </a:t>
            </a:r>
            <a:r>
              <a:rPr lang="en-US" sz="2400" dirty="0" err="1"/>
              <a:t>ga</a:t>
            </a:r>
            <a:r>
              <a:rPr lang="en-US" sz="2400" dirty="0"/>
              <a:t> best </a:t>
            </a:r>
            <a:r>
              <a:rPr lang="en-US" sz="2400" dirty="0" err="1"/>
              <a:t>resultat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170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2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46250" y="11684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9D0910-FDC9-429C-92BB-B84A03C8E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Sammenligning</a:t>
            </a:r>
            <a:r>
              <a:rPr lang="en-US" dirty="0"/>
              <a:t> av </a:t>
            </a:r>
            <a:r>
              <a:rPr lang="en-US" dirty="0" err="1"/>
              <a:t>modeller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98297" y="1761919"/>
            <a:ext cx="9169685" cy="492655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##                     Misclassification rate       AUC
## K</a:t>
            </a:r>
            <a:r>
              <a:rPr lang="en-US" sz="1800" dirty="0">
                <a:latin typeface="Courier"/>
              </a:rPr>
              <a:t>-Nearest-</a:t>
            </a:r>
            <a:r>
              <a:rPr lang="en-US" sz="1800" dirty="0" err="1">
                <a:latin typeface="Courier"/>
              </a:rPr>
              <a:t>Neighbours</a:t>
            </a:r>
            <a:r>
              <a:rPr sz="1800" dirty="0">
                <a:latin typeface="Courier"/>
              </a:rPr>
              <a:t>             0.2413793 0.8467114
## L</a:t>
            </a:r>
            <a:r>
              <a:rPr lang="en-US" sz="1800" dirty="0">
                <a:latin typeface="Courier"/>
              </a:rPr>
              <a:t>inear discriminant analysis</a:t>
            </a:r>
            <a:r>
              <a:rPr sz="1800" dirty="0">
                <a:latin typeface="Courier"/>
              </a:rPr>
              <a:t>     0.2112069 0.8490155
## </a:t>
            </a:r>
            <a:r>
              <a:rPr lang="en-US" sz="1800" dirty="0">
                <a:latin typeface="Courier"/>
              </a:rPr>
              <a:t>L</a:t>
            </a:r>
            <a:r>
              <a:rPr sz="1800" dirty="0">
                <a:latin typeface="Courier"/>
              </a:rPr>
              <a:t>ogistic regression              0.2025862 0.8450775
## </a:t>
            </a:r>
            <a:r>
              <a:rPr lang="en-US" sz="1800" dirty="0">
                <a:latin typeface="Courier"/>
              </a:rPr>
              <a:t>C</a:t>
            </a:r>
            <a:r>
              <a:rPr sz="1800" dirty="0">
                <a:latin typeface="Courier"/>
              </a:rPr>
              <a:t>lassification tree              0.2715517 0.7475073
## </a:t>
            </a:r>
            <a:r>
              <a:rPr lang="en-US" sz="1800" dirty="0">
                <a:latin typeface="Courier"/>
              </a:rPr>
              <a:t>P</a:t>
            </a:r>
            <a:r>
              <a:rPr sz="1800" dirty="0">
                <a:latin typeface="Courier"/>
              </a:rPr>
              <a:t>runed tree                      0.2456897 0.7246334
## S</a:t>
            </a:r>
            <a:r>
              <a:rPr lang="en-US" sz="1800" dirty="0">
                <a:latin typeface="Courier"/>
              </a:rPr>
              <a:t>upport vector classifier</a:t>
            </a:r>
            <a:r>
              <a:rPr sz="1800" dirty="0">
                <a:latin typeface="Courier"/>
              </a:rPr>
              <a:t>        0.2241379        NA
## S</a:t>
            </a:r>
            <a:r>
              <a:rPr lang="en-US" sz="1800" dirty="0">
                <a:latin typeface="Courier"/>
              </a:rPr>
              <a:t>upport vector machine</a:t>
            </a:r>
            <a:r>
              <a:rPr sz="1800" dirty="0">
                <a:latin typeface="Courier"/>
              </a:rPr>
              <a:t>           0.2241379        NA
## N</a:t>
            </a:r>
            <a:r>
              <a:rPr lang="en-US" sz="1800" dirty="0">
                <a:latin typeface="Courier"/>
              </a:rPr>
              <a:t>eural network</a:t>
            </a:r>
            <a:r>
              <a:rPr sz="1800" dirty="0">
                <a:latin typeface="Courier"/>
              </a:rPr>
              <a:t>  </a:t>
            </a:r>
            <a:r>
              <a:rPr lang="en-US" sz="1800" dirty="0">
                <a:latin typeface="Courier"/>
              </a:rPr>
              <a:t> </a:t>
            </a:r>
            <a:r>
              <a:rPr sz="1800" dirty="0">
                <a:latin typeface="Courier"/>
              </a:rPr>
              <a:t>                0.2025862 0.8450775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334E2AE-8B07-4AF8-9F57-6289EC328E46}"/>
              </a:ext>
            </a:extLst>
          </p:cNvPr>
          <p:cNvSpPr/>
          <p:nvPr/>
        </p:nvSpPr>
        <p:spPr>
          <a:xfrm>
            <a:off x="3224003" y="554244"/>
            <a:ext cx="269599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400" dirty="0" err="1">
                <a:solidFill>
                  <a:prstClr val="black"/>
                </a:solidFill>
              </a:rPr>
              <a:t>Konklusjon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E477C56-1086-4225-B0B0-7407BD6F2EBA}"/>
              </a:ext>
            </a:extLst>
          </p:cNvPr>
          <p:cNvSpPr/>
          <p:nvPr/>
        </p:nvSpPr>
        <p:spPr>
          <a:xfrm>
            <a:off x="1212351" y="3303142"/>
            <a:ext cx="7356296" cy="34418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562835C-CE3B-4364-9EDB-258C5303E274}"/>
              </a:ext>
            </a:extLst>
          </p:cNvPr>
          <p:cNvSpPr/>
          <p:nvPr/>
        </p:nvSpPr>
        <p:spPr>
          <a:xfrm>
            <a:off x="1212351" y="4952600"/>
            <a:ext cx="7356296" cy="344184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Oppgaven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600" dirty="0"/>
              <a:t>Use different methods to </a:t>
            </a:r>
            <a:r>
              <a:rPr lang="en-US" sz="2600" dirty="0"/>
              <a:t>analyze </a:t>
            </a:r>
            <a:r>
              <a:rPr sz="2600" dirty="0"/>
              <a:t>the data. In particular use one method from each of Modules</a:t>
            </a:r>
            <a:endParaRPr lang="en-US" sz="2600" dirty="0"/>
          </a:p>
          <a:p>
            <a:r>
              <a:rPr sz="2600" dirty="0"/>
              <a:t>Classification</a:t>
            </a:r>
            <a:endParaRPr lang="en-US" sz="2600" dirty="0"/>
          </a:p>
          <a:p>
            <a:r>
              <a:rPr sz="2600" dirty="0"/>
              <a:t>Tree-based methods</a:t>
            </a:r>
            <a:endParaRPr lang="en-US" sz="2600" dirty="0"/>
          </a:p>
          <a:p>
            <a:r>
              <a:rPr sz="2600" dirty="0"/>
              <a:t>Support vector machines</a:t>
            </a:r>
            <a:endParaRPr lang="en-US" sz="2600" dirty="0"/>
          </a:p>
          <a:p>
            <a:r>
              <a:rPr sz="2600" dirty="0"/>
              <a:t>Neural Networks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AE9F64E-F6E2-4D8F-9134-35573B04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Oppgaven</a:t>
            </a: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17F10A-7AD7-4B39-A12A-A133A6A92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600" dirty="0"/>
              <a:t>For each method you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clearly write out the model and model assumptions for the method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explain how any tuning parameters are chosen or model selection is performed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report (any) insight into the interpretation of the fitted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evaluate the model using the test data, and report misclassification rate (cut-off 0.5 on probability) and plot ROC-curves and give the AUC (for method where class probabilities are given).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6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D</a:t>
            </a:r>
            <a:r>
              <a:rPr dirty="0" err="1"/>
              <a:t>atasettet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7" y="1443038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8 </a:t>
            </a:r>
            <a:r>
              <a:rPr lang="en-US" sz="2400" dirty="0" err="1"/>
              <a:t>kovariater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532 m</a:t>
            </a:r>
            <a:r>
              <a:rPr lang="nb-NO" sz="2400" dirty="0"/>
              <a:t>ålinger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sz="2400" dirty="0"/>
              <a:t>Treningssett: </a:t>
            </a:r>
          </a:p>
          <a:p>
            <a:pPr marL="914400" lvl="2" indent="0">
              <a:buNone/>
            </a:pPr>
            <a:r>
              <a:rPr lang="nb-NO" sz="2000" dirty="0"/>
              <a:t>200 uten diabetes</a:t>
            </a:r>
          </a:p>
          <a:p>
            <a:pPr marL="914400" lvl="2" indent="0">
              <a:buNone/>
            </a:pPr>
            <a:r>
              <a:rPr lang="nb-NO" sz="2000" dirty="0"/>
              <a:t>100 med diabetes</a:t>
            </a:r>
          </a:p>
          <a:p>
            <a:pPr marL="914400" lvl="2" indent="0">
              <a:buNone/>
            </a:pPr>
            <a:r>
              <a:rPr lang="nb-NO" sz="2000" dirty="0"/>
              <a:t>300 totalt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nb-NO" sz="2400" dirty="0"/>
              <a:t>Testsett: </a:t>
            </a:r>
          </a:p>
          <a:p>
            <a:pPr marL="914400" lvl="2" indent="0">
              <a:buNone/>
            </a:pPr>
            <a:r>
              <a:rPr lang="nb-NO" sz="2000" dirty="0"/>
              <a:t>155 uten diabetes</a:t>
            </a:r>
          </a:p>
          <a:p>
            <a:pPr marL="914400" lvl="2" indent="0">
              <a:buNone/>
            </a:pPr>
            <a:r>
              <a:rPr lang="nb-NO" sz="2000" dirty="0"/>
              <a:t>77   med diabetes</a:t>
            </a:r>
          </a:p>
          <a:p>
            <a:pPr marL="914400" lvl="2" indent="0">
              <a:buNone/>
            </a:pPr>
            <a:r>
              <a:rPr lang="nb-NO" sz="2000" dirty="0"/>
              <a:t>232 totalt</a:t>
            </a:r>
          </a:p>
          <a:p>
            <a:pPr marL="457200" lvl="1" indent="0">
              <a:buNone/>
            </a:pPr>
            <a:endParaRPr lang="nb-NO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3998830-B8BD-415F-A0BD-3C458E225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ourier"/>
                  </a:rPr>
                  <a:t>diabetes</a:t>
                </a:r>
                <a:r>
                  <a:rPr lang="en-US" dirty="0"/>
                  <a:t>: </a:t>
                </a:r>
                <a:r>
                  <a:rPr lang="en-US" sz="2000" dirty="0"/>
                  <a:t>0= not present, 1= present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 err="1">
                    <a:latin typeface="Courier"/>
                  </a:rPr>
                  <a:t>npreg</a:t>
                </a:r>
                <a:r>
                  <a:rPr lang="en-US" dirty="0"/>
                  <a:t>: </a:t>
                </a:r>
                <a:r>
                  <a:rPr lang="en-US" sz="2000" dirty="0"/>
                  <a:t>number of pregnancies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 err="1">
                    <a:latin typeface="Courier"/>
                  </a:rPr>
                  <a:t>glu</a:t>
                </a:r>
                <a:r>
                  <a:rPr lang="en-US" dirty="0"/>
                  <a:t>: </a:t>
                </a:r>
                <a:r>
                  <a:rPr lang="en-US" sz="2000" dirty="0"/>
                  <a:t>plasma glucose concentration in an oral glucose tolerance test</a:t>
                </a:r>
                <a:endParaRPr lang="en-US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ourier"/>
                  </a:rPr>
                  <a:t>bp</a:t>
                </a:r>
                <a:r>
                  <a:rPr lang="en-US" dirty="0"/>
                  <a:t>: </a:t>
                </a:r>
                <a:r>
                  <a:rPr lang="en-US" sz="2000" dirty="0"/>
                  <a:t>diastolic blood pressure (mmHg)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ourier"/>
                  </a:rPr>
                  <a:t>skin</a:t>
                </a:r>
                <a:r>
                  <a:rPr lang="en-US" dirty="0"/>
                  <a:t>: </a:t>
                </a:r>
                <a:r>
                  <a:rPr lang="en-US" sz="2000" dirty="0"/>
                  <a:t>triceps skin fold thickness (mm)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 err="1">
                    <a:latin typeface="Courier"/>
                  </a:rPr>
                  <a:t>bmi</a:t>
                </a:r>
                <a:r>
                  <a:rPr lang="en-US" dirty="0"/>
                  <a:t>: </a:t>
                </a:r>
                <a:r>
                  <a:rPr lang="en-US" sz="2000" dirty="0"/>
                  <a:t>body mass index (weight in kg/(height in m)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sz="2000" dirty="0"/>
                  <a:t>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ourier"/>
                  </a:rPr>
                  <a:t>ped</a:t>
                </a:r>
                <a:r>
                  <a:rPr lang="en-US" dirty="0"/>
                  <a:t>: </a:t>
                </a:r>
                <a:r>
                  <a:rPr lang="en-US" sz="2000" dirty="0"/>
                  <a:t>diabetes pedigree function.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ourier"/>
                  </a:rPr>
                  <a:t>age</a:t>
                </a:r>
                <a:r>
                  <a:rPr lang="en-US" dirty="0"/>
                  <a:t>: </a:t>
                </a:r>
                <a:r>
                  <a:rPr lang="en-US" sz="2000" dirty="0"/>
                  <a:t>age in years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Plassholder for innhold 2">
                <a:extLst>
                  <a:ext uri="{FF2B5EF4-FFF2-40B4-BE49-F238E27FC236}">
                    <a16:creationId xmlns:a16="http://schemas.microsoft.com/office/drawing/2014/main" id="{A3998830-B8BD-415F-A0BD-3C458E225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A80E43B-B452-461D-AEBC-1AA1F68E0E3E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Datasettet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8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 descr="Et bilde som inneholder tekst&#10;&#10;Automatisk generert beskrivelse">
            <a:extLst>
              <a:ext uri="{FF2B5EF4-FFF2-40B4-BE49-F238E27FC236}">
                <a16:creationId xmlns:a16="http://schemas.microsoft.com/office/drawing/2014/main" id="{6923FB1E-C1DA-4ABA-AE33-4FE0794F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70" y="823983"/>
            <a:ext cx="8655060" cy="5075280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313B90DA-AB40-48A1-B1CE-9E128A3CA22D}"/>
              </a:ext>
            </a:extLst>
          </p:cNvPr>
          <p:cNvSpPr/>
          <p:nvPr/>
        </p:nvSpPr>
        <p:spPr>
          <a:xfrm>
            <a:off x="452063" y="823983"/>
            <a:ext cx="991725" cy="7449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056F632-198A-4B42-941D-26235AB18CB2}"/>
              </a:ext>
            </a:extLst>
          </p:cNvPr>
          <p:cNvSpPr/>
          <p:nvPr/>
        </p:nvSpPr>
        <p:spPr>
          <a:xfrm>
            <a:off x="1443788" y="1568918"/>
            <a:ext cx="1068406" cy="5871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719D2FA5-19D6-44BB-BE36-62E0995F49B0}"/>
              </a:ext>
            </a:extLst>
          </p:cNvPr>
          <p:cNvSpPr/>
          <p:nvPr/>
        </p:nvSpPr>
        <p:spPr>
          <a:xfrm>
            <a:off x="5659654" y="3983255"/>
            <a:ext cx="999423" cy="5871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A1F2D0D4-571A-4AD7-AFC7-6EE1F1DA100B}"/>
              </a:ext>
            </a:extLst>
          </p:cNvPr>
          <p:cNvSpPr/>
          <p:nvPr/>
        </p:nvSpPr>
        <p:spPr>
          <a:xfrm>
            <a:off x="2512194" y="823983"/>
            <a:ext cx="999423" cy="744935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8738FE17-C230-4F0B-A438-C5312C57E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03" t="5312" r="16373"/>
          <a:stretch/>
        </p:blipFill>
        <p:spPr>
          <a:xfrm>
            <a:off x="1205564" y="430443"/>
            <a:ext cx="6732872" cy="5997113"/>
          </a:xfrm>
        </p:spPr>
      </p:pic>
    </p:spTree>
    <p:extLst>
      <p:ext uri="{BB962C8B-B14F-4D97-AF65-F5344CB8AC3E}">
        <p14:creationId xmlns:p14="http://schemas.microsoft.com/office/powerpoint/2010/main" val="1394978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Skalering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lang="nb-NO" sz="2000" b="1" dirty="0"/>
              <a:t>Skalerer alle data basert på treningsdata:</a:t>
            </a:r>
          </a:p>
          <a:p>
            <a:pPr marL="1270000" lvl="0" indent="0">
              <a:buNone/>
            </a:pPr>
            <a:r>
              <a:rPr sz="1800" dirty="0">
                <a:latin typeface="Courier"/>
              </a:rPr>
              <a:t>mean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mean)                                </a:t>
            </a:r>
            <a:br>
              <a:rPr dirty="0"/>
            </a:br>
            <a:r>
              <a:rPr sz="1800" dirty="0">
                <a:latin typeface="Courier"/>
              </a:rPr>
              <a:t>std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apply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40A070"/>
                </a:solidFill>
                <a:latin typeface="Courier"/>
              </a:rPr>
              <a:t>2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latin typeface="Courier"/>
              </a:rPr>
              <a:t>sd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train.x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center =</a:t>
            </a:r>
            <a:r>
              <a:rPr sz="1800" dirty="0">
                <a:latin typeface="Courier"/>
              </a:rPr>
              <a:t> mean,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 =</a:t>
            </a:r>
            <a:r>
              <a:rPr sz="1800" dirty="0">
                <a:latin typeface="Courier"/>
              </a:rPr>
              <a:t> std))</a:t>
            </a:r>
            <a:br>
              <a:rPr dirty="0"/>
            </a:br>
            <a:r>
              <a:rPr sz="1800" dirty="0" err="1">
                <a:latin typeface="Courier"/>
              </a:rPr>
              <a:t>test.x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b="1" dirty="0">
                <a:solidFill>
                  <a:srgbClr val="007020"/>
                </a:solidFill>
                <a:latin typeface="Courier"/>
              </a:rPr>
              <a:t>scale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ctest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666666"/>
                </a:solidFill>
                <a:latin typeface="Courier"/>
              </a:rPr>
              <a:t>-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center =</a:t>
            </a:r>
            <a:r>
              <a:rPr sz="1800" dirty="0">
                <a:latin typeface="Courier"/>
              </a:rPr>
              <a:t> mean,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scale =</a:t>
            </a:r>
            <a:r>
              <a:rPr sz="1800" dirty="0">
                <a:latin typeface="Courier"/>
              </a:rPr>
              <a:t> std))</a:t>
            </a:r>
            <a:endParaRPr lang="nb-NO" sz="1800" dirty="0">
              <a:latin typeface="Courier"/>
            </a:endParaRPr>
          </a:p>
          <a:p>
            <a:pPr marL="1270000" lvl="0" indent="0">
              <a:buNone/>
            </a:pPr>
            <a:endParaRPr lang="nb-NO" sz="1800" dirty="0"/>
          </a:p>
          <a:p>
            <a:pPr marL="1270000" lvl="0" indent="0">
              <a:buNone/>
            </a:pPr>
            <a:r>
              <a:rPr lang="nb-NO" sz="1800" b="1" dirty="0"/>
              <a:t>Omgjør respons til en faktor i trenings- og testsett:</a:t>
            </a:r>
            <a:br>
              <a:rPr dirty="0"/>
            </a:br>
            <a:r>
              <a:rPr sz="1800" dirty="0" err="1">
                <a:latin typeface="Courier"/>
              </a:rPr>
              <a:t>train.y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ctrain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])</a:t>
            </a:r>
            <a:br>
              <a:rPr dirty="0"/>
            </a:br>
            <a:r>
              <a:rPr sz="1800" dirty="0" err="1">
                <a:latin typeface="Courier"/>
              </a:rPr>
              <a:t>test.y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as.factor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ctest</a:t>
            </a:r>
            <a:r>
              <a:rPr sz="1800" dirty="0">
                <a:latin typeface="Courier"/>
              </a:rPr>
              <a:t>[,</a:t>
            </a:r>
            <a:r>
              <a:rPr sz="1800" dirty="0">
                <a:solidFill>
                  <a:srgbClr val="40A070"/>
                </a:solidFill>
                <a:latin typeface="Courier"/>
              </a:rPr>
              <a:t>1</a:t>
            </a:r>
            <a:r>
              <a:rPr sz="1800" dirty="0">
                <a:latin typeface="Courier"/>
              </a:rPr>
              <a:t>])</a:t>
            </a:r>
            <a:br>
              <a:rPr dirty="0"/>
            </a:br>
            <a:r>
              <a:rPr sz="1800" dirty="0" err="1">
                <a:latin typeface="Courier"/>
              </a:rPr>
              <a:t>train.xy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train.x,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train.y</a:t>
            </a:r>
            <a:r>
              <a:rPr sz="1800" dirty="0">
                <a:latin typeface="Courier"/>
              </a:rPr>
              <a:t>)</a:t>
            </a:r>
            <a:br>
              <a:rPr dirty="0"/>
            </a:br>
            <a:r>
              <a:rPr sz="1800" dirty="0" err="1">
                <a:latin typeface="Courier"/>
              </a:rPr>
              <a:t>test.xy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test.x,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 err="1">
                <a:latin typeface="Courier"/>
              </a:rPr>
              <a:t>test.y</a:t>
            </a:r>
            <a:r>
              <a:rPr sz="18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K-Nearest-</a:t>
            </a:r>
            <a:r>
              <a:rPr dirty="0" err="1"/>
              <a:t>Neighbours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0632" y="1600200"/>
            <a:ext cx="9298005" cy="4665846"/>
          </a:xfrm>
        </p:spPr>
        <p:txBody>
          <a:bodyPr>
            <a:normAutofit/>
          </a:bodyPr>
          <a:lstStyle/>
          <a:p>
            <a:pPr marL="1257300" lvl="3" indent="0">
              <a:buNone/>
            </a:pPr>
            <a:r>
              <a:rPr lang="nb-NO" b="1" dirty="0"/>
              <a:t>Valgte her bort logistisk regresjon og lineær diskriminant-analyse</a:t>
            </a:r>
          </a:p>
          <a:p>
            <a:pPr marL="1257300" lvl="3" indent="0">
              <a:buNone/>
            </a:pPr>
            <a:endParaRPr lang="nb-NO" dirty="0"/>
          </a:p>
          <a:p>
            <a:pPr marL="1257300" lvl="3" indent="0">
              <a:buNone/>
            </a:pPr>
            <a:endParaRPr lang="nb-NO" dirty="0"/>
          </a:p>
          <a:p>
            <a:pPr marL="1257300" lvl="3" indent="0">
              <a:buNone/>
            </a:pPr>
            <a:r>
              <a:rPr lang="nb-NO" b="1" dirty="0"/>
              <a:t>Lett måte å gjøre kryssvalidering:</a:t>
            </a:r>
            <a:br>
              <a:rPr dirty="0"/>
            </a:br>
            <a:r>
              <a:rPr sz="1800" dirty="0" err="1">
                <a:latin typeface="Courier"/>
              </a:rPr>
              <a:t>train.control</a:t>
            </a:r>
            <a:r>
              <a:rPr sz="1800" dirty="0">
                <a:latin typeface="Courier"/>
              </a:rPr>
              <a:t> &lt;-</a:t>
            </a:r>
            <a:r>
              <a:rPr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sz="1800" b="1" dirty="0" err="1">
                <a:solidFill>
                  <a:srgbClr val="007020"/>
                </a:solidFill>
                <a:latin typeface="Courier"/>
              </a:rPr>
              <a:t>trainControl</a:t>
            </a:r>
            <a:r>
              <a:rPr sz="1800" dirty="0">
                <a:latin typeface="Courier"/>
              </a:rPr>
              <a:t>(</a:t>
            </a:r>
            <a:r>
              <a:rPr sz="1800" dirty="0">
                <a:solidFill>
                  <a:srgbClr val="902000"/>
                </a:solidFill>
                <a:latin typeface="Courier"/>
              </a:rPr>
              <a:t>method =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4070A0"/>
                </a:solidFill>
                <a:latin typeface="Courier"/>
              </a:rPr>
              <a:t>"cv"</a:t>
            </a:r>
            <a:r>
              <a:rPr sz="1800" dirty="0">
                <a:latin typeface="Courier"/>
              </a:rPr>
              <a:t>, </a:t>
            </a:r>
            <a:r>
              <a:rPr sz="1800" dirty="0">
                <a:solidFill>
                  <a:srgbClr val="902000"/>
                </a:solidFill>
                <a:latin typeface="Courier"/>
              </a:rPr>
              <a:t>number=</a:t>
            </a:r>
            <a:r>
              <a:rPr sz="1800" dirty="0">
                <a:solidFill>
                  <a:srgbClr val="40A070"/>
                </a:solidFill>
                <a:latin typeface="Courier"/>
              </a:rPr>
              <a:t>5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classProbs</a:t>
            </a:r>
            <a:r>
              <a:rPr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sz="1800" dirty="0">
                <a:solidFill>
                  <a:srgbClr val="007020"/>
                </a:solidFill>
                <a:latin typeface="Courier"/>
              </a:rPr>
              <a:t>TRUE</a:t>
            </a:r>
            <a:r>
              <a:rPr sz="1800" dirty="0">
                <a:latin typeface="Courier"/>
              </a:rPr>
              <a:t>, </a:t>
            </a:r>
            <a:r>
              <a:rPr sz="1800" dirty="0" err="1">
                <a:solidFill>
                  <a:srgbClr val="902000"/>
                </a:solidFill>
                <a:latin typeface="Courier"/>
              </a:rPr>
              <a:t>summaryFunction</a:t>
            </a:r>
            <a:r>
              <a:rPr sz="1800" dirty="0">
                <a:solidFill>
                  <a:srgbClr val="902000"/>
                </a:solidFill>
                <a:latin typeface="Courier"/>
              </a:rPr>
              <a:t> 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twoClassSummary</a:t>
            </a:r>
            <a:r>
              <a:rPr sz="1800" dirty="0">
                <a:latin typeface="Courier"/>
              </a:rPr>
              <a:t>)</a:t>
            </a:r>
            <a:endParaRPr lang="nb-NO" sz="1800" dirty="0">
              <a:latin typeface="Courier"/>
            </a:endParaRPr>
          </a:p>
          <a:p>
            <a:pPr marL="1257300" lvl="3" indent="0">
              <a:buNone/>
            </a:pPr>
            <a:endParaRPr lang="nb-NO" sz="1800" dirty="0"/>
          </a:p>
          <a:p>
            <a:pPr marL="1257300" lvl="3" indent="0">
              <a:buNone/>
            </a:pPr>
            <a:r>
              <a:rPr lang="nb-NO" sz="1800" b="1" dirty="0"/>
              <a:t>Konsekvens 1:</a:t>
            </a:r>
            <a:endParaRPr lang="nb-NO" sz="1800" dirty="0"/>
          </a:p>
          <a:p>
            <a:pPr marL="1270000" lvl="0" indent="0">
              <a:buNone/>
            </a:pPr>
            <a:r>
              <a:rPr lang="en-US" sz="1800" dirty="0" err="1">
                <a:latin typeface="Courier"/>
              </a:rPr>
              <a:t>knn.train.y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knn.train.y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labels=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"O"</a:t>
            </a:r>
            <a:r>
              <a:rPr lang="en-US" sz="1800" dirty="0">
                <a:latin typeface="Courier"/>
              </a:rPr>
              <a:t>,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"I"</a:t>
            </a:r>
            <a:r>
              <a:rPr lang="en-US" sz="1800" dirty="0">
                <a:latin typeface="Courier"/>
              </a:rPr>
              <a:t>)) </a:t>
            </a:r>
            <a:br>
              <a:rPr lang="en-US" sz="1800" dirty="0"/>
            </a:br>
            <a:r>
              <a:rPr lang="en-US" sz="1800" dirty="0" err="1">
                <a:latin typeface="Courier"/>
              </a:rPr>
              <a:t>knn.test.y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factor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knn.test.y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labels=</a:t>
            </a:r>
            <a:r>
              <a:rPr lang="en-US" sz="1800" b="1" dirty="0">
                <a:solidFill>
                  <a:srgbClr val="007020"/>
                </a:solidFill>
                <a:latin typeface="Courier"/>
              </a:rPr>
              <a:t>c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"O"</a:t>
            </a:r>
            <a:r>
              <a:rPr lang="en-US" sz="1800" dirty="0">
                <a:latin typeface="Courier"/>
              </a:rPr>
              <a:t>, 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"I"</a:t>
            </a:r>
            <a:r>
              <a:rPr lang="en-US" sz="1800" dirty="0">
                <a:latin typeface="Courier"/>
              </a:rPr>
              <a:t>))</a:t>
            </a:r>
            <a:br>
              <a:rPr lang="en-US" sz="1800" dirty="0"/>
            </a:br>
            <a:r>
              <a:rPr lang="en-US" sz="1800" dirty="0" err="1">
                <a:latin typeface="Courier"/>
              </a:rPr>
              <a:t>knn.train.xy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b="1" dirty="0" err="1">
                <a:solidFill>
                  <a:srgbClr val="007020"/>
                </a:solidFill>
                <a:latin typeface="Courier"/>
              </a:rPr>
              <a:t>data.frame</a:t>
            </a:r>
            <a:r>
              <a:rPr lang="en-US" sz="1800" dirty="0">
                <a:latin typeface="Courier"/>
              </a:rPr>
              <a:t>(</a:t>
            </a:r>
            <a:r>
              <a:rPr lang="en-US" sz="1800" dirty="0" err="1">
                <a:latin typeface="Courier"/>
              </a:rPr>
              <a:t>train.x,</a:t>
            </a:r>
            <a:r>
              <a:rPr lang="en-US" sz="1800" dirty="0" err="1">
                <a:solidFill>
                  <a:srgbClr val="902000"/>
                </a:solidFill>
                <a:latin typeface="Courier"/>
              </a:rPr>
              <a:t>diabetes</a:t>
            </a:r>
            <a:r>
              <a:rPr lang="en-US" sz="1800" dirty="0">
                <a:solidFill>
                  <a:srgbClr val="902000"/>
                </a:solidFill>
                <a:latin typeface="Courier"/>
              </a:rPr>
              <a:t>=</a:t>
            </a:r>
            <a:r>
              <a:rPr lang="en-US" sz="1800" dirty="0" err="1">
                <a:latin typeface="Courier"/>
              </a:rPr>
              <a:t>knn.train.y</a:t>
            </a:r>
            <a:r>
              <a:rPr lang="en-US" sz="1800" dirty="0">
                <a:latin typeface="Courier"/>
              </a:rPr>
              <a:t>)</a:t>
            </a:r>
            <a:br>
              <a:rPr lang="en-US" sz="1800" dirty="0"/>
            </a:br>
            <a:r>
              <a:rPr lang="en-US" sz="1800" dirty="0" err="1">
                <a:latin typeface="Courier"/>
              </a:rPr>
              <a:t>knn.test.xy</a:t>
            </a:r>
            <a:r>
              <a:rPr lang="en-US" sz="1800" dirty="0">
                <a:latin typeface="Courier"/>
              </a:rPr>
              <a:t> &lt;-</a:t>
            </a:r>
            <a:r>
              <a:rPr lang="en-US" sz="1800" dirty="0">
                <a:solidFill>
                  <a:srgbClr val="4070A0"/>
                </a:solidFill>
                <a:latin typeface="Courier"/>
              </a:rPr>
              <a:t> </a:t>
            </a:r>
            <a:r>
              <a:rPr lang="en-US" sz="1800" dirty="0" err="1">
                <a:latin typeface="Courier"/>
              </a:rPr>
              <a:t>data.frame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403</Words>
  <Application>Microsoft Office PowerPoint</Application>
  <PresentationFormat>Skjermfremvisning (4:3)</PresentationFormat>
  <Paragraphs>100</Paragraphs>
  <Slides>18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</vt:lpstr>
      <vt:lpstr>Office Theme</vt:lpstr>
      <vt:lpstr>Klassifikasjon av diabetes</vt:lpstr>
      <vt:lpstr>Oppgaven</vt:lpstr>
      <vt:lpstr>Oppgaven</vt:lpstr>
      <vt:lpstr>Datasettet</vt:lpstr>
      <vt:lpstr>PowerPoint-presentasjon</vt:lpstr>
      <vt:lpstr>PowerPoint-presentasjon</vt:lpstr>
      <vt:lpstr>PowerPoint-presentasjon</vt:lpstr>
      <vt:lpstr>Skalering</vt:lpstr>
      <vt:lpstr>K-Nearest-Neighbours</vt:lpstr>
      <vt:lpstr>K-Nearest-Neighbours</vt:lpstr>
      <vt:lpstr>Klassifikasjonstre</vt:lpstr>
      <vt:lpstr>Klassifikasjonstre</vt:lpstr>
      <vt:lpstr>Klassifikasjonstre</vt:lpstr>
      <vt:lpstr>Neuralt nett</vt:lpstr>
      <vt:lpstr>Neuralt nett</vt:lpstr>
      <vt:lpstr>PowerPoint-presentasjon</vt:lpstr>
      <vt:lpstr>Sammenligning av modeller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classification</dc:title>
  <dc:creator/>
  <cp:keywords/>
  <cp:lastModifiedBy>Vebjørn Rekkebo</cp:lastModifiedBy>
  <cp:revision>16</cp:revision>
  <dcterms:created xsi:type="dcterms:W3CDTF">2019-10-18T16:22:03Z</dcterms:created>
  <dcterms:modified xsi:type="dcterms:W3CDTF">2019-10-18T18:47:26Z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