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CDF9C-9A5E-47A9-B5BC-5BB3EF52DDE7}" v="2" dt="2019-10-17T18:13:2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bjørn Rekkebo" userId="f44fbd5cdf32ece7" providerId="LiveId" clId="{554CDF9C-9A5E-47A9-B5BC-5BB3EF52DDE7}"/>
    <pc:docChg chg="undo custSel modSld">
      <pc:chgData name="Vebjørn Rekkebo" userId="f44fbd5cdf32ece7" providerId="LiveId" clId="{554CDF9C-9A5E-47A9-B5BC-5BB3EF52DDE7}" dt="2019-10-17T18:16:47.656" v="115" actId="6549"/>
      <pc:docMkLst>
        <pc:docMk/>
      </pc:docMkLst>
      <pc:sldChg chg="modSp">
        <pc:chgData name="Vebjørn Rekkebo" userId="f44fbd5cdf32ece7" providerId="LiveId" clId="{554CDF9C-9A5E-47A9-B5BC-5BB3EF52DDE7}" dt="2019-10-17T18:13:25.759" v="11" actId="27636"/>
        <pc:sldMkLst>
          <pc:docMk/>
          <pc:sldMk cId="0" sldId="257"/>
        </pc:sldMkLst>
        <pc:spChg chg="mod">
          <ac:chgData name="Vebjørn Rekkebo" userId="f44fbd5cdf32ece7" providerId="LiveId" clId="{554CDF9C-9A5E-47A9-B5BC-5BB3EF52DDE7}" dt="2019-10-17T18:13:25.759" v="11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Vebjørn Rekkebo" userId="f44fbd5cdf32ece7" providerId="LiveId" clId="{554CDF9C-9A5E-47A9-B5BC-5BB3EF52DDE7}" dt="2019-10-17T18:13:25.775" v="12" actId="27636"/>
        <pc:sldMkLst>
          <pc:docMk/>
          <pc:sldMk cId="0" sldId="259"/>
        </pc:sldMkLst>
        <pc:spChg chg="mod">
          <ac:chgData name="Vebjørn Rekkebo" userId="f44fbd5cdf32ece7" providerId="LiveId" clId="{554CDF9C-9A5E-47A9-B5BC-5BB3EF52DDE7}" dt="2019-10-17T18:13:25.775" v="12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Vebjørn Rekkebo" userId="f44fbd5cdf32ece7" providerId="LiveId" clId="{554CDF9C-9A5E-47A9-B5BC-5BB3EF52DDE7}" dt="2019-10-17T18:13:25.509" v="8" actId="27636"/>
        <pc:sldMkLst>
          <pc:docMk/>
          <pc:sldMk cId="0" sldId="260"/>
        </pc:sldMkLst>
        <pc:spChg chg="mod">
          <ac:chgData name="Vebjørn Rekkebo" userId="f44fbd5cdf32ece7" providerId="LiveId" clId="{554CDF9C-9A5E-47A9-B5BC-5BB3EF52DDE7}" dt="2019-10-17T18:13:25.509" v="8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ebjørn Rekkebo" userId="f44fbd5cdf32ece7" providerId="LiveId" clId="{554CDF9C-9A5E-47A9-B5BC-5BB3EF52DDE7}" dt="2019-10-17T18:13:25.540" v="9" actId="27636"/>
        <pc:sldMkLst>
          <pc:docMk/>
          <pc:sldMk cId="0" sldId="262"/>
        </pc:sldMkLst>
        <pc:spChg chg="mod">
          <ac:chgData name="Vebjørn Rekkebo" userId="f44fbd5cdf32ece7" providerId="LiveId" clId="{554CDF9C-9A5E-47A9-B5BC-5BB3EF52DDE7}" dt="2019-10-17T18:13:25.540" v="9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Vebjørn Rekkebo" userId="f44fbd5cdf32ece7" providerId="LiveId" clId="{554CDF9C-9A5E-47A9-B5BC-5BB3EF52DDE7}" dt="2019-10-17T18:16:08.595" v="113" actId="20577"/>
        <pc:sldMkLst>
          <pc:docMk/>
          <pc:sldMk cId="0" sldId="263"/>
        </pc:sldMkLst>
        <pc:spChg chg="mod">
          <ac:chgData name="Vebjørn Rekkebo" userId="f44fbd5cdf32ece7" providerId="LiveId" clId="{554CDF9C-9A5E-47A9-B5BC-5BB3EF52DDE7}" dt="2019-10-17T18:16:08.595" v="11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Vebjørn Rekkebo" userId="f44fbd5cdf32ece7" providerId="LiveId" clId="{554CDF9C-9A5E-47A9-B5BC-5BB3EF52DDE7}" dt="2019-10-17T18:16:47.656" v="115" actId="6549"/>
        <pc:sldMkLst>
          <pc:docMk/>
          <pc:sldMk cId="0" sldId="264"/>
        </pc:sldMkLst>
        <pc:spChg chg="mod">
          <ac:chgData name="Vebjørn Rekkebo" userId="f44fbd5cdf32ece7" providerId="LiveId" clId="{554CDF9C-9A5E-47A9-B5BC-5BB3EF52DDE7}" dt="2019-10-17T18:16:47.656" v="115" actId="6549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Diabetes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Oppgaven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Use different methods to analyse the data. In particular use one method from each of Modules 4 (Classification), 8 (Tree-based methods), 9 (Support vector machines) and 11 (Neural Networks). For each method you</a:t>
            </a:r>
          </a:p>
          <a:p>
            <a:pPr lvl="1"/>
            <a:r>
              <a:t>clearly write out the model and model assumptions for the method</a:t>
            </a:r>
          </a:p>
          <a:p>
            <a:pPr lvl="1"/>
            <a:r>
              <a:t>explain how any tuning parameters are chosen or model selection is performed</a:t>
            </a:r>
          </a:p>
          <a:p>
            <a:pPr lvl="1"/>
            <a:r>
              <a:t>report (any) insight into the interpretation of the fitted model</a:t>
            </a:r>
          </a:p>
          <a:p>
            <a:pPr lvl="1"/>
            <a:r>
              <a:t>evaluate the model using the test data, and report misclassifiation rate (cut-off 0.5 on probability) and plot ROC-curves and give the AUC (for method where class probabilities are given).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Dagens fokus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Hva ble gjort?</a:t>
            </a:r>
          </a:p>
          <a:p>
            <a:pPr lvl="1"/>
            <a:r>
              <a:t>Hvordan burde det vært gjort?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Generelt om datasettet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sz="1800">
                    <a:latin typeface="Courier"/>
                  </a:rPr>
                  <a:t>diabetes</a:t>
                </a:r>
                <a:r>
                  <a:t>: 0= not present, 1= present</a:t>
                </a:r>
              </a:p>
              <a:p>
                <a:pPr lvl="1"/>
                <a:r>
                  <a:rPr sz="1800">
                    <a:latin typeface="Courier"/>
                  </a:rPr>
                  <a:t>npreg</a:t>
                </a:r>
                <a:r>
                  <a:t>: number of pregnancies</a:t>
                </a:r>
              </a:p>
              <a:p>
                <a:pPr lvl="1"/>
                <a:r>
                  <a:rPr sz="1800">
                    <a:latin typeface="Courier"/>
                  </a:rPr>
                  <a:t>glu</a:t>
                </a:r>
                <a:r>
                  <a:t>: plasma glucose concentration in an oral glucose tolerance test</a:t>
                </a:r>
              </a:p>
              <a:p>
                <a:pPr lvl="1"/>
                <a:r>
                  <a:rPr sz="1800">
                    <a:latin typeface="Courier"/>
                  </a:rPr>
                  <a:t>bp</a:t>
                </a:r>
                <a:r>
                  <a:t>: diastolic blood pressure (mmHg)</a:t>
                </a:r>
              </a:p>
              <a:p>
                <a:pPr lvl="1"/>
                <a:r>
                  <a:rPr sz="1800">
                    <a:latin typeface="Courier"/>
                  </a:rPr>
                  <a:t>skin</a:t>
                </a:r>
                <a:r>
                  <a:t>: triceps skin fold thickness (mm)</a:t>
                </a:r>
              </a:p>
              <a:p>
                <a:pPr lvl="1"/>
                <a:r>
                  <a:rPr sz="1800">
                    <a:latin typeface="Courier"/>
                  </a:rPr>
                  <a:t>bmi</a:t>
                </a:r>
                <a:r>
                  <a:t>: body mass index (weight in kg/(height in m)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)</a:t>
                </a:r>
              </a:p>
              <a:p>
                <a:pPr lvl="1"/>
                <a:r>
                  <a:rPr sz="1800">
                    <a:latin typeface="Courier"/>
                  </a:rPr>
                  <a:t>ped</a:t>
                </a:r>
                <a:r>
                  <a:t>: diabetes pedigree function.</a:t>
                </a:r>
              </a:p>
              <a:p>
                <a:pPr lvl="1"/>
                <a:r>
                  <a:rPr sz="1800">
                    <a:latin typeface="Courier"/>
                  </a:rPr>
                  <a:t>age</a:t>
                </a:r>
                <a:r>
                  <a:t>: age in years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diabetes          </a:t>
            </a:r>
            <a:r>
              <a:rPr sz="1800" dirty="0" err="1">
                <a:latin typeface="Courier"/>
              </a:rPr>
              <a:t>npreg</a:t>
            </a:r>
            <a:r>
              <a:rPr sz="1800" dirty="0">
                <a:latin typeface="Courier"/>
              </a:rPr>
              <a:t>             </a:t>
            </a:r>
            <a:r>
              <a:rPr sz="1800" dirty="0" err="1">
                <a:latin typeface="Courier"/>
              </a:rPr>
              <a:t>glu</a:t>
            </a:r>
            <a:r>
              <a:rPr sz="1800" dirty="0">
                <a:latin typeface="Courier"/>
              </a:rPr>
              <a:t>              bp        
##  Min.   :0.0000   Min.   : 0.000   Min.   : 57.0   Min.   : 24.00  
##  1st Qu.:0.0000   1st Qu.: 1.000   1st Qu.:100.0   1st Qu.: 64.00  
##  Median :0.0000   Median : 2.000   Median :117.0   Median : 70.00  
##  Mean   :0.3333   Mean   : 3.437   Mean   :122.7   Mean   : 71.23  
##  3rd Qu.:1.0000   3rd Qu.: 5.000   3rd Qu.:143.0   3rd Qu.: 78.00  
##  Max.   :1.0000   Max.   :17.000   Max.   :199.0   Max.   :110.00  
##       skin            </a:t>
            </a:r>
            <a:r>
              <a:rPr sz="1800" dirty="0" err="1">
                <a:latin typeface="Courier"/>
              </a:rPr>
              <a:t>bmi</a:t>
            </a:r>
            <a:r>
              <a:rPr sz="1800" dirty="0">
                <a:latin typeface="Courier"/>
              </a:rPr>
              <a:t>             ped              age       
##  Min.   : 7.00   Min.   :18.20   Min.   :0.0850   Min.   :21.00  
##  1st Qu.:21.00   1st Qu.:27.88   1st Qu.:0.2532   1st Qu.:23.00  
##  Median :29.00   Median :32.90   Median :0.4075   Median :28.00  
##  Mean   :29.22   Mean   :33.09   Mean   :0.4789   Mean   :31.48  
##  3rd Qu.:37.00   3rd Qu.:37.12   3rd Qu.:0.6525   3rd Qu.:37.25  
##  Max.   :60.00   Max.   :67.10   Max.   :2.1370   Max.   :70.00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  ## </a:t>
            </a:r>
            <a:r>
              <a:rPr dirty="0" err="1"/>
              <a:t>Skalering</a:t>
            </a:r>
            <a:endParaRPr dirty="0"/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#Pæ¼ã¸µ forhæ¼ã¸µ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nd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delt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inn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treningssett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og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testsett</a:t>
            </a:r>
            <a:br>
              <a:rPr dirty="0"/>
            </a:br>
            <a:br>
              <a:rPr dirty="0"/>
            </a:br>
            <a:r>
              <a:rPr sz="1800" dirty="0">
                <a:latin typeface="Courier"/>
              </a:rPr>
              <a:t>mean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mean)                                </a:t>
            </a:r>
            <a:br>
              <a:rPr dirty="0"/>
            </a:br>
            <a:r>
              <a:rPr sz="1800" dirty="0">
                <a:latin typeface="Courier"/>
              </a:rPr>
              <a:t>std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sd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train.x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center =</a:t>
            </a:r>
            <a:r>
              <a:rPr sz="1800" dirty="0">
                <a:latin typeface="Courier"/>
              </a:rPr>
              <a:t> mean,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 =</a:t>
            </a:r>
            <a:r>
              <a:rPr sz="1800" dirty="0">
                <a:latin typeface="Courier"/>
              </a:rPr>
              <a:t> std))</a:t>
            </a:r>
            <a:br>
              <a:rPr dirty="0"/>
            </a:br>
            <a:r>
              <a:rPr sz="1800" dirty="0" err="1">
                <a:latin typeface="Courier"/>
              </a:rPr>
              <a:t>test.x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ctest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center =</a:t>
            </a:r>
            <a:r>
              <a:rPr sz="1800" dirty="0">
                <a:latin typeface="Courier"/>
              </a:rPr>
              <a:t> mean,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 =</a:t>
            </a:r>
            <a:r>
              <a:rPr sz="1800" dirty="0">
                <a:latin typeface="Courier"/>
              </a:rPr>
              <a:t> std))</a:t>
            </a:r>
            <a:br>
              <a:rPr dirty="0"/>
            </a:br>
            <a:br>
              <a:rPr dirty="0"/>
            </a:br>
            <a:r>
              <a:rPr sz="1800" dirty="0" err="1">
                <a:latin typeface="Courier"/>
              </a:rPr>
              <a:t>train.y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])</a:t>
            </a:r>
            <a:br>
              <a:rPr dirty="0"/>
            </a:br>
            <a:r>
              <a:rPr sz="1800" dirty="0" err="1">
                <a:latin typeface="Courier"/>
              </a:rPr>
              <a:t>test.y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ctest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])</a:t>
            </a:r>
            <a:br>
              <a:rPr dirty="0"/>
            </a:br>
            <a:r>
              <a:rPr sz="1800" dirty="0" err="1">
                <a:latin typeface="Courier"/>
              </a:rPr>
              <a:t>train.xy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train.x,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train.y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test.xy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test.x,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test.y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K-Nearest-Neighbours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“</a:t>
            </a:r>
            <a:r>
              <a:rPr dirty="0"/>
              <a:t>Cross-validation </a:t>
            </a:r>
            <a:r>
              <a:rPr dirty="0" err="1"/>
              <a:t>er</a:t>
            </a:r>
            <a:r>
              <a:rPr dirty="0"/>
              <a:t> </a:t>
            </a:r>
            <a:r>
              <a:rPr dirty="0" err="1"/>
              <a:t>vanskelig</a:t>
            </a:r>
            <a:r>
              <a:rPr lang="en-US" dirty="0"/>
              <a:t>. La </a:t>
            </a:r>
            <a:r>
              <a:rPr lang="en-US" dirty="0" err="1"/>
              <a:t>oss</a:t>
            </a:r>
            <a:r>
              <a:rPr lang="en-US" dirty="0"/>
              <a:t> google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enklere</a:t>
            </a:r>
            <a:r>
              <a:rPr lang="en-US" dirty="0"/>
              <a:t> l</a:t>
            </a:r>
            <a:r>
              <a:rPr lang="nb-NO" dirty="0" err="1"/>
              <a:t>øsning</a:t>
            </a:r>
            <a:r>
              <a:rPr lang="nb-NO" dirty="0"/>
              <a:t>.</a:t>
            </a:r>
            <a:r>
              <a:rPr lang="en-US" dirty="0"/>
              <a:t>”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knn.train.y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knn.train.y,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labels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"O"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"I"</a:t>
            </a:r>
            <a:r>
              <a:rPr sz="1800" dirty="0">
                <a:latin typeface="Courier"/>
              </a:rPr>
              <a:t>)) </a:t>
            </a:r>
            <a:br>
              <a:rPr dirty="0"/>
            </a:br>
            <a:endParaRPr lang="en-US"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knn.test.y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endParaRPr lang="en-US" sz="1800" dirty="0">
              <a:solidFill>
                <a:srgbClr val="4070A0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knn.test.y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"O"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"I"</a:t>
            </a:r>
            <a:r>
              <a:rPr sz="18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K-Nearest-Neighbours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knn.train.xy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train.x,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knn.train.y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knn.test.xy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test.x,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knn.test.y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#K nearest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neighbours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classification:</a:t>
            </a:r>
            <a:br>
              <a:rPr dirty="0"/>
            </a:b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#Easy way to choose good K</a:t>
            </a:r>
            <a:br>
              <a:rPr dirty="0"/>
            </a:br>
            <a:r>
              <a:rPr sz="1800" dirty="0" err="1">
                <a:latin typeface="Courier"/>
              </a:rPr>
              <a:t>train.control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"cv"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number=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classProbs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summaryFunction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twoClassSummary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#train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knn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model</a:t>
            </a:r>
            <a:br>
              <a:rPr dirty="0"/>
            </a:br>
            <a:r>
              <a:rPr sz="1800" dirty="0">
                <a:latin typeface="Courier"/>
              </a:rPr>
              <a:t>knn.mod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train</a:t>
            </a:r>
            <a:r>
              <a:rPr sz="1800" dirty="0">
                <a:latin typeface="Courier"/>
              </a:rPr>
              <a:t>(diabetes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.,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 err="1">
                <a:latin typeface="Courier"/>
              </a:rPr>
              <a:t>knn.train.xy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knn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trControl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train.control,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tuneLength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Warning in </a:t>
            </a:r>
            <a:r>
              <a:rPr sz="1800" dirty="0" err="1">
                <a:latin typeface="Courier"/>
              </a:rPr>
              <a:t>train.default</a:t>
            </a:r>
            <a:r>
              <a:rPr sz="1800" dirty="0">
                <a:latin typeface="Courier"/>
              </a:rPr>
              <a:t>(x, y, weights = w, ...): The metric "Accuracy" was
## not in the result set. ROC will be used instead.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(knn.mod)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k-Nearest Neighbors 
## 
## 300 samples
##   7 predictor
##   2 classes: 'O', 'I' 
## 
## No pre-processing
## Resampling: Cross-Validated (5 fold) 
## Summary of sample sizes: 240, 240, 240, 240, 240 
## Resampling results across tuning parameters:
## 
##   k    ROC       Sens   Spec
##     5  0.777000  0.830  0.52
##     7  0.798000  0.845  0.45
##     9  0.804375  0.850  0.48
##    11  0.809500  0.855  0.47
##    13  0.823625  0.865  0.44
##    15  0.829750  0.880  0.45
##    17  0.829250  0.890  0.44
##    19  0.835750  0.910  0.46
##    21  0.836125  0.920  0.47
##    23  0.834875  0.910  0.46
##    25  0.836000  0.925  0.47
##    27  0.835875  0.925  0.43
##    29  0.835250  0.940  0.46
##    37  0.830250  0.950  0.39
##    39  0.834125  0.950  0.41
##    41  0.834375  0.955  0.38
##    43  0.838375  0.950  0.36
##    45  0.837000  0.940  0.36
##    47  0.841125  0.950  0.37
##    49  0.840625  0.960  0.35
##    51  0.842000  0.965  0.36
##    53  0.836750  0.965  0.36
##    55  0.836750  0.960  0.38
##    57  0.840500  0.970  0.39
##    59  0.839625  0.970  0.34
##    61  0.841000  0.960  0.34
##    63  0.839625  0.965  0.36
##    65  0.838875  0.970  0.35
##    67  0.840875  0.970  0.32
##    69  0.842500  0.975  0.34
##    71  0.840750  0.965  0.33
##    73  0.840875  0.965  0.34
##    75  0.839375  0.965  0.30
##    77  0.838375  0.965  0.29
##    79  0.838500  0.970  0.32
##    81  0.837250  0.965  0.31
##    83  0.837750  0.965  0.31
##    85  0.834250  0.965  0.30
##    87  0.836000  0.970  0.30
##    89  0.834625  0.975  0.28
##    91  0.835875  0.980  0.28
##    93  0.836625  0.980  0.27
##    95  0.835125  0.980  0.24
##    97  0.836750  0.985  0.24
##    99  0.834750  0.990  0.24
##   101  0.838375  0.985  0.24
##   103  0.838500  0.985  0.23
## 
## ROC was used to select the optimal model using the largest value.
## The final value used for the model was k = 69.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#test with test data</a:t>
            </a:r>
            <a:br>
              <a:rPr dirty="0"/>
            </a:br>
            <a:r>
              <a:rPr sz="1800" dirty="0">
                <a:latin typeface="Courier"/>
              </a:rPr>
              <a:t>knn.res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knn.mod,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newdata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test.x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knn.prob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knn.mod,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newdata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test.x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type=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"prob"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knn.conf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confusionMatrix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knn.res,knn.test.y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>
                <a:latin typeface="Courier"/>
              </a:rPr>
              <a:t>table</a:t>
            </a:r>
            <a:br>
              <a:rPr dirty="0"/>
            </a:br>
            <a:r>
              <a:rPr sz="1800" dirty="0" err="1">
                <a:latin typeface="Courier"/>
              </a:rPr>
              <a:t>knn.missrate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diag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knn.conf</a:t>
            </a:r>
            <a:r>
              <a:rPr sz="1800" dirty="0">
                <a:latin typeface="Courier"/>
              </a:rPr>
              <a:t>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knn.conf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#plot ROC</a:t>
            </a:r>
            <a:br>
              <a:rPr dirty="0"/>
            </a:br>
            <a:r>
              <a:rPr sz="1800" dirty="0" err="1">
                <a:latin typeface="Courier"/>
              </a:rPr>
              <a:t>knn.roc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roc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knn.test.y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knn.prob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Setting levels: control = O, case = I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Setting direction: controls &lt; cases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ggroc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knn.roc</a:t>
            </a:r>
            <a:r>
              <a:rPr sz="1800" dirty="0">
                <a:latin typeface="Courier"/>
              </a:rPr>
              <a:t>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"ROC curve - K-Nearest-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Neighbours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annotate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"text"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0.25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"AUC = "</a:t>
            </a:r>
            <a:r>
              <a:rPr sz="1800" dirty="0">
                <a:latin typeface="Courier"/>
              </a:rPr>
              <a:t>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round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auc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knn.roc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Skjermfremvisning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</vt:lpstr>
      <vt:lpstr>Office Theme</vt:lpstr>
      <vt:lpstr>Diabetes classification</vt:lpstr>
      <vt:lpstr>Oppgaven</vt:lpstr>
      <vt:lpstr>Dagens fokus</vt:lpstr>
      <vt:lpstr>Generelt om datasettet</vt:lpstr>
      <vt:lpstr>PowerPoint-presentasjon</vt:lpstr>
      <vt:lpstr>PowerPoint-presentasjon</vt:lpstr>
      <vt:lpstr>PowerPoint-presentasjon</vt:lpstr>
      <vt:lpstr>K-Nearest-Neighbours</vt:lpstr>
      <vt:lpstr>K-Nearest-Neighbours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classification</dc:title>
  <dc:creator/>
  <cp:keywords/>
  <cp:lastModifiedBy>Vebjørn Rekkebo</cp:lastModifiedBy>
  <cp:revision>1</cp:revision>
  <dcterms:created xsi:type="dcterms:W3CDTF">2019-10-17T18:12:47Z</dcterms:created>
  <dcterms:modified xsi:type="dcterms:W3CDTF">2019-10-17T18:16:55Z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