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6576000" cy="2926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1pPr>
    <a:lvl2pPr marL="0" marR="0" indent="1580004"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2pPr>
    <a:lvl3pPr marL="0" marR="0" indent="3160009"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3pPr>
    <a:lvl4pPr marL="0" marR="0" indent="4740011"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4pPr>
    <a:lvl5pPr marL="0" marR="0" indent="6320016"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5pPr>
    <a:lvl6pPr marL="0" marR="0" indent="790002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6pPr>
    <a:lvl7pPr marL="0" marR="0" indent="9480025"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7pPr>
    <a:lvl8pPr marL="0" marR="0" indent="1106003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8pPr>
    <a:lvl9pPr marL="0" marR="0" indent="12640033"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7"/>
          </a:solidFill>
        </a:fill>
      </a:tcStyle>
    </a:wholeTbl>
    <a:band2H>
      <a:tcTxStyle/>
      <a:tcStyle>
        <a:tcBdr/>
        <a:fill>
          <a:solidFill>
            <a:srgbClr val="E6F2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CA"/>
          </a:solidFill>
        </a:fill>
      </a:tcStyle>
    </a:wholeTbl>
    <a:band2H>
      <a:tcTxStyle/>
      <a:tcStyle>
        <a:tcBdr/>
        <a:fill>
          <a:solidFill>
            <a:srgbClr val="FFFF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CDDF"/>
          </a:solidFill>
        </a:fill>
      </a:tcStyle>
    </a:wholeTbl>
    <a:band2H>
      <a:tcTxStyle/>
      <a:tcStyle>
        <a:tcBdr/>
        <a:fill>
          <a:solidFill>
            <a:srgbClr val="EAE7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12" autoAdjust="0"/>
  </p:normalViewPr>
  <p:slideViewPr>
    <p:cSldViewPr snapToGrid="0">
      <p:cViewPr>
        <p:scale>
          <a:sx n="30" d="100"/>
          <a:sy n="30" d="100"/>
        </p:scale>
        <p:origin x="79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endParaRPr/>
          </a:p>
        </p:txBody>
      </p:sp>
      <p:sp>
        <p:nvSpPr>
          <p:cNvPr id="39" name="Shape 3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93708547"/>
      </p:ext>
    </p:extLst>
  </p:cSld>
  <p:clrMap bg1="lt1" tx1="dk1" bg2="lt2" tx2="dk2" accent1="accent1" accent2="accent2" accent3="accent3" accent4="accent4" accent5="accent5" accent6="accent6" hlink="hlink" folHlink="folHlink"/>
  <p:notesStyle>
    <a:lvl1pPr defTabSz="783732" latinLnBrk="0">
      <a:defRPr sz="1000">
        <a:latin typeface="+mn-lt"/>
        <a:ea typeface="+mn-ea"/>
        <a:cs typeface="+mn-cs"/>
        <a:sym typeface="Arial"/>
      </a:defRPr>
    </a:lvl1pPr>
    <a:lvl2pPr indent="228600" defTabSz="783732" latinLnBrk="0">
      <a:defRPr sz="1000">
        <a:latin typeface="+mn-lt"/>
        <a:ea typeface="+mn-ea"/>
        <a:cs typeface="+mn-cs"/>
        <a:sym typeface="Arial"/>
      </a:defRPr>
    </a:lvl2pPr>
    <a:lvl3pPr indent="457200" defTabSz="783732" latinLnBrk="0">
      <a:defRPr sz="1000">
        <a:latin typeface="+mn-lt"/>
        <a:ea typeface="+mn-ea"/>
        <a:cs typeface="+mn-cs"/>
        <a:sym typeface="Arial"/>
      </a:defRPr>
    </a:lvl3pPr>
    <a:lvl4pPr indent="685800" defTabSz="783732" latinLnBrk="0">
      <a:defRPr sz="1000">
        <a:latin typeface="+mn-lt"/>
        <a:ea typeface="+mn-ea"/>
        <a:cs typeface="+mn-cs"/>
        <a:sym typeface="Arial"/>
      </a:defRPr>
    </a:lvl4pPr>
    <a:lvl5pPr indent="914400" defTabSz="783732" latinLnBrk="0">
      <a:defRPr sz="1000">
        <a:latin typeface="+mn-lt"/>
        <a:ea typeface="+mn-ea"/>
        <a:cs typeface="+mn-cs"/>
        <a:sym typeface="Arial"/>
      </a:defRPr>
    </a:lvl5pPr>
    <a:lvl6pPr indent="1143000" defTabSz="783732" latinLnBrk="0">
      <a:defRPr sz="1000">
        <a:latin typeface="+mn-lt"/>
        <a:ea typeface="+mn-ea"/>
        <a:cs typeface="+mn-cs"/>
        <a:sym typeface="Arial"/>
      </a:defRPr>
    </a:lvl6pPr>
    <a:lvl7pPr indent="1371600" defTabSz="783732" latinLnBrk="0">
      <a:defRPr sz="1000">
        <a:latin typeface="+mn-lt"/>
        <a:ea typeface="+mn-ea"/>
        <a:cs typeface="+mn-cs"/>
        <a:sym typeface="Arial"/>
      </a:defRPr>
    </a:lvl7pPr>
    <a:lvl8pPr indent="1600200" defTabSz="783732" latinLnBrk="0">
      <a:defRPr sz="1000">
        <a:latin typeface="+mn-lt"/>
        <a:ea typeface="+mn-ea"/>
        <a:cs typeface="+mn-cs"/>
        <a:sym typeface="Arial"/>
      </a:defRPr>
    </a:lvl8pPr>
    <a:lvl9pPr indent="1828800" defTabSz="783732" latinLnBrk="0">
      <a:defRPr sz="10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Poster">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r>
              <a:t>Title Text</a:t>
            </a:r>
          </a:p>
        </p:txBody>
      </p:sp>
      <p:sp>
        <p:nvSpPr>
          <p:cNvPr id="19" name="Shape 19"/>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body" sz="quarter" idx="13"/>
          </p:nvPr>
        </p:nvSpPr>
        <p:spPr>
          <a:xfrm>
            <a:off x="952500" y="5039359"/>
            <a:ext cx="10668000" cy="1137921"/>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1" name="Shape 21"/>
          <p:cNvSpPr>
            <a:spLocks noGrp="1"/>
          </p:cNvSpPr>
          <p:nvPr>
            <p:ph type="body" sz="quarter" idx="14"/>
          </p:nvPr>
        </p:nvSpPr>
        <p:spPr>
          <a:xfrm>
            <a:off x="952500" y="6323584"/>
            <a:ext cx="10668000" cy="2428956"/>
          </a:xfrm>
          <a:prstGeom prst="rect">
            <a:avLst/>
          </a:prstGeom>
          <a:solidFill>
            <a:srgbClr val="E8E8E8"/>
          </a:solidFill>
        </p:spPr>
        <p:txBody>
          <a:bodyPr/>
          <a:lstStyle/>
          <a:p>
            <a:pPr>
              <a:spcBef>
                <a:spcPts val="1000"/>
              </a:spcBef>
              <a:defRPr sz="3600">
                <a:solidFill>
                  <a:srgbClr val="000000"/>
                </a:solidFill>
              </a:defRPr>
            </a:pPr>
            <a:endParaRPr/>
          </a:p>
        </p:txBody>
      </p:sp>
      <p:sp>
        <p:nvSpPr>
          <p:cNvPr id="22" name="Shape 22"/>
          <p:cNvSpPr>
            <a:spLocks noGrp="1"/>
          </p:cNvSpPr>
          <p:nvPr>
            <p:ph type="body" sz="quarter" idx="15"/>
          </p:nvPr>
        </p:nvSpPr>
        <p:spPr>
          <a:xfrm>
            <a:off x="952500" y="9330943"/>
            <a:ext cx="10668000" cy="1137921"/>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3" name="Shape 23"/>
          <p:cNvSpPr>
            <a:spLocks noGrp="1"/>
          </p:cNvSpPr>
          <p:nvPr>
            <p:ph type="body" sz="quarter" idx="16"/>
          </p:nvPr>
        </p:nvSpPr>
        <p:spPr>
          <a:xfrm>
            <a:off x="952500" y="13289280"/>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4" name="Shape 24"/>
          <p:cNvSpPr>
            <a:spLocks noGrp="1"/>
          </p:cNvSpPr>
          <p:nvPr>
            <p:ph type="body" sz="quarter" idx="17"/>
          </p:nvPr>
        </p:nvSpPr>
        <p:spPr>
          <a:xfrm>
            <a:off x="952500" y="20344384"/>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5" name="Shape 25"/>
          <p:cNvSpPr>
            <a:spLocks noGrp="1"/>
          </p:cNvSpPr>
          <p:nvPr>
            <p:ph type="body" sz="quarter" idx="18"/>
          </p:nvPr>
        </p:nvSpPr>
        <p:spPr>
          <a:xfrm>
            <a:off x="12954000" y="5039359"/>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6" name="Shape 26"/>
          <p:cNvSpPr>
            <a:spLocks noGrp="1"/>
          </p:cNvSpPr>
          <p:nvPr>
            <p:ph type="body" sz="quarter" idx="19"/>
          </p:nvPr>
        </p:nvSpPr>
        <p:spPr>
          <a:xfrm>
            <a:off x="12954000" y="12736576"/>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7" name="Shape 27"/>
          <p:cNvSpPr>
            <a:spLocks noGrp="1"/>
          </p:cNvSpPr>
          <p:nvPr>
            <p:ph type="body" sz="quarter" idx="20"/>
          </p:nvPr>
        </p:nvSpPr>
        <p:spPr>
          <a:xfrm>
            <a:off x="12954000" y="20344384"/>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8" name="Shape 28"/>
          <p:cNvSpPr>
            <a:spLocks noGrp="1"/>
          </p:cNvSpPr>
          <p:nvPr>
            <p:ph type="body" sz="quarter" idx="21"/>
          </p:nvPr>
        </p:nvSpPr>
        <p:spPr>
          <a:xfrm>
            <a:off x="24917400" y="5039359"/>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29" name="Shape 29"/>
          <p:cNvSpPr>
            <a:spLocks noGrp="1"/>
          </p:cNvSpPr>
          <p:nvPr>
            <p:ph type="body" sz="quarter" idx="22"/>
          </p:nvPr>
        </p:nvSpPr>
        <p:spPr>
          <a:xfrm>
            <a:off x="24917400" y="17571197"/>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30" name="Shape 30"/>
          <p:cNvSpPr>
            <a:spLocks noGrp="1"/>
          </p:cNvSpPr>
          <p:nvPr>
            <p:ph type="body" sz="quarter" idx="23"/>
          </p:nvPr>
        </p:nvSpPr>
        <p:spPr>
          <a:xfrm>
            <a:off x="24917400" y="22864063"/>
            <a:ext cx="10668000" cy="1083734"/>
          </a:xfrm>
          <a:prstGeom prst="rect">
            <a:avLst/>
          </a:prstGeom>
          <a:gradFill>
            <a:gsLst>
              <a:gs pos="0">
                <a:srgbClr val="595959"/>
              </a:gs>
              <a:gs pos="90000">
                <a:srgbClr val="595959"/>
              </a:gs>
              <a:gs pos="91000">
                <a:schemeClr val="accent1"/>
              </a:gs>
              <a:gs pos="100000">
                <a:schemeClr val="accent1"/>
              </a:gs>
            </a:gsLst>
            <a:lin ang="5400000"/>
          </a:gradFill>
        </p:spPr>
        <p:txBody>
          <a:bodyPr/>
          <a:lstStyle/>
          <a:p>
            <a:pPr algn="ctr">
              <a:defRPr sz="4500">
                <a:solidFill>
                  <a:srgbClr val="FFFFFF"/>
                </a:solidFill>
              </a:defRPr>
            </a:pPr>
            <a:endParaRPr/>
          </a:p>
        </p:txBody>
      </p:sp>
      <p:sp>
        <p:nvSpPr>
          <p:cNvPr id="31" name="Shape 31"/>
          <p:cNvSpPr>
            <a:spLocks noGrp="1"/>
          </p:cNvSpPr>
          <p:nvPr>
            <p:ph type="pic" sz="quarter" idx="24"/>
          </p:nvPr>
        </p:nvSpPr>
        <p:spPr>
          <a:xfrm>
            <a:off x="26892250" y="0"/>
            <a:ext cx="9683750" cy="3415508"/>
          </a:xfrm>
          <a:prstGeom prst="rect">
            <a:avLst/>
          </a:prstGeom>
        </p:spPr>
        <p:txBody>
          <a:bodyPr lIns="91439" rIns="91439" anchor="t">
            <a:noAutofit/>
          </a:bodyPr>
          <a:lstStyle/>
          <a:p>
            <a:endParaRP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36576000" cy="4445000"/>
          </a:xfrm>
          <a:prstGeom prst="rect">
            <a:avLst/>
          </a:prstGeom>
          <a:solidFill>
            <a:srgbClr val="000000"/>
          </a:solidFill>
          <a:ln w="12700">
            <a:miter lim="400000"/>
          </a:ln>
        </p:spPr>
        <p:txBody>
          <a:bodyPr lIns="45719" rIns="45719" anchor="ctr"/>
          <a:lstStyle/>
          <a:p>
            <a:pPr algn="ctr">
              <a:defRPr sz="5100">
                <a:solidFill>
                  <a:srgbClr val="FFFFFF"/>
                </a:solidFill>
              </a:defRPr>
            </a:pPr>
            <a:endParaRPr/>
          </a:p>
        </p:txBody>
      </p:sp>
      <p:sp>
        <p:nvSpPr>
          <p:cNvPr id="3" name="Shape 3"/>
          <p:cNvSpPr/>
          <p:nvPr/>
        </p:nvSpPr>
        <p:spPr>
          <a:xfrm>
            <a:off x="0" y="2387600"/>
            <a:ext cx="36576000" cy="1016000"/>
          </a:xfrm>
          <a:prstGeom prst="rect">
            <a:avLst/>
          </a:prstGeom>
          <a:solidFill>
            <a:srgbClr val="595959"/>
          </a:solidFill>
          <a:ln w="12700">
            <a:miter lim="400000"/>
          </a:ln>
        </p:spPr>
        <p:txBody>
          <a:bodyPr lIns="45719" rIns="45719" anchor="ctr"/>
          <a:lstStyle/>
          <a:p>
            <a:pPr algn="ctr">
              <a:defRPr sz="5100">
                <a:solidFill>
                  <a:srgbClr val="FFFFFF"/>
                </a:solidFill>
              </a:defRPr>
            </a:pPr>
            <a:endParaRPr/>
          </a:p>
        </p:txBody>
      </p:sp>
      <p:sp>
        <p:nvSpPr>
          <p:cNvPr id="4" name="Shape 4"/>
          <p:cNvSpPr/>
          <p:nvPr/>
        </p:nvSpPr>
        <p:spPr>
          <a:xfrm>
            <a:off x="0" y="2324100"/>
            <a:ext cx="36576000" cy="0"/>
          </a:xfrm>
          <a:prstGeom prst="line">
            <a:avLst/>
          </a:prstGeom>
          <a:ln w="114300">
            <a:solidFill>
              <a:schemeClr val="accent1"/>
            </a:solidFill>
            <a:miter/>
          </a:ln>
        </p:spPr>
        <p:txBody>
          <a:bodyPr lIns="45719" rIns="45719"/>
          <a:lstStyle/>
          <a:p>
            <a:endParaRPr/>
          </a:p>
        </p:txBody>
      </p:sp>
      <p:grpSp>
        <p:nvGrpSpPr>
          <p:cNvPr id="7" name="Group 7"/>
          <p:cNvGrpSpPr/>
          <p:nvPr/>
        </p:nvGrpSpPr>
        <p:grpSpPr>
          <a:xfrm>
            <a:off x="36918900" y="-2"/>
            <a:ext cx="10372725" cy="29260801"/>
            <a:chOff x="0" y="0"/>
            <a:chExt cx="10372725" cy="29260800"/>
          </a:xfrm>
        </p:grpSpPr>
        <p:sp>
          <p:nvSpPr>
            <p:cNvPr id="5" name="Shape 5"/>
            <p:cNvSpPr/>
            <p:nvPr/>
          </p:nvSpPr>
          <p:spPr>
            <a:xfrm>
              <a:off x="0" y="0"/>
              <a:ext cx="10372725" cy="29260800"/>
            </a:xfrm>
            <a:prstGeom prst="rect">
              <a:avLst/>
            </a:prstGeom>
            <a:solidFill>
              <a:srgbClr val="D9D9D9"/>
            </a:solidFill>
            <a:ln w="12700" cap="flat">
              <a:noFill/>
              <a:miter lim="400000"/>
            </a:ln>
            <a:effectLst/>
          </p:spPr>
          <p:txBody>
            <a:bodyPr wrap="square" lIns="45719" tIns="45719" rIns="45719" bIns="45719" numCol="1" anchor="t">
              <a:noAutofit/>
            </a:bodyPr>
            <a:lstStyle/>
            <a:p>
              <a:pPr>
                <a:spcBef>
                  <a:spcPts val="2000"/>
                </a:spcBef>
                <a:defRPr sz="5500">
                  <a:solidFill>
                    <a:srgbClr val="808080"/>
                  </a:solidFill>
                  <a:latin typeface="Calibri Light"/>
                  <a:ea typeface="Calibri Light"/>
                  <a:cs typeface="Calibri Light"/>
                  <a:sym typeface="Calibri Light"/>
                </a:defRPr>
              </a:pPr>
              <a:endParaRPr/>
            </a:p>
          </p:txBody>
        </p:sp>
        <p:sp>
          <p:nvSpPr>
            <p:cNvPr id="6" name="Shape 6"/>
            <p:cNvSpPr/>
            <p:nvPr/>
          </p:nvSpPr>
          <p:spPr>
            <a:xfrm>
              <a:off x="0" y="0"/>
              <a:ext cx="10372725" cy="255930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spcBef>
                  <a:spcPts val="1000"/>
                </a:spcBef>
                <a:defRPr sz="8000">
                  <a:solidFill>
                    <a:srgbClr val="808080"/>
                  </a:solidFill>
                  <a:latin typeface="Calibri Light"/>
                  <a:ea typeface="Calibri Light"/>
                  <a:cs typeface="Calibri Light"/>
                  <a:sym typeface="Calibri Light"/>
                </a:defRPr>
              </a:pPr>
              <a:r>
                <a:t>Printing:</a:t>
              </a:r>
              <a:endParaRPr>
                <a:solidFill>
                  <a:srgbClr val="FFFFFF"/>
                </a:solidFill>
              </a:endParaRPr>
            </a:p>
            <a:p>
              <a:pPr>
                <a:spcBef>
                  <a:spcPts val="1000"/>
                </a:spcBef>
                <a:defRPr sz="5500">
                  <a:solidFill>
                    <a:srgbClr val="808080"/>
                  </a:solidFill>
                  <a:latin typeface="Calibri Light"/>
                  <a:ea typeface="Calibri Light"/>
                  <a:cs typeface="Calibri Light"/>
                  <a:sym typeface="Calibri Light"/>
                </a:defRPr>
              </a:pPr>
              <a:r>
                <a:t>This poster is 48” wide by 36” high. It’s designed to be printed on a large-format printer.</a:t>
              </a:r>
              <a:endParaRPr>
                <a:solidFill>
                  <a:srgbClr val="FFFFFF"/>
                </a:solidFill>
              </a:endParaRPr>
            </a:p>
            <a:p>
              <a:pPr>
                <a:spcBef>
                  <a:spcPts val="200"/>
                </a:spcBef>
                <a:defRPr sz="5000">
                  <a:solidFill>
                    <a:srgbClr val="808080"/>
                  </a:solidFill>
                  <a:latin typeface="Calibri Light"/>
                  <a:ea typeface="Calibri Light"/>
                  <a:cs typeface="Calibri Light"/>
                  <a:sym typeface="Calibri Light"/>
                </a:defRPr>
              </a:pPr>
              <a:endParaRPr>
                <a:solidFill>
                  <a:srgbClr val="FFFFFF"/>
                </a:solidFill>
              </a:endParaRPr>
            </a:p>
            <a:p>
              <a:pPr>
                <a:spcBef>
                  <a:spcPts val="1000"/>
                </a:spcBef>
                <a:defRPr sz="7300">
                  <a:solidFill>
                    <a:srgbClr val="808080"/>
                  </a:solidFill>
                  <a:latin typeface="Calibri Light"/>
                  <a:ea typeface="Calibri Light"/>
                  <a:cs typeface="Calibri Light"/>
                  <a:sym typeface="Calibri Light"/>
                </a:defRPr>
              </a:pPr>
              <a:r>
                <a:t>Customizing the Content:</a:t>
              </a:r>
              <a:endParaRPr>
                <a:solidFill>
                  <a:srgbClr val="FFFFFF"/>
                </a:solidFill>
              </a:endParaRPr>
            </a:p>
            <a:p>
              <a:pPr>
                <a:spcBef>
                  <a:spcPts val="1000"/>
                </a:spcBef>
                <a:defRPr sz="5500">
                  <a:solidFill>
                    <a:srgbClr val="808080"/>
                  </a:solidFill>
                  <a:latin typeface="Calibri Light"/>
                  <a:ea typeface="Calibri Light"/>
                  <a:cs typeface="Calibri Light"/>
                  <a:sym typeface="Calibri Light"/>
                </a:defRPr>
              </a:pPr>
              <a:r>
                <a:t>The placeholders in this poster are formatted for you. Type in the placeholders to add text, or click an icon to add a table, chart, SmartArt graphic, picture or multimedia file.</a:t>
              </a:r>
              <a:endParaRPr>
                <a:solidFill>
                  <a:srgbClr val="FFFFFF"/>
                </a:solidFill>
              </a:endParaRPr>
            </a:p>
            <a:p>
              <a:pPr>
                <a:spcBef>
                  <a:spcPts val="2000"/>
                </a:spcBef>
                <a:defRPr sz="5500">
                  <a:solidFill>
                    <a:srgbClr val="808080"/>
                  </a:solidFill>
                  <a:latin typeface="Calibri Light"/>
                  <a:ea typeface="Calibri Light"/>
                  <a:cs typeface="Calibri Light"/>
                  <a:sym typeface="Calibri Light"/>
                </a:defRPr>
              </a:pPr>
              <a:r>
                <a:t>To add or remove bullet points from text, click the Bullets button on the Home tab.</a:t>
              </a:r>
              <a:endParaRPr>
                <a:solidFill>
                  <a:srgbClr val="FFFFFF"/>
                </a:solidFill>
              </a:endParaRPr>
            </a:p>
            <a:p>
              <a:pPr>
                <a:spcBef>
                  <a:spcPts val="2000"/>
                </a:spcBef>
                <a:defRPr sz="5500">
                  <a:solidFill>
                    <a:srgbClr val="808080"/>
                  </a:solidFill>
                  <a:latin typeface="Calibri Light"/>
                  <a:ea typeface="Calibri Light"/>
                  <a:cs typeface="Calibri Light"/>
                  <a:sym typeface="Calibri Light"/>
                </a:defRPr>
              </a:pPr>
              <a:r>
                <a:t>If you need more placeholders for titles, content or body text, make a copy of what you need and drag it into place. PowerPoint’s Smart Guides will help you align it with everything else.</a:t>
              </a:r>
              <a:endParaRPr>
                <a:solidFill>
                  <a:srgbClr val="FFFFFF"/>
                </a:solidFill>
              </a:endParaRPr>
            </a:p>
            <a:p>
              <a:pPr>
                <a:spcBef>
                  <a:spcPts val="2000"/>
                </a:spcBef>
                <a:defRPr sz="5500">
                  <a:solidFill>
                    <a:srgbClr val="808080"/>
                  </a:solidFill>
                  <a:latin typeface="Calibri Light"/>
                  <a:ea typeface="Calibri Light"/>
                  <a:cs typeface="Calibri Light"/>
                  <a:sym typeface="Calibri Light"/>
                </a:defRPr>
              </a:pPr>
              <a:r>
                <a:t>Want to use your own pictures instead of ours? No problem! Just click a picture, press the Delete key, then click the icon to add your picture.</a:t>
              </a:r>
            </a:p>
          </p:txBody>
        </p:sp>
      </p:grpSp>
      <p:sp>
        <p:nvSpPr>
          <p:cNvPr id="8" name="Shape 8"/>
          <p:cNvSpPr>
            <a:spLocks noGrp="1"/>
          </p:cNvSpPr>
          <p:nvPr>
            <p:ph type="title"/>
          </p:nvPr>
        </p:nvSpPr>
        <p:spPr>
          <a:xfrm>
            <a:off x="964871" y="386979"/>
            <a:ext cx="25146001" cy="166359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p>
            <a:r>
              <a:t>Title Text</a:t>
            </a:r>
          </a:p>
        </p:txBody>
      </p:sp>
      <p:sp>
        <p:nvSpPr>
          <p:cNvPr id="9" name="Shape 9"/>
          <p:cNvSpPr>
            <a:spLocks noGrp="1"/>
          </p:cNvSpPr>
          <p:nvPr>
            <p:ph type="body" idx="1"/>
          </p:nvPr>
        </p:nvSpPr>
        <p:spPr>
          <a:xfrm>
            <a:off x="965200" y="3639027"/>
            <a:ext cx="25145343" cy="574517"/>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p:nvPr/>
        </p:nvSpPr>
        <p:spPr>
          <a:xfrm>
            <a:off x="0" y="3291285"/>
            <a:ext cx="36576000" cy="1270001"/>
          </a:xfrm>
          <a:prstGeom prst="rect">
            <a:avLst/>
          </a:prstGeom>
          <a:solidFill>
            <a:srgbClr val="FFFFFF"/>
          </a:solidFill>
          <a:ln w="12700">
            <a:miter lim="400000"/>
          </a:ln>
        </p:spPr>
        <p:txBody>
          <a:bodyPr lIns="45719" rIns="45719" anchor="ctr"/>
          <a:lstStyle/>
          <a:p>
            <a:endParaRPr/>
          </a:p>
        </p:txBody>
      </p:sp>
      <p:sp>
        <p:nvSpPr>
          <p:cNvPr id="11" name="Shape 11"/>
          <p:cNvSpPr>
            <a:spLocks noGrp="1"/>
          </p:cNvSpPr>
          <p:nvPr>
            <p:ph type="sldNum" sz="quarter" idx="2"/>
          </p:nvPr>
        </p:nvSpPr>
        <p:spPr>
          <a:xfrm>
            <a:off x="35335718" y="28611327"/>
            <a:ext cx="287783" cy="276540"/>
          </a:xfrm>
          <a:prstGeom prst="rect">
            <a:avLst/>
          </a:prstGeom>
          <a:ln w="12700">
            <a:miter lim="400000"/>
          </a:ln>
        </p:spPr>
        <p:txBody>
          <a:bodyPr wrap="none" lIns="45719" rIns="45719" anchor="ctr">
            <a:spAutoFit/>
          </a:bodyPr>
          <a:lstStyle>
            <a:lvl1pPr algn="r">
              <a:defRPr sz="13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1pPr>
      <a:lvl2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2pPr>
      <a:lvl3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3pPr>
      <a:lvl4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4pPr>
      <a:lvl5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5pPr>
      <a:lvl6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6pPr>
      <a:lvl7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7pPr>
      <a:lvl8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8pPr>
      <a:lvl9pPr marL="0" marR="0" indent="0" algn="l" defTabSz="3657453" rtl="0" latinLnBrk="0">
        <a:lnSpc>
          <a:spcPct val="90000"/>
        </a:lnSpc>
        <a:spcBef>
          <a:spcPts val="0"/>
        </a:spcBef>
        <a:spcAft>
          <a:spcPts val="0"/>
        </a:spcAft>
        <a:buClrTx/>
        <a:buSzTx/>
        <a:buFontTx/>
        <a:buNone/>
        <a:tabLst/>
        <a:defRPr sz="9500" b="0" i="0" u="none" strike="noStrike" cap="none" spc="0" baseline="0">
          <a:ln>
            <a:noFill/>
          </a:ln>
          <a:solidFill>
            <a:srgbClr val="FFFFFF"/>
          </a:solidFill>
          <a:uFillTx/>
          <a:latin typeface="+mn-lt"/>
          <a:ea typeface="+mn-ea"/>
          <a:cs typeface="+mn-cs"/>
          <a:sym typeface="Arial"/>
        </a:defRPr>
      </a:lvl9pPr>
    </p:titleStyle>
    <p:bodyStyle>
      <a:lvl1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1pPr>
      <a:lvl2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2pPr>
      <a:lvl3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3pPr>
      <a:lvl4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4pPr>
      <a:lvl5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5pPr>
      <a:lvl6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6pPr>
      <a:lvl7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7pPr>
      <a:lvl8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8pPr>
      <a:lvl9pPr marL="0" marR="0" indent="0" algn="l" defTabSz="3657453" rtl="0" latinLnBrk="0">
        <a:lnSpc>
          <a:spcPct val="100000"/>
        </a:lnSpc>
        <a:spcBef>
          <a:spcPts val="0"/>
        </a:spcBef>
        <a:spcAft>
          <a:spcPts val="0"/>
        </a:spcAft>
        <a:buClrTx/>
        <a:buSzTx/>
        <a:buFontTx/>
        <a:buNone/>
        <a:tabLst/>
        <a:defRPr sz="3000" b="0" i="0" u="none" strike="noStrike" cap="none" spc="0" baseline="0">
          <a:ln>
            <a:noFill/>
          </a:ln>
          <a:solidFill>
            <a:srgbClr val="BFBFBF"/>
          </a:solidFill>
          <a:uFillTx/>
          <a:latin typeface="+mn-lt"/>
          <a:ea typeface="+mn-ea"/>
          <a:cs typeface="+mn-cs"/>
          <a:sym typeface="Arial"/>
        </a:defRPr>
      </a:lvl9pPr>
    </p:bodyStyle>
    <p:otherStyle>
      <a:lvl1pPr marL="0" marR="0" indent="0"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1pPr>
      <a:lvl2pPr marL="0" marR="0" indent="1580004"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2pPr>
      <a:lvl3pPr marL="0" marR="0" indent="3160009"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3pPr>
      <a:lvl4pPr marL="0" marR="0" indent="4740011"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4pPr>
      <a:lvl5pPr marL="0" marR="0" indent="6320016"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5pPr>
      <a:lvl6pPr marL="0" marR="0" indent="7900020"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6pPr>
      <a:lvl7pPr marL="0" marR="0" indent="9480025"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7pPr>
      <a:lvl8pPr marL="0" marR="0" indent="11060030"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8pPr>
      <a:lvl9pPr marL="0" marR="0" indent="12640033" algn="r" defTabSz="3160009"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ctrTitle"/>
          </p:nvPr>
        </p:nvSpPr>
        <p:spPr>
          <a:xfrm>
            <a:off x="431800" y="319438"/>
            <a:ext cx="26365200" cy="1903062"/>
          </a:xfrm>
          <a:prstGeom prst="rect">
            <a:avLst/>
          </a:prstGeom>
        </p:spPr>
        <p:txBody>
          <a:bodyPr/>
          <a:lstStyle>
            <a:lvl1pPr algn="ctr" defTabSz="3291708">
              <a:defRPr sz="10350">
                <a:latin typeface="Times New Roman"/>
                <a:ea typeface="Times New Roman"/>
                <a:cs typeface="Times New Roman"/>
                <a:sym typeface="Times New Roman"/>
              </a:defRPr>
            </a:lvl1pPr>
          </a:lstStyle>
          <a:p>
            <a:r>
              <a:t>Wifi Sensor Networks for Internet of Things Data</a:t>
            </a:r>
          </a:p>
        </p:txBody>
      </p:sp>
      <p:sp>
        <p:nvSpPr>
          <p:cNvPr id="42" name="Shape 42"/>
          <p:cNvSpPr>
            <a:spLocks noGrp="1"/>
          </p:cNvSpPr>
          <p:nvPr>
            <p:ph type="subTitle" sz="quarter" idx="1"/>
          </p:nvPr>
        </p:nvSpPr>
        <p:spPr>
          <a:xfrm>
            <a:off x="1193799" y="2549009"/>
            <a:ext cx="8837552" cy="574517"/>
          </a:xfrm>
          <a:prstGeom prst="rect">
            <a:avLst/>
          </a:prstGeom>
        </p:spPr>
        <p:txBody>
          <a:bodyPr>
            <a:normAutofit lnSpcReduction="10000"/>
          </a:bodyPr>
          <a:lstStyle>
            <a:lvl1pPr defTabSz="3145410">
              <a:defRPr sz="3440">
                <a:solidFill>
                  <a:srgbClr val="D6D6D6"/>
                </a:solidFill>
                <a:latin typeface="Times New Roman"/>
                <a:ea typeface="Times New Roman"/>
                <a:cs typeface="Times New Roman"/>
                <a:sym typeface="Times New Roman"/>
              </a:defRPr>
            </a:lvl1pPr>
          </a:lstStyle>
          <a:p>
            <a:r>
              <a:t>Vecheka Chhourn, Jun Wang, Dr. Charles Reid</a:t>
            </a:r>
          </a:p>
        </p:txBody>
      </p:sp>
      <p:sp>
        <p:nvSpPr>
          <p:cNvPr id="43" name="Shape 43"/>
          <p:cNvSpPr/>
          <p:nvPr/>
        </p:nvSpPr>
        <p:spPr>
          <a:xfrm>
            <a:off x="1181100" y="3723761"/>
            <a:ext cx="11943458" cy="1083734"/>
          </a:xfrm>
          <a:prstGeom prst="rect">
            <a:avLst/>
          </a:prstGeom>
          <a:gradFill>
            <a:gsLst>
              <a:gs pos="0">
                <a:srgbClr val="595959"/>
              </a:gs>
              <a:gs pos="90000">
                <a:srgbClr val="595959"/>
              </a:gs>
              <a:gs pos="91000">
                <a:schemeClr val="accent1"/>
              </a:gs>
              <a:gs pos="100000">
                <a:schemeClr val="accent1"/>
              </a:gs>
            </a:gsLst>
            <a:lin ang="5400000"/>
          </a:gradFill>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algn="ctr" defTabSz="3657453">
              <a:defRPr sz="4500">
                <a:solidFill>
                  <a:srgbClr val="FFFFFF"/>
                </a:solidFill>
              </a:defRPr>
            </a:lvl1pPr>
          </a:lstStyle>
          <a:p>
            <a:r>
              <a:t>Design Problem</a:t>
            </a:r>
          </a:p>
        </p:txBody>
      </p:sp>
      <p:sp>
        <p:nvSpPr>
          <p:cNvPr id="44" name="Shape 44"/>
          <p:cNvSpPr>
            <a:spLocks noGrp="1"/>
          </p:cNvSpPr>
          <p:nvPr>
            <p:ph type="body" idx="16"/>
          </p:nvPr>
        </p:nvSpPr>
        <p:spPr>
          <a:xfrm>
            <a:off x="1168958" y="8581192"/>
            <a:ext cx="11943459" cy="1083734"/>
          </a:xfrm>
          <a:prstGeom prst="rect">
            <a:avLst/>
          </a:prstGeom>
          <a:extLst>
            <a:ext uri="{C572A759-6A51-4108-AA02-DFA0A04FC94B}">
              <ma14:wrappingTextBoxFlag xmlns="" xmlns:ma14="http://schemas.microsoft.com/office/mac/drawingml/2011/main" val="1"/>
            </a:ext>
          </a:extLst>
        </p:spPr>
        <p:txBody>
          <a:bodyPr/>
          <a:lstStyle>
            <a:lvl1pPr algn="ctr">
              <a:defRPr sz="4500">
                <a:solidFill>
                  <a:srgbClr val="FFFFFF"/>
                </a:solidFill>
              </a:defRPr>
            </a:lvl1pPr>
          </a:lstStyle>
          <a:p>
            <a:r>
              <a:rPr dirty="0"/>
              <a:t>About the Project</a:t>
            </a:r>
          </a:p>
        </p:txBody>
      </p:sp>
      <p:sp>
        <p:nvSpPr>
          <p:cNvPr id="45" name="Shape 45"/>
          <p:cNvSpPr/>
          <p:nvPr/>
        </p:nvSpPr>
        <p:spPr>
          <a:xfrm>
            <a:off x="1126792" y="9842782"/>
            <a:ext cx="11943458" cy="877711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defTabSz="3657453">
              <a:lnSpc>
                <a:spcPct val="120000"/>
              </a:lnSpc>
              <a:spcBef>
                <a:spcPts val="1000"/>
              </a:spcBef>
              <a:defRPr sz="2300" b="1">
                <a:latin typeface="Times New Roman"/>
                <a:ea typeface="Times New Roman"/>
                <a:cs typeface="Times New Roman"/>
                <a:sym typeface="Times New Roman"/>
              </a:defRPr>
            </a:pPr>
            <a:r>
              <a:rPr sz="2400" dirty="0"/>
              <a:t>What is the Internet of Things?</a:t>
            </a:r>
          </a:p>
          <a:p>
            <a:pPr defTabSz="3657453">
              <a:lnSpc>
                <a:spcPct val="120000"/>
              </a:lnSpc>
              <a:spcBef>
                <a:spcPts val="1000"/>
              </a:spcBef>
              <a:defRPr sz="2300">
                <a:latin typeface="Times New Roman"/>
                <a:ea typeface="Times New Roman"/>
                <a:cs typeface="Times New Roman"/>
                <a:sym typeface="Times New Roman"/>
              </a:defRPr>
            </a:pPr>
            <a:r>
              <a:rPr sz="2400" dirty="0"/>
              <a:t>As sensors decrease in size, cost, and power, more and more sensors are being used to generate big data sets – a concept called the Internet of Things.</a:t>
            </a:r>
          </a:p>
          <a:p>
            <a:pPr defTabSz="3657453">
              <a:lnSpc>
                <a:spcPct val="120000"/>
              </a:lnSpc>
              <a:spcBef>
                <a:spcPts val="1000"/>
              </a:spcBef>
              <a:defRPr sz="2300" b="1">
                <a:latin typeface="Times New Roman"/>
                <a:ea typeface="Times New Roman"/>
                <a:cs typeface="Times New Roman"/>
                <a:sym typeface="Times New Roman"/>
              </a:defRPr>
            </a:pPr>
            <a:r>
              <a:rPr sz="2400" dirty="0" smtClean="0"/>
              <a:t>Why </a:t>
            </a:r>
            <a:r>
              <a:rPr sz="2400" dirty="0"/>
              <a:t>data?</a:t>
            </a:r>
          </a:p>
          <a:p>
            <a:pPr defTabSz="3657453">
              <a:lnSpc>
                <a:spcPct val="120000"/>
              </a:lnSpc>
              <a:spcBef>
                <a:spcPts val="1000"/>
              </a:spcBef>
              <a:defRPr sz="2300">
                <a:latin typeface="Times New Roman"/>
                <a:ea typeface="Times New Roman"/>
                <a:cs typeface="Times New Roman"/>
                <a:sym typeface="Times New Roman"/>
              </a:defRPr>
            </a:pPr>
            <a:r>
              <a:rPr sz="2400" dirty="0"/>
              <a:t>Data sets from sensors must be analyzed to extract meaningful information from it. As a result, programming tools for analyzing large data sets from sensor networks are important. </a:t>
            </a:r>
          </a:p>
          <a:p>
            <a:pPr defTabSz="3657453">
              <a:lnSpc>
                <a:spcPct val="120000"/>
              </a:lnSpc>
              <a:spcBef>
                <a:spcPts val="1000"/>
              </a:spcBef>
              <a:defRPr sz="2300" b="1">
                <a:latin typeface="Times New Roman"/>
                <a:ea typeface="Times New Roman"/>
                <a:cs typeface="Times New Roman"/>
                <a:sym typeface="Times New Roman"/>
              </a:defRPr>
            </a:pPr>
            <a:r>
              <a:rPr sz="2400" dirty="0" smtClean="0"/>
              <a:t>What </a:t>
            </a:r>
            <a:r>
              <a:rPr sz="2400" dirty="0"/>
              <a:t>is the pipeline?</a:t>
            </a:r>
          </a:p>
          <a:p>
            <a:pPr defTabSz="3657453">
              <a:lnSpc>
                <a:spcPct val="120000"/>
              </a:lnSpc>
              <a:spcBef>
                <a:spcPts val="1000"/>
              </a:spcBef>
              <a:defRPr sz="2300">
                <a:latin typeface="Times New Roman"/>
                <a:ea typeface="Times New Roman"/>
                <a:cs typeface="Times New Roman"/>
                <a:sym typeface="Times New Roman"/>
              </a:defRPr>
            </a:pPr>
            <a:r>
              <a:rPr lang="en-US" sz="2400" dirty="0" smtClean="0"/>
              <a:t>Our project is based on the </a:t>
            </a:r>
            <a:r>
              <a:rPr sz="2400" dirty="0" smtClean="0"/>
              <a:t>idea </a:t>
            </a:r>
            <a:r>
              <a:rPr sz="2400" dirty="0"/>
              <a:t>of building a </a:t>
            </a:r>
            <a:r>
              <a:rPr sz="2400" u="sng" dirty="0"/>
              <a:t>data pipeline</a:t>
            </a:r>
            <a:r>
              <a:rPr sz="2400" dirty="0"/>
              <a:t> for the Internet of </a:t>
            </a:r>
            <a:r>
              <a:rPr sz="2400" dirty="0" smtClean="0"/>
              <a:t>Things. </a:t>
            </a:r>
            <a:r>
              <a:rPr sz="2400" dirty="0"/>
              <a:t>The purpose of our research project was to construct a </a:t>
            </a:r>
            <a:r>
              <a:rPr lang="en-US" sz="2400" dirty="0" smtClean="0"/>
              <a:t>sensor network and store data from the sensor network to enable analysis of data. The sensors were </a:t>
            </a:r>
            <a:r>
              <a:rPr sz="2400" dirty="0" smtClean="0"/>
              <a:t>low-cost </a:t>
            </a:r>
            <a:r>
              <a:rPr sz="2400" dirty="0"/>
              <a:t>and low-power microcomputers, in our case, Raspberry </a:t>
            </a:r>
            <a:r>
              <a:rPr sz="2400" dirty="0" err="1" smtClean="0"/>
              <a:t>Pis</a:t>
            </a:r>
            <a:r>
              <a:rPr lang="en-US" sz="2400" dirty="0" smtClean="0"/>
              <a:t>. The sensors gathered </a:t>
            </a:r>
            <a:r>
              <a:rPr lang="en-US" sz="2400" dirty="0"/>
              <a:t>information about wireless network signals </a:t>
            </a:r>
            <a:r>
              <a:rPr sz="2400" dirty="0" smtClean="0"/>
              <a:t>over </a:t>
            </a:r>
            <a:r>
              <a:rPr sz="2400" dirty="0"/>
              <a:t>several days. These were stored in the database for analysis. </a:t>
            </a:r>
          </a:p>
          <a:p>
            <a:pPr defTabSz="3657453">
              <a:lnSpc>
                <a:spcPct val="120000"/>
              </a:lnSpc>
              <a:spcBef>
                <a:spcPts val="1000"/>
              </a:spcBef>
              <a:defRPr sz="2300" b="1">
                <a:latin typeface="Times New Roman"/>
                <a:ea typeface="Times New Roman"/>
                <a:cs typeface="Times New Roman"/>
                <a:sym typeface="Times New Roman"/>
              </a:defRPr>
            </a:pPr>
            <a:r>
              <a:rPr sz="2400" dirty="0" smtClean="0"/>
              <a:t>Why </a:t>
            </a:r>
            <a:r>
              <a:rPr sz="2400" dirty="0"/>
              <a:t>gather sensor data?</a:t>
            </a:r>
          </a:p>
          <a:p>
            <a:pPr defTabSz="3657453">
              <a:lnSpc>
                <a:spcPct val="120000"/>
              </a:lnSpc>
              <a:spcBef>
                <a:spcPts val="1000"/>
              </a:spcBef>
              <a:defRPr sz="2300">
                <a:latin typeface="Times New Roman"/>
                <a:ea typeface="Times New Roman"/>
                <a:cs typeface="Times New Roman"/>
                <a:sym typeface="Times New Roman"/>
              </a:defRPr>
            </a:pPr>
            <a:r>
              <a:rPr sz="2400" dirty="0"/>
              <a:t>The concept of gathering big data sets from sensor networks and performing data analysis has many applications, like optimization and prediction, wireless security, and climate science. Data pipelines enable data analysis at different time scales: from seconds, days, or years. Designing tools for sensor network data is important, given how common and how powerful sensors are.</a:t>
            </a:r>
          </a:p>
        </p:txBody>
      </p:sp>
      <p:sp>
        <p:nvSpPr>
          <p:cNvPr id="46" name="Shape 46"/>
          <p:cNvSpPr>
            <a:spLocks noGrp="1"/>
          </p:cNvSpPr>
          <p:nvPr>
            <p:ph type="body" idx="19"/>
          </p:nvPr>
        </p:nvSpPr>
        <p:spPr>
          <a:xfrm>
            <a:off x="14007092" y="3691853"/>
            <a:ext cx="9777775" cy="1083734"/>
          </a:xfrm>
          <a:prstGeom prst="rect">
            <a:avLst/>
          </a:prstGeom>
          <a:extLst>
            <a:ext uri="{C572A759-6A51-4108-AA02-DFA0A04FC94B}">
              <ma14:wrappingTextBoxFlag xmlns="" xmlns:ma14="http://schemas.microsoft.com/office/mac/drawingml/2011/main" val="1"/>
            </a:ext>
          </a:extLst>
        </p:spPr>
        <p:txBody>
          <a:bodyPr/>
          <a:lstStyle>
            <a:lvl1pPr algn="ctr">
              <a:defRPr sz="4500">
                <a:solidFill>
                  <a:srgbClr val="FFFFFF"/>
                </a:solidFill>
              </a:defRPr>
            </a:lvl1pPr>
          </a:lstStyle>
          <a:p>
            <a:r>
              <a:t>Procedure</a:t>
            </a:r>
          </a:p>
        </p:txBody>
      </p:sp>
      <p:sp>
        <p:nvSpPr>
          <p:cNvPr id="47" name="Shape 47"/>
          <p:cNvSpPr>
            <a:spLocks noGrp="1"/>
          </p:cNvSpPr>
          <p:nvPr>
            <p:ph type="body" idx="20"/>
          </p:nvPr>
        </p:nvSpPr>
        <p:spPr>
          <a:xfrm>
            <a:off x="24916614" y="16331809"/>
            <a:ext cx="10668001" cy="1083734"/>
          </a:xfrm>
          <a:prstGeom prst="rect">
            <a:avLst/>
          </a:prstGeom>
          <a:extLst>
            <a:ext uri="{C572A759-6A51-4108-AA02-DFA0A04FC94B}">
              <ma14:wrappingTextBoxFlag xmlns="" xmlns:ma14="http://schemas.microsoft.com/office/mac/drawingml/2011/main" val="1"/>
            </a:ext>
          </a:extLst>
        </p:spPr>
        <p:txBody>
          <a:bodyPr/>
          <a:lstStyle>
            <a:lvl1pPr algn="ctr">
              <a:defRPr sz="4500">
                <a:solidFill>
                  <a:srgbClr val="FFFFFF"/>
                </a:solidFill>
              </a:defRPr>
            </a:lvl1pPr>
          </a:lstStyle>
          <a:p>
            <a:r>
              <a:t>Discussion</a:t>
            </a:r>
          </a:p>
        </p:txBody>
      </p:sp>
      <p:sp>
        <p:nvSpPr>
          <p:cNvPr id="48" name="Shape 48"/>
          <p:cNvSpPr/>
          <p:nvPr/>
        </p:nvSpPr>
        <p:spPr>
          <a:xfrm>
            <a:off x="24947807" y="17580919"/>
            <a:ext cx="10668001" cy="4571999"/>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defTabSz="3657453">
              <a:lnSpc>
                <a:spcPct val="120000"/>
              </a:lnSpc>
              <a:spcBef>
                <a:spcPts val="1000"/>
              </a:spcBef>
              <a:defRPr sz="2400">
                <a:latin typeface="Times"/>
                <a:ea typeface="Times"/>
                <a:cs typeface="Times"/>
                <a:sym typeface="Times"/>
              </a:defRPr>
            </a:pPr>
            <a:r>
              <a:rPr lang="en-US" sz="2200" dirty="0" smtClean="0"/>
              <a:t>This design project incorporated a lot of different kinds of technologies. It was important to understand some things for the data pipeline to be successful:</a:t>
            </a:r>
          </a:p>
          <a:p>
            <a:pPr marL="342900" indent="-342900" defTabSz="3657453">
              <a:lnSpc>
                <a:spcPct val="120000"/>
              </a:lnSpc>
              <a:spcBef>
                <a:spcPts val="1000"/>
              </a:spcBef>
              <a:buFont typeface="Arial" panose="020B0604020202020204" pitchFamily="34" charset="0"/>
              <a:buChar char="•"/>
              <a:defRPr sz="2400">
                <a:latin typeface="Times"/>
                <a:ea typeface="Times"/>
                <a:cs typeface="Times"/>
                <a:sym typeface="Times"/>
              </a:defRPr>
            </a:pPr>
            <a:r>
              <a:rPr lang="en-US" sz="2200" dirty="0" smtClean="0"/>
              <a:t>How wireless radio signals work</a:t>
            </a:r>
          </a:p>
          <a:p>
            <a:pPr marL="342900" indent="-342900" defTabSz="3657453">
              <a:lnSpc>
                <a:spcPct val="120000"/>
              </a:lnSpc>
              <a:spcBef>
                <a:spcPts val="1000"/>
              </a:spcBef>
              <a:buFont typeface="Arial" panose="020B0604020202020204" pitchFamily="34" charset="0"/>
              <a:buChar char="•"/>
              <a:defRPr sz="2400">
                <a:latin typeface="Times"/>
                <a:ea typeface="Times"/>
                <a:cs typeface="Times"/>
                <a:sym typeface="Times"/>
              </a:defRPr>
            </a:pPr>
            <a:r>
              <a:rPr lang="en-US" sz="2200" dirty="0" smtClean="0"/>
              <a:t>How to collect wireless data from Linux</a:t>
            </a:r>
          </a:p>
          <a:p>
            <a:pPr marL="342900" indent="-342900" defTabSz="3657453">
              <a:lnSpc>
                <a:spcPct val="120000"/>
              </a:lnSpc>
              <a:spcBef>
                <a:spcPts val="1000"/>
              </a:spcBef>
              <a:buFont typeface="Arial" panose="020B0604020202020204" pitchFamily="34" charset="0"/>
              <a:buChar char="•"/>
              <a:defRPr sz="2400">
                <a:latin typeface="Times"/>
                <a:ea typeface="Times"/>
                <a:cs typeface="Times"/>
                <a:sym typeface="Times"/>
              </a:defRPr>
            </a:pPr>
            <a:r>
              <a:rPr lang="en-US" sz="2200" dirty="0" smtClean="0"/>
              <a:t>How to construct and use an SQL table</a:t>
            </a:r>
          </a:p>
          <a:p>
            <a:pPr marL="342900" indent="-342900" defTabSz="3657453">
              <a:lnSpc>
                <a:spcPct val="120000"/>
              </a:lnSpc>
              <a:spcBef>
                <a:spcPts val="1000"/>
              </a:spcBef>
              <a:buFont typeface="Arial" panose="020B0604020202020204" pitchFamily="34" charset="0"/>
              <a:buChar char="•"/>
              <a:defRPr sz="2400">
                <a:latin typeface="Times"/>
                <a:ea typeface="Times"/>
                <a:cs typeface="Times"/>
                <a:sym typeface="Times"/>
              </a:defRPr>
            </a:pPr>
            <a:r>
              <a:rPr lang="en-US" sz="2200" dirty="0" smtClean="0"/>
              <a:t>How to load wireless data into Python to clean it and put it in an SQL database</a:t>
            </a:r>
          </a:p>
          <a:p>
            <a:pPr defTabSz="3657453">
              <a:lnSpc>
                <a:spcPct val="120000"/>
              </a:lnSpc>
              <a:spcBef>
                <a:spcPts val="1000"/>
              </a:spcBef>
              <a:defRPr sz="2400">
                <a:latin typeface="Times"/>
                <a:ea typeface="Times"/>
                <a:cs typeface="Times"/>
                <a:sym typeface="Times"/>
              </a:defRPr>
            </a:pPr>
            <a:r>
              <a:rPr lang="en-US" sz="2200" dirty="0" smtClean="0"/>
              <a:t>The most exciting part of the project was when the data pipeline concepts helped to understand complicated wireless systems like Google Maps and Uber app.</a:t>
            </a:r>
          </a:p>
        </p:txBody>
      </p:sp>
      <p:sp>
        <p:nvSpPr>
          <p:cNvPr id="49" name="Shape 49"/>
          <p:cNvSpPr>
            <a:spLocks noGrp="1"/>
          </p:cNvSpPr>
          <p:nvPr>
            <p:ph type="body" idx="21"/>
          </p:nvPr>
        </p:nvSpPr>
        <p:spPr>
          <a:xfrm>
            <a:off x="24947807" y="3672961"/>
            <a:ext cx="10668001" cy="1083734"/>
          </a:xfrm>
          <a:prstGeom prst="rect">
            <a:avLst/>
          </a:prstGeom>
          <a:extLst>
            <a:ext uri="{C572A759-6A51-4108-AA02-DFA0A04FC94B}">
              <ma14:wrappingTextBoxFlag xmlns="" xmlns:ma14="http://schemas.microsoft.com/office/mac/drawingml/2011/main" val="1"/>
            </a:ext>
          </a:extLst>
        </p:spPr>
        <p:txBody>
          <a:bodyPr/>
          <a:lstStyle>
            <a:lvl1pPr algn="ctr">
              <a:defRPr sz="4500">
                <a:solidFill>
                  <a:srgbClr val="FFFFFF"/>
                </a:solidFill>
              </a:defRPr>
            </a:lvl1pPr>
          </a:lstStyle>
          <a:p>
            <a:r>
              <a:t>Results / Data</a:t>
            </a:r>
          </a:p>
        </p:txBody>
      </p:sp>
      <p:sp>
        <p:nvSpPr>
          <p:cNvPr id="50" name="Shape 50"/>
          <p:cNvSpPr/>
          <p:nvPr/>
        </p:nvSpPr>
        <p:spPr>
          <a:xfrm>
            <a:off x="24795014" y="4952913"/>
            <a:ext cx="10973585" cy="743469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defTabSz="3657453">
              <a:lnSpc>
                <a:spcPct val="120000"/>
              </a:lnSpc>
              <a:spcBef>
                <a:spcPts val="1000"/>
              </a:spcBef>
              <a:defRPr sz="2400">
                <a:latin typeface="Times New Roman"/>
                <a:ea typeface="Times New Roman"/>
                <a:cs typeface="Times New Roman"/>
                <a:sym typeface="Times New Roman"/>
              </a:defRPr>
            </a:pPr>
            <a:r>
              <a:rPr sz="2300" dirty="0"/>
              <a:t>We ran field experiments to test the data pipeline system, by placing the Raspberry </a:t>
            </a:r>
            <a:r>
              <a:rPr sz="2300" dirty="0" err="1"/>
              <a:t>Pis</a:t>
            </a:r>
            <a:r>
              <a:rPr sz="2300" dirty="0"/>
              <a:t> in high-traffic areas on campus to check for wireless activity. We were able to collect information like:</a:t>
            </a:r>
          </a:p>
          <a:p>
            <a:pPr marL="290763" indent="-290763" defTabSz="3657453">
              <a:lnSpc>
                <a:spcPct val="120000"/>
              </a:lnSpc>
              <a:spcBef>
                <a:spcPts val="1000"/>
              </a:spcBef>
              <a:buSzPct val="100000"/>
              <a:buChar char="•"/>
              <a:defRPr sz="2400">
                <a:latin typeface="Times New Roman"/>
                <a:ea typeface="Times New Roman"/>
                <a:cs typeface="Times New Roman"/>
                <a:sym typeface="Times New Roman"/>
              </a:defRPr>
            </a:pPr>
            <a:r>
              <a:rPr sz="2300" dirty="0"/>
              <a:t>Wireless </a:t>
            </a:r>
            <a:r>
              <a:rPr lang="en-US" sz="2300" dirty="0" smtClean="0"/>
              <a:t>network </a:t>
            </a:r>
            <a:r>
              <a:rPr sz="2300" dirty="0" smtClean="0"/>
              <a:t>names </a:t>
            </a:r>
            <a:r>
              <a:rPr sz="2300" dirty="0"/>
              <a:t>- the names of different wireless networks in the area</a:t>
            </a:r>
          </a:p>
          <a:p>
            <a:pPr marL="290763" indent="-290763" defTabSz="3657453">
              <a:lnSpc>
                <a:spcPct val="120000"/>
              </a:lnSpc>
              <a:spcBef>
                <a:spcPts val="1000"/>
              </a:spcBef>
              <a:buSzPct val="100000"/>
              <a:buChar char="•"/>
              <a:defRPr sz="2400">
                <a:latin typeface="Times New Roman"/>
                <a:ea typeface="Times New Roman"/>
                <a:cs typeface="Times New Roman"/>
                <a:sym typeface="Times New Roman"/>
              </a:defRPr>
            </a:pPr>
            <a:r>
              <a:rPr sz="2300" dirty="0"/>
              <a:t>Signal strength - how weak the wireless signal is</a:t>
            </a:r>
          </a:p>
          <a:p>
            <a:pPr marL="290763" indent="-290763" defTabSz="3657453">
              <a:lnSpc>
                <a:spcPct val="120000"/>
              </a:lnSpc>
              <a:spcBef>
                <a:spcPts val="1000"/>
              </a:spcBef>
              <a:buSzPct val="100000"/>
              <a:buChar char="•"/>
              <a:defRPr sz="2400">
                <a:latin typeface="Times New Roman"/>
                <a:ea typeface="Times New Roman"/>
                <a:cs typeface="Times New Roman"/>
                <a:sym typeface="Times New Roman"/>
              </a:defRPr>
            </a:pPr>
            <a:r>
              <a:rPr sz="2300" dirty="0"/>
              <a:t>Speed </a:t>
            </a:r>
            <a:r>
              <a:rPr lang="en-US" sz="2300" dirty="0"/>
              <a:t>-</a:t>
            </a:r>
            <a:r>
              <a:rPr sz="2300" dirty="0" smtClean="0"/>
              <a:t> </a:t>
            </a:r>
            <a:r>
              <a:rPr lang="en-US" sz="2300" dirty="0" smtClean="0"/>
              <a:t>the rate of packet and data transfer between routers and devices</a:t>
            </a:r>
            <a:endParaRPr sz="2300" dirty="0"/>
          </a:p>
          <a:p>
            <a:pPr marL="290763" indent="-290763" defTabSz="3657453">
              <a:lnSpc>
                <a:spcPct val="120000"/>
              </a:lnSpc>
              <a:spcBef>
                <a:spcPts val="1000"/>
              </a:spcBef>
              <a:buSzPct val="100000"/>
              <a:buChar char="•"/>
              <a:defRPr sz="2400">
                <a:latin typeface="Times New Roman"/>
                <a:ea typeface="Times New Roman"/>
                <a:cs typeface="Times New Roman"/>
                <a:sym typeface="Times New Roman"/>
              </a:defRPr>
            </a:pPr>
            <a:r>
              <a:rPr lang="en-US" sz="2300" dirty="0" smtClean="0"/>
              <a:t>Duration - we were able to see nearby devices and computers, and when they first showed up or were last seen</a:t>
            </a:r>
          </a:p>
          <a:p>
            <a:pPr marL="290763" indent="-290763" defTabSz="3657453">
              <a:lnSpc>
                <a:spcPct val="120000"/>
              </a:lnSpc>
              <a:spcBef>
                <a:spcPts val="1000"/>
              </a:spcBef>
              <a:buSzPct val="100000"/>
              <a:buChar char="•"/>
              <a:defRPr sz="2400">
                <a:latin typeface="Times New Roman"/>
                <a:ea typeface="Times New Roman"/>
                <a:cs typeface="Times New Roman"/>
                <a:sym typeface="Times New Roman"/>
              </a:defRPr>
            </a:pPr>
            <a:r>
              <a:rPr sz="2300" dirty="0" smtClean="0"/>
              <a:t>MAC </a:t>
            </a:r>
            <a:r>
              <a:rPr sz="2300" dirty="0"/>
              <a:t>Address </a:t>
            </a:r>
            <a:r>
              <a:rPr lang="en-US" sz="2300" dirty="0"/>
              <a:t>-</a:t>
            </a:r>
            <a:r>
              <a:rPr sz="2300" dirty="0" smtClean="0"/>
              <a:t> </a:t>
            </a:r>
            <a:r>
              <a:rPr lang="en-US" sz="2300" dirty="0" smtClean="0"/>
              <a:t>all wireless packets contain the MAC address of the source and destination, in the clear. </a:t>
            </a:r>
            <a:r>
              <a:rPr sz="2300" dirty="0" smtClean="0"/>
              <a:t>Th</a:t>
            </a:r>
            <a:r>
              <a:rPr lang="en-US" sz="2300" dirty="0" smtClean="0"/>
              <a:t>e MAC address is like a fingerprint and is useful for tagging devices or looking up the manufacturer of a device.</a:t>
            </a:r>
            <a:endParaRPr sz="2300" dirty="0"/>
          </a:p>
          <a:p>
            <a:pPr defTabSz="3657453">
              <a:lnSpc>
                <a:spcPct val="120000"/>
              </a:lnSpc>
              <a:spcBef>
                <a:spcPts val="1000"/>
              </a:spcBef>
              <a:defRPr sz="2400">
                <a:latin typeface="Times New Roman"/>
                <a:ea typeface="Times New Roman"/>
                <a:cs typeface="Times New Roman"/>
                <a:sym typeface="Times New Roman"/>
              </a:defRPr>
            </a:pPr>
            <a:r>
              <a:rPr lang="en-US" sz="2300" dirty="0" smtClean="0"/>
              <a:t>We used the </a:t>
            </a:r>
            <a:r>
              <a:rPr lang="en-US" sz="2300" dirty="0" err="1" smtClean="0"/>
              <a:t>aircrack</a:t>
            </a:r>
            <a:r>
              <a:rPr lang="en-US" sz="2300" dirty="0" smtClean="0"/>
              <a:t>-ng program to gather wireless data into CSV (comma-separated variable) files. We then used Python to convert the CSV file to SQL (structured query language), and stored the SQL data in a SQLite database.</a:t>
            </a:r>
            <a:endParaRPr sz="2300" dirty="0"/>
          </a:p>
        </p:txBody>
      </p:sp>
      <p:sp>
        <p:nvSpPr>
          <p:cNvPr id="51" name="Shape 51"/>
          <p:cNvSpPr>
            <a:spLocks noGrp="1"/>
          </p:cNvSpPr>
          <p:nvPr>
            <p:ph type="body" idx="22"/>
          </p:nvPr>
        </p:nvSpPr>
        <p:spPr>
          <a:xfrm>
            <a:off x="24916614" y="21732117"/>
            <a:ext cx="10668000" cy="1083734"/>
          </a:xfrm>
          <a:prstGeom prst="rect">
            <a:avLst/>
          </a:prstGeom>
          <a:extLst>
            <a:ext uri="{C572A759-6A51-4108-AA02-DFA0A04FC94B}">
              <ma14:wrappingTextBoxFlag xmlns="" xmlns:ma14="http://schemas.microsoft.com/office/mac/drawingml/2011/main" val="1"/>
            </a:ext>
          </a:extLst>
        </p:spPr>
        <p:txBody>
          <a:bodyPr/>
          <a:lstStyle>
            <a:lvl1pPr algn="ctr">
              <a:defRPr sz="4500">
                <a:solidFill>
                  <a:srgbClr val="FFFFFF"/>
                </a:solidFill>
              </a:defRPr>
            </a:lvl1pPr>
          </a:lstStyle>
          <a:p>
            <a:r>
              <a:rPr dirty="0"/>
              <a:t>Conclusion</a:t>
            </a:r>
          </a:p>
        </p:txBody>
      </p:sp>
      <p:sp>
        <p:nvSpPr>
          <p:cNvPr id="52" name="Shape 52"/>
          <p:cNvSpPr/>
          <p:nvPr/>
        </p:nvSpPr>
        <p:spPr>
          <a:xfrm>
            <a:off x="24916614" y="22895430"/>
            <a:ext cx="10668000" cy="4769711"/>
          </a:xfrm>
          <a:prstGeom prst="rect">
            <a:avLst/>
          </a:prstGeom>
          <a:ln w="12700">
            <a:miter lim="400000"/>
          </a:ln>
          <a:extLst>
            <a:ext uri="{C572A759-6A51-4108-AA02-DFA0A04FC94B}">
              <ma14:wrappingTextBoxFlag xmlns="" xmlns:ma14="http://schemas.microsoft.com/office/mac/drawingml/2011/main" val="1"/>
            </a:ext>
          </a:extLst>
        </p:spPr>
        <p:txBody>
          <a:bodyPr lIns="45719" rIns="45719">
            <a:noAutofit/>
          </a:bodyPr>
          <a:lstStyle>
            <a:lvl1pPr defTabSz="3657453">
              <a:lnSpc>
                <a:spcPct val="120000"/>
              </a:lnSpc>
              <a:spcBef>
                <a:spcPts val="1000"/>
              </a:spcBef>
              <a:defRPr sz="2400">
                <a:latin typeface="Times New Roman"/>
                <a:ea typeface="Times New Roman"/>
                <a:cs typeface="Times New Roman"/>
                <a:sym typeface="Times New Roman"/>
              </a:defRPr>
            </a:lvl1pPr>
          </a:lstStyle>
          <a:p>
            <a:pPr>
              <a:defRPr sz="2400">
                <a:latin typeface="Times"/>
                <a:ea typeface="Times"/>
                <a:cs typeface="Times"/>
                <a:sym typeface="Times"/>
              </a:defRPr>
            </a:pPr>
            <a:r>
              <a:rPr lang="en-US" sz="2200" dirty="0" smtClean="0"/>
              <a:t>From </a:t>
            </a:r>
            <a:r>
              <a:rPr lang="en-US" sz="2200" dirty="0"/>
              <a:t>our experiments with the data pipeline design, we learned several things:</a:t>
            </a:r>
          </a:p>
          <a:p>
            <a:pPr marL="342900" indent="-342900">
              <a:buFont typeface="Arial" panose="020B0604020202020204" pitchFamily="34" charset="0"/>
              <a:buChar char="•"/>
              <a:defRPr sz="2400">
                <a:latin typeface="Times"/>
                <a:ea typeface="Times"/>
                <a:cs typeface="Times"/>
                <a:sym typeface="Times"/>
              </a:defRPr>
            </a:pPr>
            <a:r>
              <a:rPr lang="en-US" sz="2200" dirty="0"/>
              <a:t>Computers, laptops, and mobile devices broadcast a lot of information</a:t>
            </a:r>
          </a:p>
          <a:p>
            <a:pPr marL="342900" indent="-342900">
              <a:buFont typeface="Arial" panose="020B0604020202020204" pitchFamily="34" charset="0"/>
              <a:buChar char="•"/>
              <a:defRPr sz="2400">
                <a:latin typeface="Times"/>
                <a:ea typeface="Times"/>
                <a:cs typeface="Times"/>
                <a:sym typeface="Times"/>
              </a:defRPr>
            </a:pPr>
            <a:r>
              <a:rPr lang="en-US" sz="2200" dirty="0"/>
              <a:t>Wireless signal strengths can be very random, but with lots of sensors and lots of data, it </a:t>
            </a:r>
            <a:r>
              <a:rPr lang="en-US" sz="2200" dirty="0" smtClean="0"/>
              <a:t>is possible </a:t>
            </a:r>
            <a:r>
              <a:rPr lang="en-US" sz="2200" dirty="0"/>
              <a:t>to </a:t>
            </a:r>
            <a:r>
              <a:rPr lang="en-US" sz="2200" dirty="0" smtClean="0"/>
              <a:t>physically locate a device (see </a:t>
            </a:r>
            <a:r>
              <a:rPr lang="en-US" sz="2200" dirty="0"/>
              <a:t>figure on left)</a:t>
            </a:r>
          </a:p>
          <a:p>
            <a:pPr marL="342900" indent="-342900">
              <a:buFont typeface="Arial" panose="020B0604020202020204" pitchFamily="34" charset="0"/>
              <a:buChar char="•"/>
              <a:defRPr sz="2400">
                <a:latin typeface="Times"/>
                <a:ea typeface="Times"/>
                <a:cs typeface="Times"/>
                <a:sym typeface="Times"/>
              </a:defRPr>
            </a:pPr>
            <a:r>
              <a:rPr lang="en-US" sz="2200" dirty="0"/>
              <a:t>A sensor network can </a:t>
            </a:r>
            <a:r>
              <a:rPr lang="en-US" sz="2200" dirty="0" smtClean="0"/>
              <a:t>look for specific devices to appear or disappear</a:t>
            </a:r>
          </a:p>
          <a:p>
            <a:pPr>
              <a:defRPr sz="2400">
                <a:latin typeface="Times"/>
                <a:ea typeface="Times"/>
                <a:cs typeface="Times"/>
                <a:sym typeface="Times"/>
              </a:defRPr>
            </a:pPr>
            <a:r>
              <a:rPr lang="en-US" sz="2200" dirty="0" smtClean="0"/>
              <a:t>Wireless sensors are very cheap and are used in many other networks (automobiles, airplanes, manufacturing, weather data). We can collect and analyze data for these kinds of systems using the same hardware </a:t>
            </a:r>
            <a:r>
              <a:rPr lang="en-US" sz="2200" dirty="0"/>
              <a:t>and </a:t>
            </a:r>
            <a:r>
              <a:rPr lang="en-US" sz="2200" dirty="0" smtClean="0"/>
              <a:t>software. This gives us a better understanding of the world.</a:t>
            </a:r>
            <a:endParaRPr lang="en-US" sz="2200" dirty="0"/>
          </a:p>
        </p:txBody>
      </p:sp>
      <p:grpSp>
        <p:nvGrpSpPr>
          <p:cNvPr id="56" name="Group 56"/>
          <p:cNvGrpSpPr/>
          <p:nvPr/>
        </p:nvGrpSpPr>
        <p:grpSpPr>
          <a:xfrm>
            <a:off x="14007085" y="11171246"/>
            <a:ext cx="9777779" cy="870802"/>
            <a:chOff x="0" y="0"/>
            <a:chExt cx="9777777" cy="1381086"/>
          </a:xfrm>
        </p:grpSpPr>
        <p:sp>
          <p:nvSpPr>
            <p:cNvPr id="54" name="Shape 54"/>
            <p:cNvSpPr/>
            <p:nvPr/>
          </p:nvSpPr>
          <p:spPr>
            <a:xfrm>
              <a:off x="0" y="0"/>
              <a:ext cx="9777777" cy="1381086"/>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55" name="Shape 55"/>
            <p:cNvSpPr/>
            <p:nvPr/>
          </p:nvSpPr>
          <p:spPr>
            <a:xfrm>
              <a:off x="0" y="324447"/>
              <a:ext cx="9777777" cy="7321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defRPr sz="2400">
                  <a:solidFill>
                    <a:srgbClr val="FFFFFF"/>
                  </a:solidFill>
                  <a:latin typeface="Times New Roman"/>
                  <a:ea typeface="Times New Roman"/>
                  <a:cs typeface="Times New Roman"/>
                  <a:sym typeface="Times New Roman"/>
                </a:defRPr>
              </a:pPr>
              <a:r>
                <a:rPr b="1" dirty="0"/>
                <a:t>Step 1:</a:t>
              </a:r>
              <a:r>
                <a:rPr dirty="0"/>
                <a:t> Deploy the Raspberry </a:t>
              </a:r>
              <a:r>
                <a:rPr dirty="0" smtClean="0"/>
                <a:t>Pi sensor</a:t>
              </a:r>
              <a:r>
                <a:rPr lang="en-US" dirty="0" smtClean="0"/>
                <a:t>s</a:t>
              </a:r>
              <a:r>
                <a:rPr dirty="0" smtClean="0"/>
                <a:t> </a:t>
              </a:r>
              <a:r>
                <a:rPr dirty="0"/>
                <a:t>to collect the wireless </a:t>
              </a:r>
              <a:r>
                <a:rPr dirty="0" smtClean="0"/>
                <a:t>network</a:t>
              </a:r>
              <a:r>
                <a:rPr lang="en-US" dirty="0" smtClean="0"/>
                <a:t> data</a:t>
              </a:r>
              <a:r>
                <a:rPr dirty="0" smtClean="0"/>
                <a:t>.</a:t>
              </a:r>
              <a:endParaRPr dirty="0"/>
            </a:p>
          </p:txBody>
        </p:sp>
      </p:grpSp>
      <p:grpSp>
        <p:nvGrpSpPr>
          <p:cNvPr id="59" name="Group 59"/>
          <p:cNvGrpSpPr/>
          <p:nvPr/>
        </p:nvGrpSpPr>
        <p:grpSpPr>
          <a:xfrm>
            <a:off x="14007085" y="19556169"/>
            <a:ext cx="9777779" cy="835284"/>
            <a:chOff x="0" y="0"/>
            <a:chExt cx="9777777" cy="1381086"/>
          </a:xfrm>
        </p:grpSpPr>
        <p:sp>
          <p:nvSpPr>
            <p:cNvPr id="57" name="Shape 57"/>
            <p:cNvSpPr/>
            <p:nvPr/>
          </p:nvSpPr>
          <p:spPr>
            <a:xfrm>
              <a:off x="0" y="0"/>
              <a:ext cx="9777777" cy="1381086"/>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58" name="Shape 58"/>
            <p:cNvSpPr/>
            <p:nvPr/>
          </p:nvSpPr>
          <p:spPr>
            <a:xfrm>
              <a:off x="0" y="3545"/>
              <a:ext cx="9777777" cy="13739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defRPr sz="2400">
                  <a:solidFill>
                    <a:srgbClr val="FFFFFF"/>
                  </a:solidFill>
                  <a:latin typeface="Times New Roman"/>
                  <a:ea typeface="Times New Roman"/>
                  <a:cs typeface="Times New Roman"/>
                  <a:sym typeface="Times New Roman"/>
                </a:defRPr>
              </a:pPr>
              <a:r>
                <a:rPr b="1" dirty="0"/>
                <a:t>Step 2: </a:t>
              </a:r>
              <a:r>
                <a:rPr lang="en-US" dirty="0" smtClean="0"/>
                <a:t>The sensor network operator u</a:t>
              </a:r>
              <a:r>
                <a:rPr dirty="0" smtClean="0"/>
                <a:t>se</a:t>
              </a:r>
              <a:r>
                <a:rPr lang="en-US" dirty="0" smtClean="0"/>
                <a:t>s</a:t>
              </a:r>
              <a:r>
                <a:rPr dirty="0" smtClean="0"/>
                <a:t> </a:t>
              </a:r>
              <a:r>
                <a:rPr dirty="0"/>
                <a:t>the software </a:t>
              </a:r>
              <a:r>
                <a:rPr dirty="0" err="1"/>
                <a:t>aircrack</a:t>
              </a:r>
              <a:r>
                <a:rPr dirty="0"/>
                <a:t>-ng to gather </a:t>
              </a:r>
              <a:r>
                <a:rPr dirty="0" smtClean="0"/>
                <a:t>sensor data</a:t>
              </a:r>
              <a:r>
                <a:rPr lang="en-US" dirty="0" smtClean="0"/>
                <a:t>, and uses Python and SQL to processes and store the data.</a:t>
              </a:r>
              <a:endParaRPr dirty="0"/>
            </a:p>
          </p:txBody>
        </p:sp>
      </p:grpSp>
      <p:grpSp>
        <p:nvGrpSpPr>
          <p:cNvPr id="63" name="Group 63"/>
          <p:cNvGrpSpPr/>
          <p:nvPr/>
        </p:nvGrpSpPr>
        <p:grpSpPr>
          <a:xfrm>
            <a:off x="14007085" y="27509452"/>
            <a:ext cx="9777779" cy="833459"/>
            <a:chOff x="0" y="0"/>
            <a:chExt cx="9777777" cy="1381086"/>
          </a:xfrm>
        </p:grpSpPr>
        <p:sp>
          <p:nvSpPr>
            <p:cNvPr id="61" name="Shape 61"/>
            <p:cNvSpPr/>
            <p:nvPr/>
          </p:nvSpPr>
          <p:spPr>
            <a:xfrm>
              <a:off x="0" y="0"/>
              <a:ext cx="9777777" cy="1381086"/>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62" name="Shape 62"/>
            <p:cNvSpPr/>
            <p:nvPr/>
          </p:nvSpPr>
          <p:spPr>
            <a:xfrm>
              <a:off x="0" y="2043"/>
              <a:ext cx="9777777" cy="13770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defRPr sz="2400">
                  <a:solidFill>
                    <a:srgbClr val="FFFFFF"/>
                  </a:solidFill>
                  <a:latin typeface="Times New Roman"/>
                  <a:ea typeface="Times New Roman"/>
                  <a:cs typeface="Times New Roman"/>
                  <a:sym typeface="Times New Roman"/>
                </a:defRPr>
              </a:lvl1pPr>
            </a:lstStyle>
            <a:p>
              <a:r>
                <a:rPr b="1" dirty="0"/>
                <a:t>Step 3:</a:t>
              </a:r>
              <a:r>
                <a:rPr dirty="0"/>
                <a:t> </a:t>
              </a:r>
              <a:r>
                <a:rPr lang="en-US" dirty="0" smtClean="0"/>
                <a:t>Analyze the data in the SQL database using Python data analysis libraries.</a:t>
              </a:r>
              <a:endParaRPr dirty="0"/>
            </a:p>
          </p:txBody>
        </p:sp>
      </p:grpSp>
      <p:pic>
        <p:nvPicPr>
          <p:cNvPr id="64" name="image4.jpg"/>
          <p:cNvPicPr>
            <a:picLocks noGrp="1" noChangeAspect="1"/>
          </p:cNvPicPr>
          <p:nvPr>
            <p:ph type="pic" idx="24"/>
          </p:nvPr>
        </p:nvPicPr>
        <p:blipFill>
          <a:blip r:embed="rId2">
            <a:extLst/>
          </a:blip>
          <a:srcRect t="16137" b="16136"/>
          <a:stretch>
            <a:fillRect/>
          </a:stretch>
        </p:blipFill>
        <p:spPr>
          <a:xfrm>
            <a:off x="30261526" y="0"/>
            <a:ext cx="6314475" cy="2227147"/>
          </a:xfrm>
          <a:prstGeom prst="rect">
            <a:avLst/>
          </a:prstGeom>
        </p:spPr>
      </p:pic>
      <p:sp>
        <p:nvSpPr>
          <p:cNvPr id="65" name="Shape 65"/>
          <p:cNvSpPr>
            <a:spLocks noGrp="1"/>
          </p:cNvSpPr>
          <p:nvPr>
            <p:ph type="body" idx="13"/>
          </p:nvPr>
        </p:nvSpPr>
        <p:spPr>
          <a:xfrm>
            <a:off x="1074598" y="18839642"/>
            <a:ext cx="11943460" cy="1137921"/>
          </a:xfrm>
          <a:prstGeom prst="rect">
            <a:avLst/>
          </a:prstGeom>
          <a:extLst>
            <a:ext uri="{C572A759-6A51-4108-AA02-DFA0A04FC94B}">
              <ma14:wrappingTextBoxFlag xmlns="" xmlns:ma14="http://schemas.microsoft.com/office/mac/drawingml/2011/main" val="1"/>
            </a:ext>
          </a:extLst>
        </p:spPr>
        <p:txBody>
          <a:bodyPr/>
          <a:lstStyle>
            <a:lvl1pPr algn="ctr">
              <a:defRPr sz="4500">
                <a:solidFill>
                  <a:srgbClr val="FFFFFF"/>
                </a:solidFill>
              </a:defRPr>
            </a:lvl1pPr>
          </a:lstStyle>
          <a:p>
            <a:r>
              <a:rPr dirty="0"/>
              <a:t>Components </a:t>
            </a:r>
            <a:r>
              <a:rPr dirty="0" smtClean="0"/>
              <a:t>of</a:t>
            </a:r>
            <a:r>
              <a:rPr lang="en-US" dirty="0" smtClean="0"/>
              <a:t> the Data Pipeline</a:t>
            </a:r>
            <a:endParaRPr dirty="0"/>
          </a:p>
        </p:txBody>
      </p:sp>
      <p:sp>
        <p:nvSpPr>
          <p:cNvPr id="66" name="Shape 66"/>
          <p:cNvSpPr/>
          <p:nvPr/>
        </p:nvSpPr>
        <p:spPr>
          <a:xfrm>
            <a:off x="1168958" y="4956238"/>
            <a:ext cx="11849100" cy="3474541"/>
          </a:xfrm>
          <a:prstGeom prst="rect">
            <a:avLst/>
          </a:prstGeom>
          <a:ln w="12700">
            <a:miter lim="400000"/>
          </a:ln>
          <a:extLst>
            <a:ext uri="{C572A759-6A51-4108-AA02-DFA0A04FC94B}">
              <ma14:wrappingTextBoxFlag xmlns="" xmlns:ma14="http://schemas.microsoft.com/office/mac/drawingml/2011/main" val="1"/>
            </a:ext>
          </a:extLst>
        </p:spPr>
        <p:txBody>
          <a:bodyPr lIns="45719" rIns="45719">
            <a:noAutofit/>
          </a:bodyPr>
          <a:lstStyle/>
          <a:p>
            <a:pPr defTabSz="3657453">
              <a:lnSpc>
                <a:spcPct val="120000"/>
              </a:lnSpc>
              <a:spcBef>
                <a:spcPts val="1000"/>
              </a:spcBef>
              <a:defRPr sz="2400">
                <a:latin typeface="Times New Roman"/>
                <a:ea typeface="Times New Roman"/>
                <a:cs typeface="Times New Roman"/>
                <a:sym typeface="Times New Roman"/>
              </a:defRPr>
            </a:pPr>
            <a:r>
              <a:rPr sz="2400" dirty="0"/>
              <a:t>The goal of our project was to design a data pipeline for storing and analyzing data from a sensor network. The sensor network consisted of Raspberry Pi microcomputers and </a:t>
            </a:r>
            <a:r>
              <a:rPr sz="2400" dirty="0" err="1"/>
              <a:t>Wifi</a:t>
            </a:r>
            <a:r>
              <a:rPr sz="2400" dirty="0"/>
              <a:t> cards as sensors. The sensors gave us many kinds of information: signal strength, bandwidth, time in area, and MAC address. We can also gather information about kinds of hardware. By storing the data in a database, we can use with data analysis tools.</a:t>
            </a:r>
          </a:p>
          <a:p>
            <a:pPr defTabSz="3657453">
              <a:lnSpc>
                <a:spcPct val="120000"/>
              </a:lnSpc>
              <a:spcBef>
                <a:spcPts val="1000"/>
              </a:spcBef>
              <a:defRPr sz="2400">
                <a:latin typeface="Times New Roman"/>
                <a:ea typeface="Times New Roman"/>
                <a:cs typeface="Times New Roman"/>
                <a:sym typeface="Times New Roman"/>
              </a:defRPr>
            </a:pPr>
            <a:r>
              <a:rPr sz="2400" dirty="0"/>
              <a:t>It is an example of passive listening, which demonstrates the information available simply by listening passively to </a:t>
            </a:r>
            <a:r>
              <a:rPr lang="en-US" sz="2400" dirty="0" smtClean="0"/>
              <a:t>wireless signals</a:t>
            </a:r>
            <a:r>
              <a:rPr sz="2400" dirty="0" smtClean="0"/>
              <a:t>.</a:t>
            </a:r>
            <a:endParaRP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4012" y="20860725"/>
            <a:ext cx="9323924" cy="6402259"/>
          </a:xfrm>
          <a:prstGeom prst="rect">
            <a:avLst/>
          </a:prstGeom>
        </p:spPr>
      </p:pic>
      <p:sp>
        <p:nvSpPr>
          <p:cNvPr id="30" name="Shape 61"/>
          <p:cNvSpPr/>
          <p:nvPr/>
        </p:nvSpPr>
        <p:spPr>
          <a:xfrm>
            <a:off x="22827349" y="22512819"/>
            <a:ext cx="1175652" cy="833459"/>
          </a:xfrm>
          <a:prstGeom prst="rect">
            <a:avLst/>
          </a:prstGeom>
          <a:solidFill>
            <a:schemeClr val="accent2">
              <a:lumMod val="40000"/>
              <a:lumOff val="60000"/>
            </a:schemeClr>
          </a:solidFill>
          <a:ln w="12700" cap="flat">
            <a:noFill/>
            <a:miter lim="400000"/>
          </a:ln>
          <a:effectLst/>
        </p:spPr>
        <p:txBody>
          <a:bodyPr wrap="square" lIns="45719" tIns="45719" rIns="45719" bIns="45719" numCol="1" anchor="ctr">
            <a:noAutofit/>
          </a:bodyPr>
          <a:lstStyle/>
          <a:p>
            <a:pPr>
              <a:defRPr>
                <a:solidFill>
                  <a:srgbClr val="FFFFFF"/>
                </a:solidFill>
              </a:defRPr>
            </a:pPr>
            <a:endParaRPr>
              <a:solidFill>
                <a:srgbClr val="FF0000"/>
              </a:solidFill>
            </a:endParaRPr>
          </a:p>
        </p:txBody>
      </p:sp>
      <p:sp>
        <p:nvSpPr>
          <p:cNvPr id="31" name="Shape 62"/>
          <p:cNvSpPr/>
          <p:nvPr/>
        </p:nvSpPr>
        <p:spPr>
          <a:xfrm>
            <a:off x="22827349" y="22514052"/>
            <a:ext cx="1175652" cy="830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defRPr sz="2400">
                <a:solidFill>
                  <a:srgbClr val="FFFFFF"/>
                </a:solidFill>
                <a:latin typeface="Times New Roman"/>
                <a:ea typeface="Times New Roman"/>
                <a:cs typeface="Times New Roman"/>
                <a:sym typeface="Times New Roman"/>
              </a:defRPr>
            </a:lvl1pPr>
          </a:lstStyle>
          <a:p>
            <a:r>
              <a:rPr lang="en-US" b="1" dirty="0" smtClean="0">
                <a:solidFill>
                  <a:schemeClr val="tx1"/>
                </a:solidFill>
              </a:rPr>
              <a:t>Nearby</a:t>
            </a:r>
          </a:p>
          <a:p>
            <a:r>
              <a:rPr lang="en-US" b="1" dirty="0" smtClean="0">
                <a:solidFill>
                  <a:schemeClr val="tx1"/>
                </a:solidFill>
              </a:rPr>
              <a:t>Router</a:t>
            </a:r>
            <a:endParaRPr dirty="0">
              <a:solidFill>
                <a:schemeClr val="tx1"/>
              </a:solidFill>
            </a:endParaRPr>
          </a:p>
        </p:txBody>
      </p:sp>
      <p:sp>
        <p:nvSpPr>
          <p:cNvPr id="33" name="Shape 61"/>
          <p:cNvSpPr/>
          <p:nvPr/>
        </p:nvSpPr>
        <p:spPr>
          <a:xfrm>
            <a:off x="22782994" y="25691388"/>
            <a:ext cx="1175652" cy="833459"/>
          </a:xfrm>
          <a:prstGeom prst="rect">
            <a:avLst/>
          </a:prstGeom>
          <a:solidFill>
            <a:schemeClr val="accent2">
              <a:lumMod val="40000"/>
              <a:lumOff val="60000"/>
            </a:schemeClr>
          </a:solidFill>
          <a:ln w="12700" cap="flat">
            <a:noFill/>
            <a:miter lim="400000"/>
          </a:ln>
          <a:effectLst/>
        </p:spPr>
        <p:txBody>
          <a:bodyPr wrap="square" lIns="45719" tIns="45719" rIns="45719" bIns="45719" numCol="1" anchor="ctr">
            <a:noAutofit/>
          </a:bodyPr>
          <a:lstStyle/>
          <a:p>
            <a:pPr>
              <a:defRPr>
                <a:solidFill>
                  <a:srgbClr val="FFFFFF"/>
                </a:solidFill>
              </a:defRPr>
            </a:pPr>
            <a:endParaRPr>
              <a:solidFill>
                <a:srgbClr val="FF0000"/>
              </a:solidFill>
            </a:endParaRPr>
          </a:p>
        </p:txBody>
      </p:sp>
      <p:sp>
        <p:nvSpPr>
          <p:cNvPr id="34" name="Shape 62"/>
          <p:cNvSpPr/>
          <p:nvPr/>
        </p:nvSpPr>
        <p:spPr>
          <a:xfrm>
            <a:off x="22782994" y="25692621"/>
            <a:ext cx="1175652" cy="830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defRPr sz="2400">
                <a:solidFill>
                  <a:srgbClr val="FFFFFF"/>
                </a:solidFill>
                <a:latin typeface="Times New Roman"/>
                <a:ea typeface="Times New Roman"/>
                <a:cs typeface="Times New Roman"/>
                <a:sym typeface="Times New Roman"/>
              </a:defRPr>
            </a:lvl1pPr>
          </a:lstStyle>
          <a:p>
            <a:r>
              <a:rPr lang="en-US" b="1" dirty="0" smtClean="0">
                <a:solidFill>
                  <a:schemeClr val="tx1"/>
                </a:solidFill>
              </a:rPr>
              <a:t>Distant</a:t>
            </a:r>
          </a:p>
          <a:p>
            <a:r>
              <a:rPr lang="en-US" b="1" dirty="0" smtClean="0">
                <a:solidFill>
                  <a:schemeClr val="tx1"/>
                </a:solidFill>
              </a:rPr>
              <a:t>Router</a:t>
            </a:r>
            <a:endParaRPr dirty="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5573" y="12033505"/>
            <a:ext cx="11703757" cy="4031675"/>
          </a:xfrm>
          <a:prstGeom prst="rect">
            <a:avLst/>
          </a:prstGeom>
        </p:spPr>
      </p:pic>
      <p:grpSp>
        <p:nvGrpSpPr>
          <p:cNvPr id="25" name="Group 24"/>
          <p:cNvGrpSpPr/>
          <p:nvPr/>
        </p:nvGrpSpPr>
        <p:grpSpPr>
          <a:xfrm>
            <a:off x="1167418" y="20630134"/>
            <a:ext cx="2752910" cy="1309975"/>
            <a:chOff x="1376934" y="21357779"/>
            <a:chExt cx="2752910" cy="1309975"/>
          </a:xfrm>
        </p:grpSpPr>
        <p:sp>
          <p:nvSpPr>
            <p:cNvPr id="6" name="Rectangle 5"/>
            <p:cNvSpPr/>
            <p:nvPr/>
          </p:nvSpPr>
          <p:spPr>
            <a:xfrm>
              <a:off x="1376934" y="21357779"/>
              <a:ext cx="2752910" cy="1309975"/>
            </a:xfrm>
            <a:prstGeom prst="rect">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dirty="0">
                <a:ln>
                  <a:noFill/>
                </a:ln>
                <a:solidFill>
                  <a:srgbClr val="000000"/>
                </a:solidFill>
                <a:effectLst/>
                <a:uFillTx/>
                <a:latin typeface="+mn-lt"/>
                <a:ea typeface="+mn-ea"/>
                <a:cs typeface="+mn-cs"/>
                <a:sym typeface="Arial"/>
              </a:endParaRPr>
            </a:p>
          </p:txBody>
        </p:sp>
        <p:sp>
          <p:nvSpPr>
            <p:cNvPr id="8" name="TextBox 7"/>
            <p:cNvSpPr txBox="1"/>
            <p:nvPr/>
          </p:nvSpPr>
          <p:spPr>
            <a:xfrm>
              <a:off x="1487606" y="21489695"/>
              <a:ext cx="252483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3160009" rtl="0" fontAlgn="auto" latinLnBrk="0" hangingPunct="0">
                <a:lnSpc>
                  <a:spcPct val="100000"/>
                </a:lnSpc>
                <a:spcBef>
                  <a:spcPts val="0"/>
                </a:spcBef>
                <a:spcAft>
                  <a:spcPts val="0"/>
                </a:spcAft>
                <a:buClrTx/>
                <a:buSzTx/>
                <a:buFontTx/>
                <a:buNone/>
                <a:tabLst/>
              </a:pPr>
              <a:r>
                <a:rPr lang="en-US" sz="3000" dirty="0" smtClean="0"/>
                <a:t>Wireless Sensor</a:t>
              </a:r>
              <a:endParaRPr kumimoji="0" lang="en-US" sz="3000" b="0" i="0" u="none" strike="noStrike" cap="none" spc="0" normalizeH="0" baseline="0" dirty="0">
                <a:ln>
                  <a:noFill/>
                </a:ln>
                <a:solidFill>
                  <a:srgbClr val="000000"/>
                </a:solidFill>
                <a:effectLst/>
                <a:uFillTx/>
                <a:sym typeface="Arial"/>
              </a:endParaRPr>
            </a:p>
          </p:txBody>
        </p:sp>
      </p:grpSp>
      <p:grpSp>
        <p:nvGrpSpPr>
          <p:cNvPr id="24" name="Group 23"/>
          <p:cNvGrpSpPr/>
          <p:nvPr/>
        </p:nvGrpSpPr>
        <p:grpSpPr>
          <a:xfrm>
            <a:off x="1167418" y="22516573"/>
            <a:ext cx="2752910" cy="1309975"/>
            <a:chOff x="1376934" y="23244218"/>
            <a:chExt cx="2752910" cy="1309975"/>
          </a:xfrm>
        </p:grpSpPr>
        <p:sp>
          <p:nvSpPr>
            <p:cNvPr id="67" name="Rectangle 66"/>
            <p:cNvSpPr/>
            <p:nvPr/>
          </p:nvSpPr>
          <p:spPr>
            <a:xfrm>
              <a:off x="1376934" y="23244218"/>
              <a:ext cx="2752910" cy="1309975"/>
            </a:xfrm>
            <a:prstGeom prst="rect">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dirty="0">
                <a:ln>
                  <a:noFill/>
                </a:ln>
                <a:solidFill>
                  <a:srgbClr val="000000"/>
                </a:solidFill>
                <a:effectLst/>
                <a:uFillTx/>
                <a:latin typeface="+mn-lt"/>
                <a:ea typeface="+mn-ea"/>
                <a:cs typeface="+mn-cs"/>
                <a:sym typeface="Arial"/>
              </a:endParaRPr>
            </a:p>
          </p:txBody>
        </p:sp>
        <p:sp>
          <p:nvSpPr>
            <p:cNvPr id="74" name="TextBox 73"/>
            <p:cNvSpPr txBox="1"/>
            <p:nvPr/>
          </p:nvSpPr>
          <p:spPr>
            <a:xfrm>
              <a:off x="1487606" y="23391374"/>
              <a:ext cx="252483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3160009" rtl="0" fontAlgn="auto" latinLnBrk="0" hangingPunct="0">
                <a:lnSpc>
                  <a:spcPct val="100000"/>
                </a:lnSpc>
                <a:spcBef>
                  <a:spcPts val="0"/>
                </a:spcBef>
                <a:spcAft>
                  <a:spcPts val="0"/>
                </a:spcAft>
                <a:buClrTx/>
                <a:buSzTx/>
                <a:buFontTx/>
                <a:buNone/>
                <a:tabLst/>
              </a:pPr>
              <a:r>
                <a:rPr lang="en-US" sz="3000" dirty="0" smtClean="0"/>
                <a:t>Wireless Sensor</a:t>
              </a:r>
              <a:endParaRPr kumimoji="0" lang="en-US" sz="3000" b="0" i="0" u="none" strike="noStrike" cap="none" spc="0" normalizeH="0" baseline="0" dirty="0">
                <a:ln>
                  <a:noFill/>
                </a:ln>
                <a:solidFill>
                  <a:srgbClr val="000000"/>
                </a:solidFill>
                <a:effectLst/>
                <a:uFillTx/>
                <a:sym typeface="Arial"/>
              </a:endParaRPr>
            </a:p>
          </p:txBody>
        </p:sp>
      </p:grpSp>
      <p:grpSp>
        <p:nvGrpSpPr>
          <p:cNvPr id="23" name="Group 22"/>
          <p:cNvGrpSpPr/>
          <p:nvPr/>
        </p:nvGrpSpPr>
        <p:grpSpPr>
          <a:xfrm>
            <a:off x="1167418" y="24438903"/>
            <a:ext cx="2752910" cy="1309975"/>
            <a:chOff x="1376934" y="25166548"/>
            <a:chExt cx="2752910" cy="1309975"/>
          </a:xfrm>
        </p:grpSpPr>
        <p:sp>
          <p:nvSpPr>
            <p:cNvPr id="68" name="Rectangle 67"/>
            <p:cNvSpPr/>
            <p:nvPr/>
          </p:nvSpPr>
          <p:spPr>
            <a:xfrm>
              <a:off x="1376934" y="25166548"/>
              <a:ext cx="2752910" cy="1309975"/>
            </a:xfrm>
            <a:prstGeom prst="rect">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dirty="0">
                <a:ln>
                  <a:noFill/>
                </a:ln>
                <a:solidFill>
                  <a:srgbClr val="000000"/>
                </a:solidFill>
                <a:effectLst/>
                <a:uFillTx/>
                <a:latin typeface="+mn-lt"/>
                <a:ea typeface="+mn-ea"/>
                <a:cs typeface="+mn-cs"/>
                <a:sym typeface="Arial"/>
              </a:endParaRPr>
            </a:p>
          </p:txBody>
        </p:sp>
        <p:sp>
          <p:nvSpPr>
            <p:cNvPr id="75" name="TextBox 74"/>
            <p:cNvSpPr txBox="1"/>
            <p:nvPr/>
          </p:nvSpPr>
          <p:spPr>
            <a:xfrm>
              <a:off x="1376934" y="25313704"/>
              <a:ext cx="252483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3160009" rtl="0" fontAlgn="auto" latinLnBrk="0" hangingPunct="0">
                <a:lnSpc>
                  <a:spcPct val="100000"/>
                </a:lnSpc>
                <a:spcBef>
                  <a:spcPts val="0"/>
                </a:spcBef>
                <a:spcAft>
                  <a:spcPts val="0"/>
                </a:spcAft>
                <a:buClrTx/>
                <a:buSzTx/>
                <a:buFontTx/>
                <a:buNone/>
                <a:tabLst/>
              </a:pPr>
              <a:r>
                <a:rPr lang="en-US" sz="3000" dirty="0" smtClean="0"/>
                <a:t>Wireless Sensor</a:t>
              </a:r>
              <a:endParaRPr kumimoji="0" lang="en-US" sz="3000" b="0" i="0" u="none" strike="noStrike" cap="none" spc="0" normalizeH="0" baseline="0" dirty="0">
                <a:ln>
                  <a:noFill/>
                </a:ln>
                <a:solidFill>
                  <a:srgbClr val="000000"/>
                </a:solidFill>
                <a:effectLst/>
                <a:uFillTx/>
                <a:sym typeface="Arial"/>
              </a:endParaRPr>
            </a:p>
          </p:txBody>
        </p:sp>
      </p:grpSp>
      <p:grpSp>
        <p:nvGrpSpPr>
          <p:cNvPr id="26" name="Group 25"/>
          <p:cNvGrpSpPr/>
          <p:nvPr/>
        </p:nvGrpSpPr>
        <p:grpSpPr>
          <a:xfrm>
            <a:off x="8509216" y="21285122"/>
            <a:ext cx="2751971" cy="1985424"/>
            <a:chOff x="8509216" y="21285122"/>
            <a:chExt cx="2751971" cy="1985424"/>
          </a:xfrm>
        </p:grpSpPr>
        <p:sp>
          <p:nvSpPr>
            <p:cNvPr id="70" name="Rectangle 69"/>
            <p:cNvSpPr/>
            <p:nvPr/>
          </p:nvSpPr>
          <p:spPr>
            <a:xfrm>
              <a:off x="8509216" y="21285122"/>
              <a:ext cx="2751971" cy="1985424"/>
            </a:xfrm>
            <a:prstGeom prst="rect">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dirty="0">
                <a:ln>
                  <a:noFill/>
                </a:ln>
                <a:solidFill>
                  <a:srgbClr val="000000"/>
                </a:solidFill>
                <a:effectLst/>
                <a:uFillTx/>
                <a:latin typeface="+mn-lt"/>
                <a:ea typeface="+mn-ea"/>
                <a:cs typeface="+mn-cs"/>
                <a:sym typeface="Arial"/>
              </a:endParaRPr>
            </a:p>
          </p:txBody>
        </p:sp>
        <p:sp>
          <p:nvSpPr>
            <p:cNvPr id="76" name="TextBox 75"/>
            <p:cNvSpPr txBox="1"/>
            <p:nvPr/>
          </p:nvSpPr>
          <p:spPr>
            <a:xfrm>
              <a:off x="8622783" y="21619761"/>
              <a:ext cx="2524836"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3160009" rtl="0" fontAlgn="auto" latinLnBrk="0" hangingPunct="0">
                <a:lnSpc>
                  <a:spcPct val="100000"/>
                </a:lnSpc>
                <a:spcBef>
                  <a:spcPts val="0"/>
                </a:spcBef>
                <a:spcAft>
                  <a:spcPts val="0"/>
                </a:spcAft>
                <a:buClrTx/>
                <a:buSzTx/>
                <a:buFontTx/>
                <a:buNone/>
                <a:tabLst/>
              </a:pPr>
              <a:r>
                <a:rPr lang="en-US" sz="3000" dirty="0" smtClean="0"/>
                <a:t>Python Code</a:t>
              </a:r>
            </a:p>
            <a:p>
              <a:pPr marL="0" marR="0" indent="0" algn="ctr" defTabSz="3160009"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smtClean="0">
                <a:ln>
                  <a:noFill/>
                </a:ln>
                <a:solidFill>
                  <a:srgbClr val="000000"/>
                </a:solidFill>
                <a:effectLst/>
                <a:uFillTx/>
                <a:sym typeface="Arial"/>
              </a:endParaRPr>
            </a:p>
            <a:p>
              <a:pPr marL="0" marR="0" indent="0" algn="ctr" defTabSz="3160009"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000000"/>
                  </a:solidFill>
                  <a:effectLst/>
                  <a:uFillTx/>
                  <a:sym typeface="Arial"/>
                </a:rPr>
                <a:t>CSV</a:t>
              </a:r>
              <a:r>
                <a:rPr kumimoji="0" lang="en-US" sz="3000" b="0" i="0" u="none" strike="noStrike" cap="none" spc="0" normalizeH="0" dirty="0" smtClean="0">
                  <a:ln>
                    <a:noFill/>
                  </a:ln>
                  <a:solidFill>
                    <a:srgbClr val="000000"/>
                  </a:solidFill>
                  <a:effectLst/>
                  <a:uFillTx/>
                  <a:sym typeface="Arial"/>
                </a:rPr>
                <a:t> </a:t>
              </a:r>
              <a:r>
                <a:rPr kumimoji="0" lang="en-US" sz="3000" b="0" i="0" u="none" strike="noStrike" cap="none" spc="0" normalizeH="0" dirty="0" smtClean="0">
                  <a:ln>
                    <a:noFill/>
                  </a:ln>
                  <a:solidFill>
                    <a:srgbClr val="000000"/>
                  </a:solidFill>
                  <a:effectLst/>
                  <a:uFillTx/>
                  <a:sym typeface="Wingdings" panose="05000000000000000000" pitchFamily="2" charset="2"/>
                </a:rPr>
                <a:t> </a:t>
              </a:r>
              <a:r>
                <a:rPr kumimoji="0" lang="en-US" sz="3000" b="0" i="0" u="none" strike="noStrike" cap="none" spc="0" normalizeH="0" baseline="0" dirty="0" smtClean="0">
                  <a:ln>
                    <a:noFill/>
                  </a:ln>
                  <a:solidFill>
                    <a:srgbClr val="000000"/>
                  </a:solidFill>
                  <a:effectLst/>
                  <a:uFillTx/>
                  <a:sym typeface="Arial"/>
                </a:rPr>
                <a:t>SQL</a:t>
              </a:r>
              <a:endParaRPr kumimoji="0" lang="en-US" sz="3000" b="0" i="0" u="none" strike="noStrike" cap="none" spc="0" normalizeH="0" baseline="0" dirty="0">
                <a:ln>
                  <a:noFill/>
                </a:ln>
                <a:solidFill>
                  <a:srgbClr val="000000"/>
                </a:solidFill>
                <a:effectLst/>
                <a:uFillTx/>
                <a:sym typeface="Arial"/>
              </a:endParaRPr>
            </a:p>
          </p:txBody>
        </p:sp>
      </p:grpSp>
      <p:grpSp>
        <p:nvGrpSpPr>
          <p:cNvPr id="27" name="Group 26"/>
          <p:cNvGrpSpPr/>
          <p:nvPr/>
        </p:nvGrpSpPr>
        <p:grpSpPr>
          <a:xfrm>
            <a:off x="8281731" y="25547396"/>
            <a:ext cx="3499237" cy="2635598"/>
            <a:chOff x="8281731" y="25547396"/>
            <a:chExt cx="3499237" cy="2635598"/>
          </a:xfrm>
        </p:grpSpPr>
        <p:sp>
          <p:nvSpPr>
            <p:cNvPr id="7" name="Flowchart: Magnetic Disk 6"/>
            <p:cNvSpPr/>
            <p:nvPr/>
          </p:nvSpPr>
          <p:spPr>
            <a:xfrm>
              <a:off x="9026687" y="26828289"/>
              <a:ext cx="2017962" cy="664026"/>
            </a:xfrm>
            <a:prstGeom prst="flowChartMagneticDisk">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a:ln>
                  <a:noFill/>
                </a:ln>
                <a:solidFill>
                  <a:srgbClr val="000000"/>
                </a:solidFill>
                <a:effectLst/>
                <a:uFillTx/>
                <a:latin typeface="+mn-lt"/>
                <a:ea typeface="+mn-ea"/>
                <a:cs typeface="+mn-cs"/>
                <a:sym typeface="Arial"/>
              </a:endParaRPr>
            </a:p>
          </p:txBody>
        </p:sp>
        <p:sp>
          <p:nvSpPr>
            <p:cNvPr id="71" name="Flowchart: Magnetic Disk 70"/>
            <p:cNvSpPr/>
            <p:nvPr/>
          </p:nvSpPr>
          <p:spPr>
            <a:xfrm>
              <a:off x="9026687" y="26408393"/>
              <a:ext cx="2017962" cy="664026"/>
            </a:xfrm>
            <a:prstGeom prst="flowChartMagneticDisk">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a:ln>
                  <a:noFill/>
                </a:ln>
                <a:solidFill>
                  <a:srgbClr val="000000"/>
                </a:solidFill>
                <a:effectLst/>
                <a:uFillTx/>
                <a:latin typeface="+mn-lt"/>
                <a:ea typeface="+mn-ea"/>
                <a:cs typeface="+mn-cs"/>
                <a:sym typeface="Arial"/>
              </a:endParaRPr>
            </a:p>
          </p:txBody>
        </p:sp>
        <p:sp>
          <p:nvSpPr>
            <p:cNvPr id="72" name="Flowchart: Magnetic Disk 71"/>
            <p:cNvSpPr/>
            <p:nvPr/>
          </p:nvSpPr>
          <p:spPr>
            <a:xfrm>
              <a:off x="9022370" y="25980937"/>
              <a:ext cx="2017962" cy="664026"/>
            </a:xfrm>
            <a:prstGeom prst="flowChartMagneticDisk">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a:ln>
                  <a:noFill/>
                </a:ln>
                <a:solidFill>
                  <a:srgbClr val="000000"/>
                </a:solidFill>
                <a:effectLst/>
                <a:uFillTx/>
                <a:latin typeface="+mn-lt"/>
                <a:ea typeface="+mn-ea"/>
                <a:cs typeface="+mn-cs"/>
                <a:sym typeface="Arial"/>
              </a:endParaRPr>
            </a:p>
          </p:txBody>
        </p:sp>
        <p:sp>
          <p:nvSpPr>
            <p:cNvPr id="73" name="Flowchart: Magnetic Disk 72"/>
            <p:cNvSpPr/>
            <p:nvPr/>
          </p:nvSpPr>
          <p:spPr>
            <a:xfrm>
              <a:off x="9022370" y="25547396"/>
              <a:ext cx="2017962" cy="664026"/>
            </a:xfrm>
            <a:prstGeom prst="flowChartMagneticDisk">
              <a:avLst/>
            </a:prstGeom>
            <a:solidFill>
              <a:schemeClr val="bg1">
                <a:lumMod val="95000"/>
              </a:schemeClr>
            </a:solidFill>
            <a:ln w="381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a:ln>
                  <a:noFill/>
                </a:ln>
                <a:solidFill>
                  <a:srgbClr val="000000"/>
                </a:solidFill>
                <a:effectLst/>
                <a:uFillTx/>
                <a:latin typeface="+mn-lt"/>
                <a:ea typeface="+mn-ea"/>
                <a:cs typeface="+mn-cs"/>
                <a:sym typeface="Arial"/>
              </a:endParaRPr>
            </a:p>
          </p:txBody>
        </p:sp>
        <p:sp>
          <p:nvSpPr>
            <p:cNvPr id="77" name="TextBox 76"/>
            <p:cNvSpPr txBox="1"/>
            <p:nvPr/>
          </p:nvSpPr>
          <p:spPr>
            <a:xfrm>
              <a:off x="8281731" y="27628998"/>
              <a:ext cx="3499237"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3160009" rtl="0" fontAlgn="auto" latinLnBrk="0" hangingPunct="0">
                <a:lnSpc>
                  <a:spcPct val="100000"/>
                </a:lnSpc>
                <a:spcBef>
                  <a:spcPts val="0"/>
                </a:spcBef>
                <a:spcAft>
                  <a:spcPts val="0"/>
                </a:spcAft>
                <a:buClrTx/>
                <a:buSzTx/>
                <a:buFontTx/>
                <a:buNone/>
                <a:tabLst/>
              </a:pPr>
              <a:r>
                <a:rPr lang="en-US" sz="3000" dirty="0" smtClean="0"/>
                <a:t>SQLite Database</a:t>
              </a:r>
              <a:endParaRPr kumimoji="0" lang="en-US" sz="3000" b="0" i="0" u="none" strike="noStrike" cap="none" spc="0" normalizeH="0" baseline="0" dirty="0">
                <a:ln>
                  <a:noFill/>
                </a:ln>
                <a:solidFill>
                  <a:srgbClr val="000000"/>
                </a:solidFill>
                <a:effectLst/>
                <a:uFillTx/>
                <a:sym typeface="Arial"/>
              </a:endParaRPr>
            </a:p>
          </p:txBody>
        </p:sp>
      </p:grpSp>
      <p:cxnSp>
        <p:nvCxnSpPr>
          <p:cNvPr id="10" name="Straight Arrow Connector 9"/>
          <p:cNvCxnSpPr>
            <a:stCxn id="68" idx="3"/>
          </p:cNvCxnSpPr>
          <p:nvPr/>
        </p:nvCxnSpPr>
        <p:spPr>
          <a:xfrm flipV="1">
            <a:off x="3920328" y="22731805"/>
            <a:ext cx="4471486" cy="2362086"/>
          </a:xfrm>
          <a:prstGeom prst="straightConnector1">
            <a:avLst/>
          </a:prstGeom>
          <a:noFill/>
          <a:ln w="101600" cap="flat" cmpd="sng">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8" name="Straight Arrow Connector 77"/>
          <p:cNvCxnSpPr>
            <a:stCxn id="67" idx="3"/>
          </p:cNvCxnSpPr>
          <p:nvPr/>
        </p:nvCxnSpPr>
        <p:spPr>
          <a:xfrm flipV="1">
            <a:off x="3920328" y="22120091"/>
            <a:ext cx="4471486" cy="1051470"/>
          </a:xfrm>
          <a:prstGeom prst="straightConnector1">
            <a:avLst/>
          </a:prstGeom>
          <a:noFill/>
          <a:ln w="101600" cap="flat" cmpd="sng">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9" name="Straight Arrow Connector 78"/>
          <p:cNvCxnSpPr>
            <a:stCxn id="6" idx="3"/>
          </p:cNvCxnSpPr>
          <p:nvPr/>
        </p:nvCxnSpPr>
        <p:spPr>
          <a:xfrm>
            <a:off x="3920328" y="21285122"/>
            <a:ext cx="4471486" cy="334639"/>
          </a:xfrm>
          <a:prstGeom prst="straightConnector1">
            <a:avLst/>
          </a:prstGeom>
          <a:noFill/>
          <a:ln w="101600" cap="flat" cmpd="sng">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p:cNvCxnSpPr>
            <a:stCxn id="70" idx="2"/>
          </p:cNvCxnSpPr>
          <p:nvPr/>
        </p:nvCxnSpPr>
        <p:spPr>
          <a:xfrm>
            <a:off x="9885202" y="23270546"/>
            <a:ext cx="13794" cy="2237298"/>
          </a:xfrm>
          <a:prstGeom prst="straightConnector1">
            <a:avLst/>
          </a:prstGeom>
          <a:noFill/>
          <a:ln w="101600" cap="flat" cmpd="sng">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1" name="Rectangle 80"/>
          <p:cNvSpPr/>
          <p:nvPr/>
        </p:nvSpPr>
        <p:spPr>
          <a:xfrm>
            <a:off x="24795014" y="27262983"/>
            <a:ext cx="11780986" cy="1965579"/>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3160009" rtl="0" fontAlgn="auto" latinLnBrk="0" hangingPunct="0">
              <a:lnSpc>
                <a:spcPct val="100000"/>
              </a:lnSpc>
              <a:spcBef>
                <a:spcPts val="0"/>
              </a:spcBef>
              <a:spcAft>
                <a:spcPts val="0"/>
              </a:spcAft>
              <a:buClrTx/>
              <a:buSzTx/>
              <a:buFontTx/>
              <a:buNone/>
              <a:tabLst/>
            </a:pPr>
            <a:endParaRPr kumimoji="0" lang="en-US" sz="6200" b="0" i="0" u="none" strike="noStrike" cap="none" spc="0" normalizeH="0" baseline="0" dirty="0">
              <a:ln>
                <a:noFill/>
              </a:ln>
              <a:solidFill>
                <a:srgbClr val="000000"/>
              </a:solidFill>
              <a:effectLst/>
              <a:uFillTx/>
              <a:latin typeface="+mn-lt"/>
              <a:ea typeface="+mn-ea"/>
              <a:cs typeface="+mn-cs"/>
              <a:sym typeface="Arial"/>
            </a:endParaRPr>
          </a:p>
        </p:txBody>
      </p:sp>
      <p:sp>
        <p:nvSpPr>
          <p:cNvPr id="82" name="TextBox 81"/>
          <p:cNvSpPr txBox="1"/>
          <p:nvPr/>
        </p:nvSpPr>
        <p:spPr>
          <a:xfrm>
            <a:off x="26173980" y="27318930"/>
            <a:ext cx="1028700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dirty="0"/>
              <a:t>This research was funded through the Seattle College RST Academy and NSF S-STEP grant #</a:t>
            </a:r>
            <a:r>
              <a:rPr lang="en-US" sz="2000" dirty="0" smtClean="0"/>
              <a:t>0969609.</a:t>
            </a:r>
            <a:endParaRPr kumimoji="0" lang="en-US" sz="2000" b="0" i="0" u="none" strike="noStrike" cap="none" spc="0" normalizeH="0" baseline="0" dirty="0">
              <a:ln>
                <a:noFill/>
              </a:ln>
              <a:solidFill>
                <a:schemeClr val="tx1"/>
              </a:solidFill>
              <a:effectLst/>
              <a:uFillTx/>
              <a:latin typeface="+mn-lt"/>
              <a:ea typeface="+mn-ea"/>
              <a:cs typeface="+mn-cs"/>
              <a:sym typeface="Arial"/>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07929" y="12346883"/>
            <a:ext cx="8626141" cy="700529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07929" y="5519056"/>
            <a:ext cx="8631331" cy="5457739"/>
          </a:xfrm>
          <a:prstGeom prst="rect">
            <a:avLst/>
          </a:prstGeom>
        </p:spPr>
      </p:pic>
      <p:pic>
        <p:nvPicPr>
          <p:cNvPr id="69" name="Picture 68"/>
          <p:cNvPicPr/>
          <p:nvPr/>
        </p:nvPicPr>
        <p:blipFill>
          <a:blip r:embed="rId7">
            <a:extLst>
              <a:ext uri="{28A0092B-C50C-407E-A947-70E740481C1C}">
                <a14:useLocalDpi xmlns:a14="http://schemas.microsoft.com/office/drawing/2010/main" val="0"/>
              </a:ext>
            </a:extLst>
          </a:blip>
          <a:stretch>
            <a:fillRect/>
          </a:stretch>
        </p:blipFill>
        <p:spPr>
          <a:xfrm>
            <a:off x="24801594" y="27306284"/>
            <a:ext cx="1372386" cy="1199424"/>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rgbClr val="FFFFFF"/>
      </a:lt1>
      <a:dk2>
        <a:srgbClr val="A7A7A7"/>
      </a:dk2>
      <a:lt2>
        <a:srgbClr val="535353"/>
      </a:lt2>
      <a:accent1>
        <a:srgbClr val="00B0EA"/>
      </a:accent1>
      <a:accent2>
        <a:srgbClr val="45AE22"/>
      </a:accent2>
      <a:accent3>
        <a:srgbClr val="FFFF00"/>
      </a:accent3>
      <a:accent4>
        <a:srgbClr val="F2760D"/>
      </a:accent4>
      <a:accent5>
        <a:srgbClr val="BB2B35"/>
      </a:accent5>
      <a:accent6>
        <a:srgbClr val="6C3CA2"/>
      </a:accent6>
      <a:hlink>
        <a:srgbClr val="0000FF"/>
      </a:hlink>
      <a:folHlink>
        <a:srgbClr val="FF00FF"/>
      </a:folHlink>
    </a:clrScheme>
    <a:fontScheme name="Science Poster">
      <a:majorFont>
        <a:latin typeface="Helvetica"/>
        <a:ea typeface="Helvetica"/>
        <a:cs typeface="Helvetica"/>
      </a:majorFont>
      <a:minorFont>
        <a:latin typeface="Arial"/>
        <a:ea typeface="Arial"/>
        <a:cs typeface="Arial"/>
      </a:minorFont>
    </a:fontScheme>
    <a:fmtScheme name="Science Po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cience Poster">
  <a:themeElements>
    <a:clrScheme name="Science Poster">
      <a:dk1>
        <a:srgbClr val="000000"/>
      </a:dk1>
      <a:lt1>
        <a:srgbClr val="FFFFFF"/>
      </a:lt1>
      <a:dk2>
        <a:srgbClr val="A7A7A7"/>
      </a:dk2>
      <a:lt2>
        <a:srgbClr val="535353"/>
      </a:lt2>
      <a:accent1>
        <a:srgbClr val="00B0EA"/>
      </a:accent1>
      <a:accent2>
        <a:srgbClr val="45AE22"/>
      </a:accent2>
      <a:accent3>
        <a:srgbClr val="FFFF00"/>
      </a:accent3>
      <a:accent4>
        <a:srgbClr val="F2760D"/>
      </a:accent4>
      <a:accent5>
        <a:srgbClr val="BB2B35"/>
      </a:accent5>
      <a:accent6>
        <a:srgbClr val="6C3CA2"/>
      </a:accent6>
      <a:hlink>
        <a:srgbClr val="0000FF"/>
      </a:hlink>
      <a:folHlink>
        <a:srgbClr val="FF00FF"/>
      </a:folHlink>
    </a:clrScheme>
    <a:fontScheme name="Science Poster">
      <a:majorFont>
        <a:latin typeface="Helvetica"/>
        <a:ea typeface="Helvetica"/>
        <a:cs typeface="Helvetica"/>
      </a:majorFont>
      <a:minorFont>
        <a:latin typeface="Arial"/>
        <a:ea typeface="Arial"/>
        <a:cs typeface="Arial"/>
      </a:minorFont>
    </a:fontScheme>
    <a:fmtScheme name="Science Po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160009" rtl="0" fontAlgn="auto" latinLnBrk="0" hangingPunct="0">
          <a:lnSpc>
            <a:spcPct val="100000"/>
          </a:lnSpc>
          <a:spcBef>
            <a:spcPts val="0"/>
          </a:spcBef>
          <a:spcAft>
            <a:spcPts val="0"/>
          </a:spcAft>
          <a:buClrTx/>
          <a:buSzTx/>
          <a:buFontTx/>
          <a:buNone/>
          <a:tabLst/>
          <a:defRPr kumimoji="0" sz="6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296</TotalTime>
  <Words>841</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 Light</vt:lpstr>
      <vt:lpstr>Times</vt:lpstr>
      <vt:lpstr>Times New Roman</vt:lpstr>
      <vt:lpstr>Wingdings</vt:lpstr>
      <vt:lpstr>Science Poster</vt:lpstr>
      <vt:lpstr>Wifi Sensor Networks for Internet of Things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Sensor Networks for Internet of Things Data</dc:title>
  <dc:creator>Charles Reid</dc:creator>
  <cp:lastModifiedBy>Vecheka Chhourn</cp:lastModifiedBy>
  <cp:revision>14</cp:revision>
  <dcterms:modified xsi:type="dcterms:W3CDTF">2016-05-17T21:33:19Z</dcterms:modified>
</cp:coreProperties>
</file>