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1" r:id="rId4"/>
    <p:sldId id="260" r:id="rId5"/>
    <p:sldId id="262"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F6E9D-ABF8-4E64-B018-F76ADEF4156D}"/>
              </a:ext>
            </a:extLst>
          </p:cNvPr>
          <p:cNvSpPr>
            <a:spLocks noGrp="1"/>
          </p:cNvSpPr>
          <p:nvPr>
            <p:ph type="ctrTitle"/>
          </p:nvPr>
        </p:nvSpPr>
        <p:spPr>
          <a:xfrm>
            <a:off x="-225496" y="404465"/>
            <a:ext cx="11977511" cy="545251"/>
          </a:xfrm>
        </p:spPr>
        <p:txBody>
          <a:bodyPr>
            <a:noAutofit/>
          </a:bodyPr>
          <a:lstStyle/>
          <a:p>
            <a:r>
              <a:rPr lang="es-PE" sz="3200" dirty="0">
                <a:ln w="3175" cmpd="sng">
                  <a:solidFill>
                    <a:srgbClr val="413C7C"/>
                  </a:solidFill>
                </a:ln>
                <a:solidFill>
                  <a:schemeClr val="accent1">
                    <a:lumMod val="40000"/>
                    <a:lumOff val="60000"/>
                  </a:schemeClr>
                </a:solidFill>
                <a:effectLst>
                  <a:reflection blurRad="6350" stA="60000" endA="900" endPos="58000" dir="5400000" sy="-100000" algn="bl" rotWithShape="0"/>
                </a:effectLst>
                <a:latin typeface="Old English Text MT" panose="03040902040508030806" pitchFamily="66" charset="0"/>
              </a:rPr>
              <a:t>“</a:t>
            </a:r>
            <a:r>
              <a:rPr lang="es-PE" sz="3200" dirty="0">
                <a:ln w="3175" cmpd="sng">
                  <a:solidFill>
                    <a:srgbClr val="413C7C"/>
                  </a:solidFill>
                </a:ln>
                <a:solidFill>
                  <a:srgbClr val="FFFF00"/>
                </a:solidFill>
                <a:effectLst>
                  <a:reflection blurRad="6350" stA="60000" endA="900" endPos="58000" dir="5400000" sy="-100000" algn="bl" rotWithShape="0"/>
                </a:effectLst>
                <a:latin typeface="Myriad Pro Light" panose="020B0603030403020204" pitchFamily="34" charset="0"/>
              </a:rPr>
              <a:t>Universidad Nacional José Faustino Sánchez Carrión</a:t>
            </a:r>
            <a:r>
              <a:rPr lang="es-PE" sz="3200" dirty="0">
                <a:ln w="3175" cmpd="sng">
                  <a:solidFill>
                    <a:srgbClr val="413C7C"/>
                  </a:solidFill>
                </a:ln>
                <a:solidFill>
                  <a:schemeClr val="accent1">
                    <a:lumMod val="40000"/>
                    <a:lumOff val="60000"/>
                  </a:schemeClr>
                </a:solidFill>
                <a:effectLst>
                  <a:reflection blurRad="6350" stA="60000" endA="900" endPos="58000" dir="5400000" sy="-100000" algn="bl" rotWithShape="0"/>
                </a:effectLst>
                <a:latin typeface="Old English Text MT" panose="03040902040508030806" pitchFamily="66" charset="0"/>
              </a:rPr>
              <a:t>”</a:t>
            </a:r>
            <a:endParaRPr lang="es-PE" sz="3200" dirty="0"/>
          </a:p>
        </p:txBody>
      </p:sp>
      <p:sp>
        <p:nvSpPr>
          <p:cNvPr id="6" name="CuadroTexto 5">
            <a:extLst>
              <a:ext uri="{FF2B5EF4-FFF2-40B4-BE49-F238E27FC236}">
                <a16:creationId xmlns:a16="http://schemas.microsoft.com/office/drawing/2014/main" id="{9D52BC28-45FC-4B04-9F5D-A9503DD3AA35}"/>
              </a:ext>
            </a:extLst>
          </p:cNvPr>
          <p:cNvSpPr txBox="1"/>
          <p:nvPr/>
        </p:nvSpPr>
        <p:spPr>
          <a:xfrm>
            <a:off x="779216" y="1467555"/>
            <a:ext cx="9968089" cy="4985980"/>
          </a:xfrm>
          <a:prstGeom prst="rect">
            <a:avLst/>
          </a:prstGeom>
          <a:noFill/>
        </p:spPr>
        <p:txBody>
          <a:bodyPr wrap="square" rtlCol="0">
            <a:spAutoFit/>
          </a:bodyPr>
          <a:lstStyle/>
          <a:p>
            <a:r>
              <a:rPr lang="es-ES" sz="2400" dirty="0">
                <a:latin typeface="Broadway" panose="04040905080002020502" pitchFamily="82" charset="0"/>
              </a:rPr>
              <a:t>Facultad: Ingeniería industrial ,sistemas e informáticos</a:t>
            </a:r>
          </a:p>
          <a:p>
            <a:r>
              <a:rPr lang="es-ES" sz="2400" dirty="0">
                <a:latin typeface="Broadway" panose="04040905080002020502" pitchFamily="82" charset="0"/>
              </a:rPr>
              <a:t>E.A.P: Ing. Informática</a:t>
            </a:r>
          </a:p>
          <a:p>
            <a:r>
              <a:rPr lang="es-ES" sz="2400" dirty="0">
                <a:latin typeface="Broadway" panose="04040905080002020502" pitchFamily="82" charset="0"/>
              </a:rPr>
              <a:t>Curso:</a:t>
            </a:r>
            <a:r>
              <a:rPr lang="es-PE" sz="2400" dirty="0">
                <a:latin typeface="Broadway" panose="04040905080002020502" pitchFamily="82" charset="0"/>
              </a:rPr>
              <a:t>Fundamentos de sistemas de información</a:t>
            </a:r>
          </a:p>
          <a:p>
            <a:r>
              <a:rPr lang="es-PE" sz="2400" dirty="0">
                <a:latin typeface="Broadway" panose="04040905080002020502" pitchFamily="82" charset="0"/>
              </a:rPr>
              <a:t>Docente: León Minaya Luis Alberto</a:t>
            </a:r>
          </a:p>
          <a:p>
            <a:r>
              <a:rPr lang="es-PE" sz="2400" dirty="0">
                <a:latin typeface="Broadway" panose="04040905080002020502" pitchFamily="82" charset="0"/>
              </a:rPr>
              <a:t>Ciclo: V</a:t>
            </a:r>
          </a:p>
          <a:p>
            <a:r>
              <a:rPr lang="es-PE" sz="2400" dirty="0">
                <a:latin typeface="Broadway" panose="04040905080002020502" pitchFamily="82" charset="0"/>
              </a:rPr>
              <a:t>Tema: información de la empresa “hope store”</a:t>
            </a:r>
          </a:p>
          <a:p>
            <a:r>
              <a:rPr lang="es-PE" sz="2400" dirty="0">
                <a:latin typeface="Broadway" panose="04040905080002020502" pitchFamily="82" charset="0"/>
              </a:rPr>
              <a:t>Integrantes:</a:t>
            </a:r>
          </a:p>
          <a:p>
            <a:pPr marL="742950" lvl="1" indent="-285750">
              <a:buFont typeface="Wingdings" panose="05000000000000000000" pitchFamily="2" charset="2"/>
              <a:buChar char="Ø"/>
            </a:pPr>
            <a:r>
              <a:rPr lang="es-PE" sz="2400" dirty="0">
                <a:latin typeface="Broadway" panose="04040905080002020502" pitchFamily="82" charset="0"/>
              </a:rPr>
              <a:t>Espinoza Canales, Jorge Andrés</a:t>
            </a:r>
          </a:p>
          <a:p>
            <a:pPr marL="742950" lvl="1" indent="-285750">
              <a:buFont typeface="Wingdings" panose="05000000000000000000" pitchFamily="2" charset="2"/>
              <a:buChar char="Ø"/>
            </a:pPr>
            <a:r>
              <a:rPr lang="es-PE" sz="2400" dirty="0">
                <a:latin typeface="Broadway" panose="04040905080002020502" pitchFamily="82" charset="0"/>
              </a:rPr>
              <a:t>Bustamante Vasquez, Luz Dannery</a:t>
            </a:r>
          </a:p>
          <a:p>
            <a:pPr marL="742950" lvl="1" indent="-285750">
              <a:buFont typeface="Wingdings" panose="05000000000000000000" pitchFamily="2" charset="2"/>
              <a:buChar char="Ø"/>
            </a:pPr>
            <a:r>
              <a:rPr lang="es-PE" sz="2400" dirty="0">
                <a:latin typeface="Broadway" panose="04040905080002020502" pitchFamily="82" charset="0"/>
              </a:rPr>
              <a:t>Osorio Perez, Anderson Eulogio</a:t>
            </a:r>
          </a:p>
          <a:p>
            <a:pPr marL="742950" lvl="1" indent="-285750">
              <a:buFont typeface="Wingdings" panose="05000000000000000000" pitchFamily="2" charset="2"/>
              <a:buChar char="Ø"/>
            </a:pPr>
            <a:r>
              <a:rPr lang="es-PE" sz="2400" dirty="0">
                <a:latin typeface="Broadway" panose="04040905080002020502" pitchFamily="82" charset="0"/>
              </a:rPr>
              <a:t>Chagray Collantes, Steven Scott</a:t>
            </a:r>
          </a:p>
          <a:p>
            <a:endParaRPr lang="es-ES" dirty="0"/>
          </a:p>
          <a:p>
            <a:endParaRPr lang="es-ES" dirty="0"/>
          </a:p>
          <a:p>
            <a:r>
              <a:rPr lang="es-ES" dirty="0"/>
              <a:t> </a:t>
            </a:r>
            <a:endParaRPr lang="es-PE" dirty="0"/>
          </a:p>
        </p:txBody>
      </p:sp>
      <p:pic>
        <p:nvPicPr>
          <p:cNvPr id="7" name="Imagen 6" descr="Resultado de imagen para unjfsc logo">
            <a:extLst>
              <a:ext uri="{FF2B5EF4-FFF2-40B4-BE49-F238E27FC236}">
                <a16:creationId xmlns:a16="http://schemas.microsoft.com/office/drawing/2014/main" id="{19783573-83E3-4D7A-9211-2DB3EDAD0893}"/>
              </a:ext>
            </a:extLst>
          </p:cNvPr>
          <p:cNvPicPr/>
          <p:nvPr/>
        </p:nvPicPr>
        <p:blipFill rotWithShape="1">
          <a:blip r:embed="rId2">
            <a:extLst>
              <a:ext uri="{28A0092B-C50C-407E-A947-70E740481C1C}">
                <a14:useLocalDpi xmlns:a14="http://schemas.microsoft.com/office/drawing/2010/main" val="0"/>
              </a:ext>
            </a:extLst>
          </a:blip>
          <a:srcRect l="1834" t="12839" r="70477" b="13303"/>
          <a:stretch/>
        </p:blipFill>
        <p:spPr bwMode="auto">
          <a:xfrm>
            <a:off x="9169505" y="2301941"/>
            <a:ext cx="2125014" cy="2034862"/>
          </a:xfrm>
          <a:prstGeom prst="rect">
            <a:avLst/>
          </a:prstGeom>
          <a:noFill/>
          <a:ln>
            <a:noFill/>
          </a:ln>
          <a:effectLst>
            <a:innerShdw blurRad="63500" dist="50800" dir="13500000">
              <a:prstClr val="black">
                <a:alpha val="50000"/>
              </a:prstClr>
            </a:innerShdw>
            <a:reflection blurRad="6350" stA="83000" endPos="43000" dir="5400000" sy="-100000" algn="bl" rotWithShape="0"/>
          </a:effectLst>
        </p:spPr>
      </p:pic>
    </p:spTree>
    <p:extLst>
      <p:ext uri="{BB962C8B-B14F-4D97-AF65-F5344CB8AC3E}">
        <p14:creationId xmlns:p14="http://schemas.microsoft.com/office/powerpoint/2010/main" val="210286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99C45-27AC-4F34-806B-F90D846E57C0}"/>
              </a:ext>
            </a:extLst>
          </p:cNvPr>
          <p:cNvSpPr>
            <a:spLocks noGrp="1"/>
          </p:cNvSpPr>
          <p:nvPr>
            <p:ph type="title"/>
          </p:nvPr>
        </p:nvSpPr>
        <p:spPr/>
        <p:txBody>
          <a:bodyPr>
            <a:normAutofit/>
          </a:bodyPr>
          <a:lstStyle/>
          <a:p>
            <a:pPr algn="ctr"/>
            <a:r>
              <a:rPr lang="es-ES" sz="8000" dirty="0">
                <a:solidFill>
                  <a:srgbClr val="92D050"/>
                </a:solidFill>
                <a:latin typeface="Broadway" panose="04040905080002020502" pitchFamily="82" charset="0"/>
              </a:rPr>
              <a:t>“HOPE STORE”</a:t>
            </a:r>
            <a:endParaRPr lang="es-PE" sz="8000" dirty="0">
              <a:solidFill>
                <a:srgbClr val="92D050"/>
              </a:solidFill>
              <a:latin typeface="Broadway" panose="04040905080002020502" pitchFamily="82" charset="0"/>
            </a:endParaRPr>
          </a:p>
        </p:txBody>
      </p:sp>
      <p:pic>
        <p:nvPicPr>
          <p:cNvPr id="5" name="Marcador de contenido 4">
            <a:extLst>
              <a:ext uri="{FF2B5EF4-FFF2-40B4-BE49-F238E27FC236}">
                <a16:creationId xmlns:a16="http://schemas.microsoft.com/office/drawing/2014/main" id="{6CBC3FB5-19D5-4424-91B8-D54DA2FBB351}"/>
              </a:ext>
            </a:extLst>
          </p:cNvPr>
          <p:cNvPicPr>
            <a:picLocks noGrp="1" noChangeAspect="1"/>
          </p:cNvPicPr>
          <p:nvPr>
            <p:ph idx="1"/>
          </p:nvPr>
        </p:nvPicPr>
        <p:blipFill>
          <a:blip r:embed="rId2"/>
          <a:stretch>
            <a:fillRect/>
          </a:stretch>
        </p:blipFill>
        <p:spPr>
          <a:xfrm>
            <a:off x="1698802" y="2141538"/>
            <a:ext cx="8105422" cy="4106862"/>
          </a:xfrm>
        </p:spPr>
      </p:pic>
    </p:spTree>
    <p:extLst>
      <p:ext uri="{BB962C8B-B14F-4D97-AF65-F5344CB8AC3E}">
        <p14:creationId xmlns:p14="http://schemas.microsoft.com/office/powerpoint/2010/main" val="417928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1A283113-C06B-4368-8607-44AE41099166}"/>
              </a:ext>
            </a:extLst>
          </p:cNvPr>
          <p:cNvSpPr/>
          <p:nvPr/>
        </p:nvSpPr>
        <p:spPr>
          <a:xfrm>
            <a:off x="1661409" y="1527202"/>
            <a:ext cx="7060139" cy="646331"/>
          </a:xfrm>
          <a:prstGeom prst="rect">
            <a:avLst/>
          </a:prstGeom>
        </p:spPr>
        <p:txBody>
          <a:bodyPr wrap="none">
            <a:spAutoFit/>
          </a:bodyPr>
          <a:lstStyle/>
          <a:p>
            <a:pPr algn="ctr"/>
            <a:r>
              <a:rPr lang="es-ES" sz="3600" dirty="0">
                <a:solidFill>
                  <a:srgbClr val="FFFF00"/>
                </a:solidFill>
                <a:latin typeface="Broadway" panose="04040905080002020502" pitchFamily="82" charset="0"/>
              </a:rPr>
              <a:t>¿En que consiste el negocio?</a:t>
            </a:r>
            <a:endParaRPr lang="es-PE" sz="3600" dirty="0">
              <a:solidFill>
                <a:srgbClr val="FFFF00"/>
              </a:solidFill>
              <a:latin typeface="Broadway" panose="04040905080002020502" pitchFamily="82" charset="0"/>
            </a:endParaRPr>
          </a:p>
        </p:txBody>
      </p:sp>
      <p:sp>
        <p:nvSpPr>
          <p:cNvPr id="8" name="CuadroTexto 7">
            <a:extLst>
              <a:ext uri="{FF2B5EF4-FFF2-40B4-BE49-F238E27FC236}">
                <a16:creationId xmlns:a16="http://schemas.microsoft.com/office/drawing/2014/main" id="{688BB273-9887-4F6F-A100-5D094E15DB4C}"/>
              </a:ext>
            </a:extLst>
          </p:cNvPr>
          <p:cNvSpPr txBox="1"/>
          <p:nvPr/>
        </p:nvSpPr>
        <p:spPr>
          <a:xfrm>
            <a:off x="885395" y="192040"/>
            <a:ext cx="4425241" cy="984885"/>
          </a:xfrm>
          <a:prstGeom prst="rect">
            <a:avLst/>
          </a:prstGeom>
          <a:noFill/>
        </p:spPr>
        <p:txBody>
          <a:bodyPr wrap="square" rtlCol="0">
            <a:spAutoFit/>
          </a:bodyPr>
          <a:lstStyle/>
          <a:p>
            <a:r>
              <a:rPr lang="es-ES" sz="2000" dirty="0">
                <a:solidFill>
                  <a:srgbClr val="FFFF00"/>
                </a:solidFill>
                <a:latin typeface="Myriad Pro Light" panose="020B0603030403020204" pitchFamily="34" charset="0"/>
              </a:rPr>
              <a:t>Razón social: </a:t>
            </a:r>
            <a:r>
              <a:rPr lang="es-ES" dirty="0">
                <a:latin typeface="Broadway" panose="04040905080002020502" pitchFamily="82" charset="0"/>
              </a:rPr>
              <a:t>HOPE STORE S.A.C</a:t>
            </a:r>
          </a:p>
          <a:p>
            <a:endParaRPr lang="es-ES" dirty="0"/>
          </a:p>
          <a:p>
            <a:r>
              <a:rPr lang="es-ES" sz="2000" dirty="0">
                <a:solidFill>
                  <a:srgbClr val="FFFF00"/>
                </a:solidFill>
                <a:latin typeface="Myriad Pro Light" panose="020B0603030403020204" pitchFamily="34" charset="0"/>
              </a:rPr>
              <a:t>Rubro: </a:t>
            </a:r>
            <a:r>
              <a:rPr lang="es-ES" dirty="0">
                <a:latin typeface="Broadway" panose="04040905080002020502" pitchFamily="82" charset="0"/>
              </a:rPr>
              <a:t> Vestido </a:t>
            </a:r>
            <a:endParaRPr lang="es-PE" dirty="0">
              <a:latin typeface="Broadway" panose="04040905080002020502" pitchFamily="82" charset="0"/>
            </a:endParaRPr>
          </a:p>
        </p:txBody>
      </p:sp>
      <p:sp>
        <p:nvSpPr>
          <p:cNvPr id="9" name="Rectángulo 8">
            <a:extLst>
              <a:ext uri="{FF2B5EF4-FFF2-40B4-BE49-F238E27FC236}">
                <a16:creationId xmlns:a16="http://schemas.microsoft.com/office/drawing/2014/main" id="{AB9D9415-FB57-4D42-9DC3-D77B53425C69}"/>
              </a:ext>
            </a:extLst>
          </p:cNvPr>
          <p:cNvSpPr/>
          <p:nvPr/>
        </p:nvSpPr>
        <p:spPr>
          <a:xfrm>
            <a:off x="885395" y="2364937"/>
            <a:ext cx="10200294" cy="3724096"/>
          </a:xfrm>
          <a:prstGeom prst="rect">
            <a:avLst/>
          </a:prstGeom>
        </p:spPr>
        <p:txBody>
          <a:bodyPr wrap="square">
            <a:spAutoFit/>
          </a:bodyPr>
          <a:lstStyle/>
          <a:p>
            <a:r>
              <a:rPr lang="es-PE" sz="2000" u="sng" dirty="0">
                <a:solidFill>
                  <a:srgbClr val="66FF33"/>
                </a:solidFill>
                <a:effectLst>
                  <a:outerShdw blurRad="38100" dist="38100" dir="2700000" algn="tl">
                    <a:srgbClr val="000000">
                      <a:alpha val="43137"/>
                    </a:srgbClr>
                  </a:outerShdw>
                </a:effectLst>
              </a:rPr>
              <a:t>HOPE STORE</a:t>
            </a:r>
            <a:r>
              <a:rPr lang="es-PE" sz="2000" dirty="0">
                <a:solidFill>
                  <a:srgbClr val="66FF33"/>
                </a:solidFill>
                <a:effectLst>
                  <a:outerShdw blurRad="38100" dist="38100" dir="2700000" algn="tl">
                    <a:srgbClr val="000000">
                      <a:alpha val="43137"/>
                    </a:srgbClr>
                  </a:outerShdw>
                </a:effectLst>
              </a:rPr>
              <a:t> </a:t>
            </a:r>
            <a:r>
              <a:rPr lang="es-PE" sz="2000" dirty="0">
                <a:solidFill>
                  <a:srgbClr val="66FF33"/>
                </a:solidFill>
              </a:rPr>
              <a:t>es una idea de negocio que surge como respuesta a la necesidad del consumidor que demanda una moda extranjera centrada al estilo skater.</a:t>
            </a:r>
          </a:p>
          <a:p>
            <a:endParaRPr lang="es-PE" sz="2000" dirty="0">
              <a:solidFill>
                <a:srgbClr val="66FF33"/>
              </a:solidFill>
            </a:endParaRPr>
          </a:p>
          <a:p>
            <a:r>
              <a:rPr lang="es-PE" sz="2000" dirty="0">
                <a:solidFill>
                  <a:srgbClr val="66FF33"/>
                </a:solidFill>
              </a:rPr>
              <a:t>El punto de este tipo de negocio es darle al cliente un lugar donde pueda adquirir todo lo que necesite para una moda urbana. Por ello es que se planea cubrir de ropa y zapatillas tanto para hombres y como para mujeres, centrándose mas en la moda masculino.</a:t>
            </a:r>
          </a:p>
          <a:p>
            <a:r>
              <a:rPr lang="es-PE" sz="2800" dirty="0">
                <a:solidFill>
                  <a:schemeClr val="accent6">
                    <a:lumMod val="75000"/>
                  </a:schemeClr>
                </a:solidFill>
              </a:rPr>
              <a:t>Misión:</a:t>
            </a:r>
          </a:p>
          <a:p>
            <a:r>
              <a:rPr lang="es-PE" sz="2000" dirty="0">
                <a:solidFill>
                  <a:srgbClr val="66FF33"/>
                </a:solidFill>
              </a:rPr>
              <a:t>Proveer de una línea de ropa y accesorios skater con productos de importación.</a:t>
            </a:r>
          </a:p>
          <a:p>
            <a:r>
              <a:rPr lang="es-PE" sz="2800" dirty="0">
                <a:solidFill>
                  <a:schemeClr val="accent6">
                    <a:lumMod val="75000"/>
                  </a:schemeClr>
                </a:solidFill>
              </a:rPr>
              <a:t>Visión:</a:t>
            </a:r>
          </a:p>
          <a:p>
            <a:r>
              <a:rPr lang="es-PE" sz="2000" dirty="0">
                <a:solidFill>
                  <a:srgbClr val="66FF33"/>
                </a:solidFill>
              </a:rPr>
              <a:t>Ser una de las tiendas de renombre a nivel regional en estilo skater, a manera de que el consumidor acuda a ellos por la diversidad de ropa, accesorios y asesoría en moda de este tipo.</a:t>
            </a:r>
          </a:p>
        </p:txBody>
      </p:sp>
    </p:spTree>
    <p:extLst>
      <p:ext uri="{BB962C8B-B14F-4D97-AF65-F5344CB8AC3E}">
        <p14:creationId xmlns:p14="http://schemas.microsoft.com/office/powerpoint/2010/main" val="231366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4BAA3-4FAC-4F1B-9FB4-66FE30B2EAF6}"/>
              </a:ext>
            </a:extLst>
          </p:cNvPr>
          <p:cNvSpPr>
            <a:spLocks noGrp="1"/>
          </p:cNvSpPr>
          <p:nvPr>
            <p:ph type="title"/>
          </p:nvPr>
        </p:nvSpPr>
        <p:spPr>
          <a:xfrm>
            <a:off x="606778" y="159026"/>
            <a:ext cx="10131425" cy="1308530"/>
          </a:xfrm>
        </p:spPr>
        <p:txBody>
          <a:bodyPr/>
          <a:lstStyle/>
          <a:p>
            <a:pPr algn="ctr"/>
            <a:r>
              <a:rPr lang="es-ES" dirty="0">
                <a:solidFill>
                  <a:schemeClr val="accent6">
                    <a:lumMod val="60000"/>
                    <a:lumOff val="40000"/>
                  </a:schemeClr>
                </a:solidFill>
                <a:latin typeface="Broadway" panose="04040905080002020502" pitchFamily="82" charset="0"/>
              </a:rPr>
              <a:t>AREAS funcionales de la tienda</a:t>
            </a:r>
            <a:endParaRPr lang="es-PE" dirty="0">
              <a:solidFill>
                <a:schemeClr val="accent6">
                  <a:lumMod val="60000"/>
                  <a:lumOff val="40000"/>
                </a:schemeClr>
              </a:solidFill>
              <a:latin typeface="Broadway" panose="04040905080002020502" pitchFamily="82" charset="0"/>
            </a:endParaRPr>
          </a:p>
        </p:txBody>
      </p:sp>
      <p:sp>
        <p:nvSpPr>
          <p:cNvPr id="4" name="CuadroTexto 3">
            <a:extLst>
              <a:ext uri="{FF2B5EF4-FFF2-40B4-BE49-F238E27FC236}">
                <a16:creationId xmlns:a16="http://schemas.microsoft.com/office/drawing/2014/main" id="{359A72BE-141C-42E3-B03C-8022993F08C6}"/>
              </a:ext>
            </a:extLst>
          </p:cNvPr>
          <p:cNvSpPr txBox="1"/>
          <p:nvPr/>
        </p:nvSpPr>
        <p:spPr>
          <a:xfrm>
            <a:off x="1997767" y="3762696"/>
            <a:ext cx="1832113" cy="369332"/>
          </a:xfrm>
          <a:prstGeom prst="rect">
            <a:avLst/>
          </a:prstGeom>
          <a:noFill/>
        </p:spPr>
        <p:txBody>
          <a:bodyPr wrap="square" rtlCol="0">
            <a:spAutoFit/>
          </a:bodyPr>
          <a:lstStyle/>
          <a:p>
            <a:r>
              <a:rPr lang="es-ES" dirty="0"/>
              <a:t>Direcc</a:t>
            </a:r>
            <a:r>
              <a:rPr lang="es-PE" dirty="0"/>
              <a:t>ión general</a:t>
            </a:r>
          </a:p>
        </p:txBody>
      </p:sp>
      <p:sp>
        <p:nvSpPr>
          <p:cNvPr id="5" name="Abrir llave 4">
            <a:extLst>
              <a:ext uri="{FF2B5EF4-FFF2-40B4-BE49-F238E27FC236}">
                <a16:creationId xmlns:a16="http://schemas.microsoft.com/office/drawing/2014/main" id="{3B976A8D-BE67-4280-A2DF-8FE5B4FA25CD}"/>
              </a:ext>
            </a:extLst>
          </p:cNvPr>
          <p:cNvSpPr/>
          <p:nvPr/>
        </p:nvSpPr>
        <p:spPr>
          <a:xfrm>
            <a:off x="3846445" y="1883612"/>
            <a:ext cx="431800" cy="4127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7" name="CuadroTexto 6">
            <a:extLst>
              <a:ext uri="{FF2B5EF4-FFF2-40B4-BE49-F238E27FC236}">
                <a16:creationId xmlns:a16="http://schemas.microsoft.com/office/drawing/2014/main" id="{F91FE4E0-8C90-483E-9B66-F10710314EFA}"/>
              </a:ext>
            </a:extLst>
          </p:cNvPr>
          <p:cNvSpPr txBox="1"/>
          <p:nvPr/>
        </p:nvSpPr>
        <p:spPr>
          <a:xfrm>
            <a:off x="4030043" y="3660051"/>
            <a:ext cx="1592469" cy="646331"/>
          </a:xfrm>
          <a:prstGeom prst="rect">
            <a:avLst/>
          </a:prstGeom>
          <a:noFill/>
        </p:spPr>
        <p:txBody>
          <a:bodyPr wrap="square" rtlCol="0">
            <a:spAutoFit/>
          </a:bodyPr>
          <a:lstStyle/>
          <a:p>
            <a:pPr algn="ctr"/>
            <a:r>
              <a:rPr lang="es-ES" dirty="0"/>
              <a:t>Auxiliar administrativo</a:t>
            </a:r>
            <a:endParaRPr lang="es-PE" dirty="0"/>
          </a:p>
        </p:txBody>
      </p:sp>
      <p:sp>
        <p:nvSpPr>
          <p:cNvPr id="8" name="Abrir llave 7">
            <a:extLst>
              <a:ext uri="{FF2B5EF4-FFF2-40B4-BE49-F238E27FC236}">
                <a16:creationId xmlns:a16="http://schemas.microsoft.com/office/drawing/2014/main" id="{F965C5BB-2A7F-4E92-AEA8-E7ABCFD2E49B}"/>
              </a:ext>
            </a:extLst>
          </p:cNvPr>
          <p:cNvSpPr/>
          <p:nvPr/>
        </p:nvSpPr>
        <p:spPr>
          <a:xfrm>
            <a:off x="5766353" y="1919466"/>
            <a:ext cx="431800" cy="4127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9" name="CuadroTexto 8">
            <a:extLst>
              <a:ext uri="{FF2B5EF4-FFF2-40B4-BE49-F238E27FC236}">
                <a16:creationId xmlns:a16="http://schemas.microsoft.com/office/drawing/2014/main" id="{B16F06AB-CF3E-4697-8960-95BE2FE828BA}"/>
              </a:ext>
            </a:extLst>
          </p:cNvPr>
          <p:cNvSpPr txBox="1"/>
          <p:nvPr/>
        </p:nvSpPr>
        <p:spPr>
          <a:xfrm>
            <a:off x="5992889" y="2478527"/>
            <a:ext cx="1659135" cy="369332"/>
          </a:xfrm>
          <a:prstGeom prst="rect">
            <a:avLst/>
          </a:prstGeom>
          <a:noFill/>
        </p:spPr>
        <p:txBody>
          <a:bodyPr wrap="square" rtlCol="0">
            <a:spAutoFit/>
          </a:bodyPr>
          <a:lstStyle/>
          <a:p>
            <a:r>
              <a:rPr lang="es-ES" dirty="0"/>
              <a:t>Administración</a:t>
            </a:r>
            <a:endParaRPr lang="es-PE" dirty="0"/>
          </a:p>
        </p:txBody>
      </p:sp>
      <p:sp>
        <p:nvSpPr>
          <p:cNvPr id="10" name="CuadroTexto 9">
            <a:extLst>
              <a:ext uri="{FF2B5EF4-FFF2-40B4-BE49-F238E27FC236}">
                <a16:creationId xmlns:a16="http://schemas.microsoft.com/office/drawing/2014/main" id="{92EBA0F3-3B38-4228-9A1F-EBE39005001B}"/>
              </a:ext>
            </a:extLst>
          </p:cNvPr>
          <p:cNvSpPr txBox="1"/>
          <p:nvPr/>
        </p:nvSpPr>
        <p:spPr>
          <a:xfrm>
            <a:off x="6027126" y="3849024"/>
            <a:ext cx="1818163" cy="369332"/>
          </a:xfrm>
          <a:prstGeom prst="rect">
            <a:avLst/>
          </a:prstGeom>
          <a:noFill/>
        </p:spPr>
        <p:txBody>
          <a:bodyPr wrap="square" rtlCol="0">
            <a:spAutoFit/>
          </a:bodyPr>
          <a:lstStyle/>
          <a:p>
            <a:r>
              <a:rPr lang="es-ES" dirty="0"/>
              <a:t>Comercialización</a:t>
            </a:r>
            <a:endParaRPr lang="es-PE" dirty="0"/>
          </a:p>
        </p:txBody>
      </p:sp>
      <p:sp>
        <p:nvSpPr>
          <p:cNvPr id="11" name="CuadroTexto 10">
            <a:extLst>
              <a:ext uri="{FF2B5EF4-FFF2-40B4-BE49-F238E27FC236}">
                <a16:creationId xmlns:a16="http://schemas.microsoft.com/office/drawing/2014/main" id="{FBAB0AFC-CB4F-4382-9F14-B95C91C5567D}"/>
              </a:ext>
            </a:extLst>
          </p:cNvPr>
          <p:cNvSpPr txBox="1"/>
          <p:nvPr/>
        </p:nvSpPr>
        <p:spPr>
          <a:xfrm>
            <a:off x="8408373" y="3578030"/>
            <a:ext cx="1290707" cy="369332"/>
          </a:xfrm>
          <a:prstGeom prst="rect">
            <a:avLst/>
          </a:prstGeom>
          <a:noFill/>
        </p:spPr>
        <p:txBody>
          <a:bodyPr wrap="square" rtlCol="0">
            <a:spAutoFit/>
          </a:bodyPr>
          <a:lstStyle/>
          <a:p>
            <a:r>
              <a:rPr lang="es-ES" dirty="0"/>
              <a:t>Publicidad </a:t>
            </a:r>
            <a:endParaRPr lang="es-PE" dirty="0"/>
          </a:p>
        </p:txBody>
      </p:sp>
      <p:sp>
        <p:nvSpPr>
          <p:cNvPr id="12" name="CuadroTexto 11">
            <a:extLst>
              <a:ext uri="{FF2B5EF4-FFF2-40B4-BE49-F238E27FC236}">
                <a16:creationId xmlns:a16="http://schemas.microsoft.com/office/drawing/2014/main" id="{0E238638-1BBD-4F18-AAE1-725AD6A92141}"/>
              </a:ext>
            </a:extLst>
          </p:cNvPr>
          <p:cNvSpPr txBox="1"/>
          <p:nvPr/>
        </p:nvSpPr>
        <p:spPr>
          <a:xfrm>
            <a:off x="8497269" y="4077869"/>
            <a:ext cx="1047474" cy="369332"/>
          </a:xfrm>
          <a:prstGeom prst="rect">
            <a:avLst/>
          </a:prstGeom>
          <a:noFill/>
        </p:spPr>
        <p:txBody>
          <a:bodyPr wrap="square" rtlCol="0">
            <a:spAutoFit/>
          </a:bodyPr>
          <a:lstStyle/>
          <a:p>
            <a:r>
              <a:rPr lang="es-ES" dirty="0"/>
              <a:t>  Ventas</a:t>
            </a:r>
            <a:endParaRPr lang="es-PE" dirty="0"/>
          </a:p>
        </p:txBody>
      </p:sp>
      <p:sp>
        <p:nvSpPr>
          <p:cNvPr id="3" name="CuadroTexto 2">
            <a:extLst>
              <a:ext uri="{FF2B5EF4-FFF2-40B4-BE49-F238E27FC236}">
                <a16:creationId xmlns:a16="http://schemas.microsoft.com/office/drawing/2014/main" id="{15C4FFEF-BD41-46B5-8E97-F194112F9F96}"/>
              </a:ext>
            </a:extLst>
          </p:cNvPr>
          <p:cNvSpPr txBox="1"/>
          <p:nvPr/>
        </p:nvSpPr>
        <p:spPr>
          <a:xfrm>
            <a:off x="6198153" y="5367680"/>
            <a:ext cx="1229344" cy="369332"/>
          </a:xfrm>
          <a:prstGeom prst="rect">
            <a:avLst/>
          </a:prstGeom>
          <a:noFill/>
        </p:spPr>
        <p:txBody>
          <a:bodyPr wrap="square" rtlCol="0">
            <a:spAutoFit/>
          </a:bodyPr>
          <a:lstStyle/>
          <a:p>
            <a:r>
              <a:rPr lang="es-ES" dirty="0"/>
              <a:t>A</a:t>
            </a:r>
            <a:r>
              <a:rPr lang="es-PE" dirty="0" err="1"/>
              <a:t>lmacén</a:t>
            </a:r>
            <a:endParaRPr lang="es-PE" dirty="0"/>
          </a:p>
        </p:txBody>
      </p:sp>
      <p:sp>
        <p:nvSpPr>
          <p:cNvPr id="14" name="CuadroTexto 13">
            <a:extLst>
              <a:ext uri="{FF2B5EF4-FFF2-40B4-BE49-F238E27FC236}">
                <a16:creationId xmlns:a16="http://schemas.microsoft.com/office/drawing/2014/main" id="{CFA001BA-5B37-4F69-90DF-0422710712B2}"/>
              </a:ext>
            </a:extLst>
          </p:cNvPr>
          <p:cNvSpPr txBox="1"/>
          <p:nvPr/>
        </p:nvSpPr>
        <p:spPr>
          <a:xfrm>
            <a:off x="8408373" y="2119145"/>
            <a:ext cx="1365526" cy="369332"/>
          </a:xfrm>
          <a:prstGeom prst="rect">
            <a:avLst/>
          </a:prstGeom>
          <a:noFill/>
        </p:spPr>
        <p:txBody>
          <a:bodyPr wrap="square" rtlCol="0">
            <a:spAutoFit/>
          </a:bodyPr>
          <a:lstStyle/>
          <a:p>
            <a:r>
              <a:rPr lang="es-PE" dirty="0"/>
              <a:t>Contabilidad</a:t>
            </a:r>
          </a:p>
        </p:txBody>
      </p:sp>
      <p:sp>
        <p:nvSpPr>
          <p:cNvPr id="15" name="CuadroTexto 14">
            <a:extLst>
              <a:ext uri="{FF2B5EF4-FFF2-40B4-BE49-F238E27FC236}">
                <a16:creationId xmlns:a16="http://schemas.microsoft.com/office/drawing/2014/main" id="{BE06BBC5-2423-40C3-B92E-CF28465D8753}"/>
              </a:ext>
            </a:extLst>
          </p:cNvPr>
          <p:cNvSpPr txBox="1"/>
          <p:nvPr/>
        </p:nvSpPr>
        <p:spPr>
          <a:xfrm>
            <a:off x="8497269" y="2657551"/>
            <a:ext cx="1047474" cy="369332"/>
          </a:xfrm>
          <a:prstGeom prst="rect">
            <a:avLst/>
          </a:prstGeom>
          <a:noFill/>
        </p:spPr>
        <p:txBody>
          <a:bodyPr wrap="square" rtlCol="0">
            <a:spAutoFit/>
          </a:bodyPr>
          <a:lstStyle/>
          <a:p>
            <a:r>
              <a:rPr lang="es-PE" dirty="0"/>
              <a:t>Personal</a:t>
            </a:r>
          </a:p>
        </p:txBody>
      </p:sp>
      <p:sp>
        <p:nvSpPr>
          <p:cNvPr id="16" name="Abrir llave 15">
            <a:extLst>
              <a:ext uri="{FF2B5EF4-FFF2-40B4-BE49-F238E27FC236}">
                <a16:creationId xmlns:a16="http://schemas.microsoft.com/office/drawing/2014/main" id="{C34D326B-83A6-4A4E-AF07-4A4AD864B990}"/>
              </a:ext>
            </a:extLst>
          </p:cNvPr>
          <p:cNvSpPr/>
          <p:nvPr/>
        </p:nvSpPr>
        <p:spPr>
          <a:xfrm>
            <a:off x="7908792" y="2091558"/>
            <a:ext cx="402880" cy="1143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7" name="Abrir llave 16">
            <a:extLst>
              <a:ext uri="{FF2B5EF4-FFF2-40B4-BE49-F238E27FC236}">
                <a16:creationId xmlns:a16="http://schemas.microsoft.com/office/drawing/2014/main" id="{0B0E058D-C10C-4300-89C0-ABA7D1B18E54}"/>
              </a:ext>
            </a:extLst>
          </p:cNvPr>
          <p:cNvSpPr/>
          <p:nvPr/>
        </p:nvSpPr>
        <p:spPr>
          <a:xfrm>
            <a:off x="7900721" y="3549742"/>
            <a:ext cx="402879" cy="9793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6" name="Rectángulo: esquinas redondeadas 5">
            <a:extLst>
              <a:ext uri="{FF2B5EF4-FFF2-40B4-BE49-F238E27FC236}">
                <a16:creationId xmlns:a16="http://schemas.microsoft.com/office/drawing/2014/main" id="{A7653B4C-6287-4A5C-AB95-C2DD59D52658}"/>
              </a:ext>
            </a:extLst>
          </p:cNvPr>
          <p:cNvSpPr/>
          <p:nvPr/>
        </p:nvSpPr>
        <p:spPr>
          <a:xfrm>
            <a:off x="6493568" y="1666336"/>
            <a:ext cx="1351721" cy="369332"/>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PE"/>
          </a:p>
        </p:txBody>
      </p:sp>
      <p:sp>
        <p:nvSpPr>
          <p:cNvPr id="19" name="CuadroTexto 18">
            <a:extLst>
              <a:ext uri="{FF2B5EF4-FFF2-40B4-BE49-F238E27FC236}">
                <a16:creationId xmlns:a16="http://schemas.microsoft.com/office/drawing/2014/main" id="{24547D40-037D-4F0D-8992-E6EE887B1A82}"/>
              </a:ext>
            </a:extLst>
          </p:cNvPr>
          <p:cNvSpPr txBox="1"/>
          <p:nvPr/>
        </p:nvSpPr>
        <p:spPr>
          <a:xfrm>
            <a:off x="6552854" y="1670167"/>
            <a:ext cx="1219200" cy="369332"/>
          </a:xfrm>
          <a:prstGeom prst="rect">
            <a:avLst/>
          </a:prstGeom>
          <a:noFill/>
        </p:spPr>
        <p:txBody>
          <a:bodyPr wrap="square" rtlCol="0">
            <a:spAutoFit/>
          </a:bodyPr>
          <a:lstStyle/>
          <a:p>
            <a:pPr algn="ctr"/>
            <a:r>
              <a:rPr lang="es-PE" dirty="0"/>
              <a:t>ÁREAS</a:t>
            </a:r>
          </a:p>
        </p:txBody>
      </p:sp>
    </p:spTree>
    <p:extLst>
      <p:ext uri="{BB962C8B-B14F-4D97-AF65-F5344CB8AC3E}">
        <p14:creationId xmlns:p14="http://schemas.microsoft.com/office/powerpoint/2010/main" val="213888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A654723-33B9-482E-97B9-A72EACA17ADC}"/>
              </a:ext>
            </a:extLst>
          </p:cNvPr>
          <p:cNvSpPr txBox="1"/>
          <p:nvPr/>
        </p:nvSpPr>
        <p:spPr>
          <a:xfrm>
            <a:off x="4318000" y="279400"/>
            <a:ext cx="3314700" cy="584775"/>
          </a:xfrm>
          <a:prstGeom prst="rect">
            <a:avLst/>
          </a:prstGeom>
          <a:noFill/>
        </p:spPr>
        <p:txBody>
          <a:bodyPr wrap="square" rtlCol="0">
            <a:spAutoFit/>
          </a:bodyPr>
          <a:lstStyle/>
          <a:p>
            <a:r>
              <a:rPr lang="es-PE" sz="3200" dirty="0">
                <a:solidFill>
                  <a:srgbClr val="FF0000"/>
                </a:solidFill>
                <a:latin typeface="Algerian" panose="04020705040A02060702" pitchFamily="82" charset="0"/>
              </a:rPr>
              <a:t>El problema</a:t>
            </a:r>
          </a:p>
        </p:txBody>
      </p:sp>
      <p:sp>
        <p:nvSpPr>
          <p:cNvPr id="6" name="CuadroTexto 5">
            <a:extLst>
              <a:ext uri="{FF2B5EF4-FFF2-40B4-BE49-F238E27FC236}">
                <a16:creationId xmlns:a16="http://schemas.microsoft.com/office/drawing/2014/main" id="{76A0A125-35F5-499B-97E1-9D1FA36038C5}"/>
              </a:ext>
            </a:extLst>
          </p:cNvPr>
          <p:cNvSpPr txBox="1"/>
          <p:nvPr/>
        </p:nvSpPr>
        <p:spPr>
          <a:xfrm>
            <a:off x="723899" y="864175"/>
            <a:ext cx="10182639" cy="5170646"/>
          </a:xfrm>
          <a:prstGeom prst="rect">
            <a:avLst/>
          </a:prstGeom>
          <a:noFill/>
        </p:spPr>
        <p:txBody>
          <a:bodyPr wrap="square" rtlCol="0">
            <a:spAutoFit/>
          </a:bodyPr>
          <a:lstStyle/>
          <a:p>
            <a:pPr algn="ctr"/>
            <a:r>
              <a:rPr lang="es-PE" sz="2400" dirty="0">
                <a:solidFill>
                  <a:srgbClr val="FFFF00"/>
                </a:solidFill>
                <a:latin typeface="Broadway" panose="04040905080002020502" pitchFamily="82" charset="0"/>
              </a:rPr>
              <a:t>“Balance poco confiable”</a:t>
            </a:r>
          </a:p>
          <a:p>
            <a:endParaRPr lang="es-PE" u="sng" dirty="0">
              <a:solidFill>
                <a:srgbClr val="66FF33"/>
              </a:solidFill>
            </a:endParaRPr>
          </a:p>
          <a:p>
            <a:r>
              <a:rPr lang="es-PE" u="sng" dirty="0">
                <a:solidFill>
                  <a:srgbClr val="66FF33"/>
                </a:solidFill>
              </a:rPr>
              <a:t>ÁREA:</a:t>
            </a:r>
            <a:r>
              <a:rPr lang="es-PE" dirty="0">
                <a:solidFill>
                  <a:srgbClr val="66FF33"/>
                </a:solidFill>
              </a:rPr>
              <a:t>  </a:t>
            </a:r>
            <a:r>
              <a:rPr lang="es-PE" dirty="0"/>
              <a:t>Venta</a:t>
            </a:r>
          </a:p>
          <a:p>
            <a:r>
              <a:rPr lang="es-PE" u="sng" dirty="0">
                <a:solidFill>
                  <a:srgbClr val="66FF33"/>
                </a:solidFill>
              </a:rPr>
              <a:t>AMBITO:</a:t>
            </a:r>
            <a:r>
              <a:rPr lang="es-PE" dirty="0">
                <a:solidFill>
                  <a:srgbClr val="66FF33"/>
                </a:solidFill>
              </a:rPr>
              <a:t> </a:t>
            </a:r>
            <a:r>
              <a:rPr lang="es-PE" dirty="0"/>
              <a:t>Económico-financiero</a:t>
            </a:r>
          </a:p>
          <a:p>
            <a:r>
              <a:rPr lang="es-PE" u="sng" dirty="0">
                <a:solidFill>
                  <a:srgbClr val="66FF33"/>
                </a:solidFill>
              </a:rPr>
              <a:t>ÁREAS RELACIONADAS </a:t>
            </a:r>
            <a:r>
              <a:rPr lang="es-PE" dirty="0"/>
              <a:t>: administración, comercialización y almacén </a:t>
            </a:r>
          </a:p>
          <a:p>
            <a:pPr marL="285750" indent="-285750">
              <a:buFont typeface="Wingdings" panose="05000000000000000000" pitchFamily="2" charset="2"/>
              <a:buChar char="v"/>
            </a:pPr>
            <a:endParaRPr lang="es-PE" dirty="0"/>
          </a:p>
          <a:p>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marL="285750" indent="-285750" algn="just">
              <a:buFont typeface="Wingdings" panose="05000000000000000000" pitchFamily="2" charset="2"/>
              <a:buChar char="v"/>
            </a:pPr>
            <a:endParaRPr lang="es-PE" dirty="0"/>
          </a:p>
          <a:p>
            <a:pPr algn="just"/>
            <a:endParaRPr lang="es-PE" dirty="0"/>
          </a:p>
          <a:p>
            <a:pPr marL="285750" indent="-285750">
              <a:buFont typeface="Wingdings" panose="05000000000000000000" pitchFamily="2" charset="2"/>
              <a:buChar char="v"/>
            </a:pPr>
            <a:endParaRPr lang="es-PE" dirty="0"/>
          </a:p>
          <a:p>
            <a:r>
              <a:rPr lang="es-PE" u="sng" dirty="0"/>
              <a:t> </a:t>
            </a:r>
          </a:p>
        </p:txBody>
      </p:sp>
      <p:sp>
        <p:nvSpPr>
          <p:cNvPr id="2" name="Rectángulo 1">
            <a:extLst>
              <a:ext uri="{FF2B5EF4-FFF2-40B4-BE49-F238E27FC236}">
                <a16:creationId xmlns:a16="http://schemas.microsoft.com/office/drawing/2014/main" id="{765D84C1-B9C4-49AF-BB4E-EC3B414DEF01}"/>
              </a:ext>
            </a:extLst>
          </p:cNvPr>
          <p:cNvSpPr/>
          <p:nvPr/>
        </p:nvSpPr>
        <p:spPr>
          <a:xfrm>
            <a:off x="739637" y="3134139"/>
            <a:ext cx="1338470" cy="225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Cliente</a:t>
            </a:r>
            <a:endParaRPr lang="es-PE" dirty="0"/>
          </a:p>
        </p:txBody>
      </p:sp>
      <p:sp>
        <p:nvSpPr>
          <p:cNvPr id="3" name="Rombo 2">
            <a:extLst>
              <a:ext uri="{FF2B5EF4-FFF2-40B4-BE49-F238E27FC236}">
                <a16:creationId xmlns:a16="http://schemas.microsoft.com/office/drawing/2014/main" id="{0498EB6C-74A2-4D2B-BF4F-EFA2EB58E17F}"/>
              </a:ext>
            </a:extLst>
          </p:cNvPr>
          <p:cNvSpPr/>
          <p:nvPr/>
        </p:nvSpPr>
        <p:spPr>
          <a:xfrm>
            <a:off x="3008243" y="2663687"/>
            <a:ext cx="1961322" cy="11926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HOPE STORE</a:t>
            </a:r>
            <a:endParaRPr lang="es-PE" dirty="0"/>
          </a:p>
        </p:txBody>
      </p:sp>
      <p:sp>
        <p:nvSpPr>
          <p:cNvPr id="5" name="Rectángulo 4">
            <a:extLst>
              <a:ext uri="{FF2B5EF4-FFF2-40B4-BE49-F238E27FC236}">
                <a16:creationId xmlns:a16="http://schemas.microsoft.com/office/drawing/2014/main" id="{02762464-2F47-4986-B277-83EE8D353076}"/>
              </a:ext>
            </a:extLst>
          </p:cNvPr>
          <p:cNvSpPr/>
          <p:nvPr/>
        </p:nvSpPr>
        <p:spPr>
          <a:xfrm>
            <a:off x="8401881" y="3962400"/>
            <a:ext cx="22523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Emisión  de boleta</a:t>
            </a:r>
            <a:endParaRPr lang="es-PE" dirty="0"/>
          </a:p>
        </p:txBody>
      </p:sp>
      <p:sp>
        <p:nvSpPr>
          <p:cNvPr id="7" name="Rectángulo 6">
            <a:extLst>
              <a:ext uri="{FF2B5EF4-FFF2-40B4-BE49-F238E27FC236}">
                <a16:creationId xmlns:a16="http://schemas.microsoft.com/office/drawing/2014/main" id="{C6B84763-9169-43F7-A672-3A196371F073}"/>
              </a:ext>
            </a:extLst>
          </p:cNvPr>
          <p:cNvSpPr/>
          <p:nvPr/>
        </p:nvSpPr>
        <p:spPr>
          <a:xfrm>
            <a:off x="8375376" y="4417557"/>
            <a:ext cx="225231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Registro de ventas</a:t>
            </a:r>
            <a:endParaRPr lang="es-PE" dirty="0"/>
          </a:p>
        </p:txBody>
      </p:sp>
      <p:sp>
        <p:nvSpPr>
          <p:cNvPr id="8" name="Rectángulo 7">
            <a:extLst>
              <a:ext uri="{FF2B5EF4-FFF2-40B4-BE49-F238E27FC236}">
                <a16:creationId xmlns:a16="http://schemas.microsoft.com/office/drawing/2014/main" id="{72A7985C-B840-4FAD-93C2-5E5EDDE0DC4B}"/>
              </a:ext>
            </a:extLst>
          </p:cNvPr>
          <p:cNvSpPr/>
          <p:nvPr/>
        </p:nvSpPr>
        <p:spPr>
          <a:xfrm>
            <a:off x="8375377" y="4925722"/>
            <a:ext cx="2278820" cy="320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Pago Tarjeta VISA</a:t>
            </a:r>
            <a:endParaRPr lang="es-PE" dirty="0"/>
          </a:p>
        </p:txBody>
      </p:sp>
      <p:cxnSp>
        <p:nvCxnSpPr>
          <p:cNvPr id="10" name="Conector recto de flecha 9">
            <a:extLst>
              <a:ext uri="{FF2B5EF4-FFF2-40B4-BE49-F238E27FC236}">
                <a16:creationId xmlns:a16="http://schemas.microsoft.com/office/drawing/2014/main" id="{C57438DE-1587-401E-B92D-D0D7200159C7}"/>
              </a:ext>
            </a:extLst>
          </p:cNvPr>
          <p:cNvCxnSpPr>
            <a:cxnSpLocks/>
            <a:stCxn id="27" idx="3"/>
          </p:cNvCxnSpPr>
          <p:nvPr/>
        </p:nvCxnSpPr>
        <p:spPr>
          <a:xfrm>
            <a:off x="6806716" y="3260035"/>
            <a:ext cx="1422882" cy="8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1F3FCB3E-EC7C-487C-99AE-D2328F7F7539}"/>
              </a:ext>
            </a:extLst>
          </p:cNvPr>
          <p:cNvCxnSpPr>
            <a:cxnSpLocks/>
            <a:stCxn id="27" idx="3"/>
          </p:cNvCxnSpPr>
          <p:nvPr/>
        </p:nvCxnSpPr>
        <p:spPr>
          <a:xfrm>
            <a:off x="6806716" y="3260035"/>
            <a:ext cx="1330117" cy="129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9C303FF-2E3F-444C-B001-8C8E11ADFF01}"/>
              </a:ext>
            </a:extLst>
          </p:cNvPr>
          <p:cNvCxnSpPr>
            <a:stCxn id="2" idx="3"/>
          </p:cNvCxnSpPr>
          <p:nvPr/>
        </p:nvCxnSpPr>
        <p:spPr>
          <a:xfrm flipV="1">
            <a:off x="2078107" y="3246782"/>
            <a:ext cx="8373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C2C8C2F-92D2-4C4E-95D1-AEF7755A0085}"/>
              </a:ext>
            </a:extLst>
          </p:cNvPr>
          <p:cNvCxnSpPr>
            <a:cxnSpLocks/>
          </p:cNvCxnSpPr>
          <p:nvPr/>
        </p:nvCxnSpPr>
        <p:spPr>
          <a:xfrm>
            <a:off x="6830113" y="3260034"/>
            <a:ext cx="1306720" cy="1736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FEB93FE-EF40-40E5-8C75-E22FF778C2F4}"/>
              </a:ext>
            </a:extLst>
          </p:cNvPr>
          <p:cNvCxnSpPr>
            <a:cxnSpLocks/>
          </p:cNvCxnSpPr>
          <p:nvPr/>
        </p:nvCxnSpPr>
        <p:spPr>
          <a:xfrm flipV="1">
            <a:off x="5410889" y="2902227"/>
            <a:ext cx="2817331" cy="1515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ángulo 23">
            <a:extLst>
              <a:ext uri="{FF2B5EF4-FFF2-40B4-BE49-F238E27FC236}">
                <a16:creationId xmlns:a16="http://schemas.microsoft.com/office/drawing/2014/main" id="{3EF00C05-1B83-4B24-8B57-19441E6282E5}"/>
              </a:ext>
            </a:extLst>
          </p:cNvPr>
          <p:cNvSpPr/>
          <p:nvPr/>
        </p:nvSpPr>
        <p:spPr>
          <a:xfrm>
            <a:off x="5410889" y="4576581"/>
            <a:ext cx="1506745" cy="50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almacén</a:t>
            </a:r>
            <a:endParaRPr lang="es-PE" dirty="0"/>
          </a:p>
        </p:txBody>
      </p:sp>
      <p:cxnSp>
        <p:nvCxnSpPr>
          <p:cNvPr id="26" name="Conector recto de flecha 25">
            <a:extLst>
              <a:ext uri="{FF2B5EF4-FFF2-40B4-BE49-F238E27FC236}">
                <a16:creationId xmlns:a16="http://schemas.microsoft.com/office/drawing/2014/main" id="{AA94A6B5-D175-45E7-BE0A-B479469EA716}"/>
              </a:ext>
            </a:extLst>
          </p:cNvPr>
          <p:cNvCxnSpPr>
            <a:cxnSpLocks/>
            <a:endCxn id="24" idx="0"/>
          </p:cNvCxnSpPr>
          <p:nvPr/>
        </p:nvCxnSpPr>
        <p:spPr>
          <a:xfrm>
            <a:off x="6164262" y="3456651"/>
            <a:ext cx="0" cy="111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6FBCDD48-67FA-4993-9FF1-287CD5C5F52A}"/>
              </a:ext>
            </a:extLst>
          </p:cNvPr>
          <p:cNvSpPr/>
          <p:nvPr/>
        </p:nvSpPr>
        <p:spPr>
          <a:xfrm>
            <a:off x="5299971" y="3063418"/>
            <a:ext cx="1506745" cy="393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Venta</a:t>
            </a:r>
          </a:p>
        </p:txBody>
      </p:sp>
      <p:cxnSp>
        <p:nvCxnSpPr>
          <p:cNvPr id="30" name="Conector recto de flecha 29">
            <a:extLst>
              <a:ext uri="{FF2B5EF4-FFF2-40B4-BE49-F238E27FC236}">
                <a16:creationId xmlns:a16="http://schemas.microsoft.com/office/drawing/2014/main" id="{0FDC1721-DCDC-49F2-B413-70D077C83E26}"/>
              </a:ext>
            </a:extLst>
          </p:cNvPr>
          <p:cNvCxnSpPr>
            <a:stCxn id="3" idx="3"/>
          </p:cNvCxnSpPr>
          <p:nvPr/>
        </p:nvCxnSpPr>
        <p:spPr>
          <a:xfrm flipV="1">
            <a:off x="4969565" y="3260034"/>
            <a:ext cx="330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994095F3-ECCA-4E5F-B058-E3073F2F50F0}"/>
              </a:ext>
            </a:extLst>
          </p:cNvPr>
          <p:cNvSpPr/>
          <p:nvPr/>
        </p:nvSpPr>
        <p:spPr>
          <a:xfrm>
            <a:off x="8339138" y="2162225"/>
            <a:ext cx="1961322" cy="10197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PE" dirty="0"/>
              <a:t>Balance poco confiable</a:t>
            </a:r>
          </a:p>
        </p:txBody>
      </p:sp>
    </p:spTree>
    <p:extLst>
      <p:ext uri="{BB962C8B-B14F-4D97-AF65-F5344CB8AC3E}">
        <p14:creationId xmlns:p14="http://schemas.microsoft.com/office/powerpoint/2010/main" val="4780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20EA2AE8-ED29-40CE-B808-F2ECDA628F35}"/>
              </a:ext>
            </a:extLst>
          </p:cNvPr>
          <p:cNvSpPr txBox="1"/>
          <p:nvPr/>
        </p:nvSpPr>
        <p:spPr>
          <a:xfrm>
            <a:off x="1043609" y="429592"/>
            <a:ext cx="9613900" cy="923330"/>
          </a:xfrm>
          <a:prstGeom prst="rect">
            <a:avLst/>
          </a:prstGeom>
          <a:noFill/>
        </p:spPr>
        <p:txBody>
          <a:bodyPr wrap="square" rtlCol="0">
            <a:spAutoFit/>
          </a:bodyPr>
          <a:lstStyle/>
          <a:p>
            <a:pPr algn="ctr"/>
            <a:r>
              <a:rPr lang="es-PE" sz="5400" dirty="0">
                <a:solidFill>
                  <a:srgbClr val="66FF33"/>
                </a:solidFill>
                <a:latin typeface="Broadway" panose="04040905080002020502" pitchFamily="82" charset="0"/>
              </a:rPr>
              <a:t>SOLUCION</a:t>
            </a:r>
          </a:p>
        </p:txBody>
      </p:sp>
      <p:sp>
        <p:nvSpPr>
          <p:cNvPr id="2" name="CuadroTexto 1">
            <a:extLst>
              <a:ext uri="{FF2B5EF4-FFF2-40B4-BE49-F238E27FC236}">
                <a16:creationId xmlns:a16="http://schemas.microsoft.com/office/drawing/2014/main" id="{6BF6EA33-426F-4F7E-BBFB-33696BFE6CA0}"/>
              </a:ext>
            </a:extLst>
          </p:cNvPr>
          <p:cNvSpPr txBox="1"/>
          <p:nvPr/>
        </p:nvSpPr>
        <p:spPr>
          <a:xfrm>
            <a:off x="1289050" y="1905506"/>
            <a:ext cx="9613900" cy="3046988"/>
          </a:xfrm>
          <a:prstGeom prst="rect">
            <a:avLst/>
          </a:prstGeom>
          <a:noFill/>
        </p:spPr>
        <p:txBody>
          <a:bodyPr wrap="square" rtlCol="0">
            <a:spAutoFit/>
          </a:bodyPr>
          <a:lstStyle/>
          <a:p>
            <a:pPr algn="just"/>
            <a:r>
              <a:rPr lang="es-PE" sz="2400" dirty="0"/>
              <a:t>Crear un software que permita tener un registro controlado de las ventas ; permitirá generar boletas electrónicas que puedan ser enviados al cliente para que en el supuesto caso se haga un correcto reclamo o devolución del producto; y del stock en almacén, también una herramienta generadora de reportes que serán enviados al gerente y al administrador, para facilitar el correcto análisis de los ingresos y egresos en un determinado lapso de tiempo.</a:t>
            </a:r>
          </a:p>
          <a:p>
            <a:pPr algn="just"/>
            <a:endParaRPr lang="es-PE" sz="2400" dirty="0"/>
          </a:p>
        </p:txBody>
      </p:sp>
    </p:spTree>
    <p:extLst>
      <p:ext uri="{BB962C8B-B14F-4D97-AF65-F5344CB8AC3E}">
        <p14:creationId xmlns:p14="http://schemas.microsoft.com/office/powerpoint/2010/main" val="71010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73F83D-750F-4057-A5CA-6A464EA48B2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81974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598</TotalTime>
  <Words>368</Words>
  <Application>Microsoft Office PowerPoint</Application>
  <PresentationFormat>Panorámica</PresentationFormat>
  <Paragraphs>67</Paragraphs>
  <Slides>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Algerian</vt:lpstr>
      <vt:lpstr>Arial</vt:lpstr>
      <vt:lpstr>Broadway</vt:lpstr>
      <vt:lpstr>Calibri</vt:lpstr>
      <vt:lpstr>Calibri Light</vt:lpstr>
      <vt:lpstr>Myriad Pro Light</vt:lpstr>
      <vt:lpstr>Old English Text MT</vt:lpstr>
      <vt:lpstr>Wingdings</vt:lpstr>
      <vt:lpstr>Celestial</vt:lpstr>
      <vt:lpstr>“Universidad Nacional José Faustino Sánchez Carrión”</vt:lpstr>
      <vt:lpstr>“HOPE STORE”</vt:lpstr>
      <vt:lpstr>Presentación de PowerPoint</vt:lpstr>
      <vt:lpstr>AREAS funcionales de la tienda</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Dannery</dc:creator>
  <cp:lastModifiedBy>Dannery</cp:lastModifiedBy>
  <cp:revision>43</cp:revision>
  <dcterms:created xsi:type="dcterms:W3CDTF">2019-05-22T20:14:03Z</dcterms:created>
  <dcterms:modified xsi:type="dcterms:W3CDTF">2019-09-19T21:13:39Z</dcterms:modified>
</cp:coreProperties>
</file>