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9" r:id="rId2"/>
    <p:sldId id="289" r:id="rId3"/>
    <p:sldId id="335" r:id="rId4"/>
    <p:sldId id="260" r:id="rId5"/>
    <p:sldId id="290" r:id="rId6"/>
    <p:sldId id="328" r:id="rId7"/>
    <p:sldId id="336" r:id="rId8"/>
    <p:sldId id="329" r:id="rId9"/>
    <p:sldId id="302" r:id="rId10"/>
    <p:sldId id="332" r:id="rId11"/>
    <p:sldId id="333" r:id="rId12"/>
    <p:sldId id="291" r:id="rId13"/>
    <p:sldId id="297" r:id="rId14"/>
    <p:sldId id="292" r:id="rId15"/>
    <p:sldId id="277" r:id="rId16"/>
    <p:sldId id="338" r:id="rId17"/>
    <p:sldId id="340" r:id="rId18"/>
    <p:sldId id="341" r:id="rId19"/>
    <p:sldId id="342" r:id="rId20"/>
    <p:sldId id="343" r:id="rId21"/>
    <p:sldId id="337" r:id="rId22"/>
    <p:sldId id="293" r:id="rId23"/>
    <p:sldId id="279" r:id="rId24"/>
    <p:sldId id="29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AE5D"/>
    <a:srgbClr val="A3D1A3"/>
    <a:srgbClr val="DBEDDB"/>
    <a:srgbClr val="EBF5EB"/>
    <a:srgbClr val="99CC99"/>
    <a:srgbClr val="DEEEDE"/>
    <a:srgbClr val="DFEFDF"/>
    <a:srgbClr val="D9ECD9"/>
    <a:srgbClr val="DAECDA"/>
    <a:srgbClr val="D5EA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3166" autoAdjust="0"/>
    <p:restoredTop sz="94681" autoAdjust="0"/>
  </p:normalViewPr>
  <p:slideViewPr>
    <p:cSldViewPr snapToGrid="0">
      <p:cViewPr varScale="1">
        <p:scale>
          <a:sx n="98" d="100"/>
          <a:sy n="98" d="100"/>
        </p:scale>
        <p:origin x="197" y="86"/>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664081C-E246-46A7-9931-F50800E31F0B}" type="doc">
      <dgm:prSet loTypeId="urn:microsoft.com/office/officeart/2008/layout/VerticalCurvedList#8" loCatId="list" qsTypeId="urn:microsoft.com/office/officeart/2005/8/quickstyle/simple1#8" qsCatId="simple" csTypeId="urn:microsoft.com/office/officeart/2005/8/colors/accent1_2#8" csCatId="accent1" phldr="1"/>
      <dgm:spPr/>
      <dgm:t>
        <a:bodyPr/>
        <a:lstStyle/>
        <a:p>
          <a:endParaRPr lang="zh-CN" altLang="en-US"/>
        </a:p>
      </dgm:t>
    </dgm:pt>
    <dgm:pt modelId="{06ABF098-8B8A-468D-9914-A4472647B438}">
      <dgm:prSet phldrT="[文本]" custT="1"/>
      <dgm:spPr>
        <a:solidFill>
          <a:srgbClr val="EBF5EB"/>
        </a:solidFill>
        <a:ln w="25400" cap="flat" cmpd="sng" algn="ctr">
          <a:solidFill>
            <a:srgbClr val="FFFFFF">
              <a:hueOff val="0"/>
              <a:satOff val="0"/>
              <a:lumOff val="0"/>
              <a:alphaOff val="0"/>
            </a:srgbClr>
          </a:solidFill>
          <a:prstDash val="solid"/>
        </a:ln>
        <a:effectLst/>
      </dgm:spPr>
      <dgm:t>
        <a:bodyPr spcFirstLastPara="0" vert="horz" wrap="square" lIns="385634" tIns="60960" rIns="60960" bIns="60960" numCol="1" spcCol="1270" anchor="ctr" anchorCtr="0"/>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研究背景、目的及意义</a:t>
          </a:r>
        </a:p>
      </dgm:t>
    </dgm:pt>
    <dgm:pt modelId="{8FF11CB3-3A88-47EF-89B3-E170CD422C24}" type="parTrans" cxnId="{93FB72E1-3944-45CE-A916-1789ADB985F8}">
      <dgm:prSet/>
      <dgm:spPr/>
      <dgm:t>
        <a:bodyPr/>
        <a:lstStyle/>
        <a:p>
          <a:endParaRPr lang="zh-CN" altLang="en-US"/>
        </a:p>
      </dgm:t>
    </dgm:pt>
    <dgm:pt modelId="{B2FA3D96-27FC-42CC-B362-3FC5F6578523}" type="sibTrans" cxnId="{93FB72E1-3944-45CE-A916-1789ADB985F8}">
      <dgm:prSet/>
      <dgm:spPr/>
      <dgm:t>
        <a:bodyPr/>
        <a:lstStyle/>
        <a:p>
          <a:endParaRPr lang="zh-CN" altLang="en-US"/>
        </a:p>
      </dgm:t>
    </dgm:pt>
    <dgm:pt modelId="{E08630F6-F909-49C1-BED8-C1E3F660F3C6}">
      <dgm:prSet phldrT="[文本]"/>
      <dgm:spPr>
        <a:solidFill>
          <a:srgbClr val="EBF5EB"/>
        </a:solidFill>
      </dgm:spPr>
      <dgm:t>
        <a:bodyPr/>
        <a:lstStyle/>
        <a:p>
          <a:r>
            <a:rPr lang="zh-CN" altLang="en-US" dirty="0">
              <a:solidFill>
                <a:srgbClr val="00447A"/>
              </a:solidFill>
              <a:latin typeface="黑体" panose="02010609060101010101" pitchFamily="49" charset="-122"/>
              <a:ea typeface="黑体" panose="02010609060101010101" pitchFamily="49" charset="-122"/>
              <a:cs typeface="+mn-cs"/>
            </a:rPr>
            <a:t>预期目标和进度安排</a:t>
          </a:r>
          <a:endParaRPr lang="zh-CN" altLang="en-US" dirty="0"/>
        </a:p>
      </dgm:t>
    </dgm:pt>
    <dgm:pt modelId="{726D20C8-BFC1-4CD9-AD1B-763FEF32A93E}" type="parTrans" cxnId="{415CC3C5-6913-4A2E-B74F-42020B859570}">
      <dgm:prSet/>
      <dgm:spPr/>
      <dgm:t>
        <a:bodyPr/>
        <a:lstStyle/>
        <a:p>
          <a:endParaRPr lang="zh-CN" altLang="en-US"/>
        </a:p>
      </dgm:t>
    </dgm:pt>
    <dgm:pt modelId="{12E700EF-0ACA-4C84-8246-D834EEA7DCF5}" type="sibTrans" cxnId="{415CC3C5-6913-4A2E-B74F-42020B859570}">
      <dgm:prSet/>
      <dgm:spPr/>
      <dgm:t>
        <a:bodyPr/>
        <a:lstStyle/>
        <a:p>
          <a:endParaRPr lang="zh-CN" altLang="en-US"/>
        </a:p>
      </dgm:t>
    </dgm:pt>
    <dgm:pt modelId="{32AC8D65-2C9A-480D-BF5C-9AF2C1A4A986}">
      <dgm:prSet custT="1"/>
      <dgm:spPr>
        <a:solidFill>
          <a:srgbClr val="EBF5EB"/>
        </a:solidFill>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研究方案和主要措施</a:t>
          </a:r>
        </a:p>
      </dgm:t>
    </dgm:pt>
    <dgm:pt modelId="{50BE63DE-D43D-4A39-80E5-BB2A69AE03D1}" type="parTrans" cxnId="{3104FF93-BF64-46A8-A5ED-DA968253B54E}">
      <dgm:prSet/>
      <dgm:spPr/>
      <dgm:t>
        <a:bodyPr/>
        <a:lstStyle/>
        <a:p>
          <a:endParaRPr lang="zh-CN" altLang="en-US"/>
        </a:p>
      </dgm:t>
    </dgm:pt>
    <dgm:pt modelId="{327A05A8-10DF-4CFB-8266-6BA99F7C2116}" type="sibTrans" cxnId="{3104FF93-BF64-46A8-A5ED-DA968253B54E}">
      <dgm:prSet/>
      <dgm:spPr/>
      <dgm:t>
        <a:bodyPr/>
        <a:lstStyle/>
        <a:p>
          <a:endParaRPr lang="zh-CN" altLang="en-US"/>
        </a:p>
      </dgm:t>
    </dgm:pt>
    <dgm:pt modelId="{CB4E78A3-FC7C-44EE-8391-658C5956C595}">
      <dgm:prSet custT="1"/>
      <dgm:spPr>
        <a:solidFill>
          <a:srgbClr val="EBF5EB"/>
        </a:solidFill>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主要研究内容</a:t>
          </a:r>
        </a:p>
      </dgm:t>
    </dgm:pt>
    <dgm:pt modelId="{BF8E31C4-7309-4056-BD9B-9F38608C87B1}" type="parTrans" cxnId="{F894756F-F6BF-491F-8D08-2A207B9B1BBB}">
      <dgm:prSet/>
      <dgm:spPr/>
      <dgm:t>
        <a:bodyPr/>
        <a:lstStyle/>
        <a:p>
          <a:endParaRPr lang="zh-CN" altLang="en-US"/>
        </a:p>
      </dgm:t>
    </dgm:pt>
    <dgm:pt modelId="{63722A13-0F7C-4540-AC43-12C18ADEA792}" type="sibTrans" cxnId="{F894756F-F6BF-491F-8D08-2A207B9B1BBB}">
      <dgm:prSet/>
      <dgm:spPr/>
      <dgm:t>
        <a:bodyPr/>
        <a:lstStyle/>
        <a:p>
          <a:endParaRPr lang="zh-CN" altLang="en-US"/>
        </a:p>
      </dgm:t>
    </dgm:pt>
    <dgm:pt modelId="{DC2B66AC-772D-4FEE-A134-9064D9E615BB}">
      <dgm:prSet phldrT="[文本]" custT="1"/>
      <dgm:spPr>
        <a:solidFill>
          <a:srgbClr val="EBF5EB"/>
        </a:solidFill>
        <a:effectLst/>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国内外研究现况及发展趋势</a:t>
          </a:r>
        </a:p>
      </dgm:t>
    </dgm:pt>
    <dgm:pt modelId="{3E9BC94D-0B45-4373-9205-6D84261F03C2}" type="sibTrans" cxnId="{BA8C0547-00E9-481C-A7F2-DC47F46E425B}">
      <dgm:prSet/>
      <dgm:spPr/>
      <dgm:t>
        <a:bodyPr/>
        <a:lstStyle/>
        <a:p>
          <a:endParaRPr lang="zh-CN" altLang="en-US"/>
        </a:p>
      </dgm:t>
    </dgm:pt>
    <dgm:pt modelId="{6C3DACB1-CC4A-4D38-BF27-D9B89CE14142}" type="parTrans" cxnId="{BA8C0547-00E9-481C-A7F2-DC47F46E425B}">
      <dgm:prSet/>
      <dgm:spPr/>
      <dgm:t>
        <a:bodyPr/>
        <a:lstStyle/>
        <a:p>
          <a:endParaRPr lang="zh-CN" altLang="en-US"/>
        </a:p>
      </dgm:t>
    </dgm:pt>
    <dgm:pt modelId="{7F6F2014-19FB-4F13-944C-FF68F9532CEF}" type="pres">
      <dgm:prSet presAssocID="{F664081C-E246-46A7-9931-F50800E31F0B}" presName="Name0" presStyleCnt="0">
        <dgm:presLayoutVars>
          <dgm:chMax val="7"/>
          <dgm:chPref val="7"/>
          <dgm:dir/>
        </dgm:presLayoutVars>
      </dgm:prSet>
      <dgm:spPr/>
    </dgm:pt>
    <dgm:pt modelId="{3B478C48-39D9-4F61-91D5-6B1057D7AB58}" type="pres">
      <dgm:prSet presAssocID="{F664081C-E246-46A7-9931-F50800E31F0B}" presName="Name1" presStyleCnt="0"/>
      <dgm:spPr/>
    </dgm:pt>
    <dgm:pt modelId="{F067F3A5-D04D-463D-9F17-791125A64A67}" type="pres">
      <dgm:prSet presAssocID="{F664081C-E246-46A7-9931-F50800E31F0B}" presName="cycle" presStyleCnt="0"/>
      <dgm:spPr/>
    </dgm:pt>
    <dgm:pt modelId="{C0FB693E-7928-4D07-B67C-A476ADFC091A}" type="pres">
      <dgm:prSet presAssocID="{F664081C-E246-46A7-9931-F50800E31F0B}" presName="srcNode" presStyleLbl="node1" presStyleIdx="0" presStyleCnt="5"/>
      <dgm:spPr/>
    </dgm:pt>
    <dgm:pt modelId="{ECD611CF-2ABB-4AC2-B7B0-19CB0476D063}" type="pres">
      <dgm:prSet presAssocID="{F664081C-E246-46A7-9931-F50800E31F0B}" presName="conn" presStyleLbl="parChTrans1D2" presStyleIdx="0" presStyleCnt="1"/>
      <dgm:spPr/>
    </dgm:pt>
    <dgm:pt modelId="{556071BA-BF47-4DB7-804C-AAA52E3A8963}" type="pres">
      <dgm:prSet presAssocID="{F664081C-E246-46A7-9931-F50800E31F0B}" presName="extraNode" presStyleLbl="node1" presStyleIdx="0" presStyleCnt="5"/>
      <dgm:spPr/>
    </dgm:pt>
    <dgm:pt modelId="{28B66008-BBD4-4A35-9429-9ADC2D30576A}" type="pres">
      <dgm:prSet presAssocID="{F664081C-E246-46A7-9931-F50800E31F0B}" presName="dstNode" presStyleLbl="node1" presStyleIdx="0" presStyleCnt="5"/>
      <dgm:spPr/>
    </dgm:pt>
    <dgm:pt modelId="{974C8BE4-4BD5-4CD8-9622-CBBB501D9CB3}" type="pres">
      <dgm:prSet presAssocID="{06ABF098-8B8A-468D-9914-A4472647B438}" presName="text_1" presStyleLbl="node1" presStyleIdx="0" presStyleCnt="5">
        <dgm:presLayoutVars>
          <dgm:bulletEnabled val="1"/>
        </dgm:presLayoutVars>
      </dgm:prSet>
      <dgm:spPr>
        <a:xfrm>
          <a:off x="368040" y="242763"/>
          <a:ext cx="5551905" cy="485838"/>
        </a:xfrm>
        <a:prstGeom prst="rect">
          <a:avLst/>
        </a:prstGeom>
      </dgm:spPr>
    </dgm:pt>
    <dgm:pt modelId="{D190413E-FFFE-49C2-B6E1-556E5DF3D245}" type="pres">
      <dgm:prSet presAssocID="{06ABF098-8B8A-468D-9914-A4472647B438}" presName="accent_1" presStyleCnt="0"/>
      <dgm:spPr/>
    </dgm:pt>
    <dgm:pt modelId="{8D724422-9DCA-474B-88B4-287625C434E6}" type="pres">
      <dgm:prSet presAssocID="{06ABF098-8B8A-468D-9914-A4472647B438}" presName="accentRepeatNode" presStyleLbl="solidFgAcc1" presStyleIdx="0"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061D949B-E0B1-4770-8CFB-773135176EF2}" type="pres">
      <dgm:prSet presAssocID="{DC2B66AC-772D-4FEE-A134-9064D9E615BB}" presName="text_2" presStyleLbl="node1" presStyleIdx="1" presStyleCnt="5">
        <dgm:presLayoutVars>
          <dgm:bulletEnabled val="1"/>
        </dgm:presLayoutVars>
      </dgm:prSet>
      <dgm:spPr/>
    </dgm:pt>
    <dgm:pt modelId="{E8AABBE5-C01D-4DDF-A60B-158F808523E1}" type="pres">
      <dgm:prSet presAssocID="{DC2B66AC-772D-4FEE-A134-9064D9E615BB}" presName="accent_2" presStyleCnt="0"/>
      <dgm:spPr/>
    </dgm:pt>
    <dgm:pt modelId="{FAEA9CCB-256A-4297-9A7D-BEF0EEC49935}" type="pres">
      <dgm:prSet presAssocID="{DC2B66AC-772D-4FEE-A134-9064D9E615BB}" presName="accentRepeatNode" presStyleLbl="solidFgAcc1" presStyleIdx="1"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41E5168-D2B3-4D7A-967D-988EA38AE848}" type="pres">
      <dgm:prSet presAssocID="{CB4E78A3-FC7C-44EE-8391-658C5956C595}" presName="text_3" presStyleLbl="node1" presStyleIdx="2" presStyleCnt="5">
        <dgm:presLayoutVars>
          <dgm:bulletEnabled val="1"/>
        </dgm:presLayoutVars>
      </dgm:prSet>
      <dgm:spPr/>
    </dgm:pt>
    <dgm:pt modelId="{448EFB9C-4F87-4E8E-8187-FBA835BBEEA6}" type="pres">
      <dgm:prSet presAssocID="{CB4E78A3-FC7C-44EE-8391-658C5956C595}" presName="accent_3" presStyleCnt="0"/>
      <dgm:spPr/>
    </dgm:pt>
    <dgm:pt modelId="{5D298618-397D-4B2B-8100-CBF425528117}" type="pres">
      <dgm:prSet presAssocID="{CB4E78A3-FC7C-44EE-8391-658C5956C595}" presName="accentRepeatNode" presStyleLbl="solidFgAcc1" presStyleIdx="2"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6FFD7F8-2EE5-4CE4-A277-BF35F550E77E}" type="pres">
      <dgm:prSet presAssocID="{32AC8D65-2C9A-480D-BF5C-9AF2C1A4A986}" presName="text_4" presStyleLbl="node1" presStyleIdx="3" presStyleCnt="5">
        <dgm:presLayoutVars>
          <dgm:bulletEnabled val="1"/>
        </dgm:presLayoutVars>
      </dgm:prSet>
      <dgm:spPr/>
    </dgm:pt>
    <dgm:pt modelId="{CAC4831E-CBB4-4179-97B9-8C9C35269A47}" type="pres">
      <dgm:prSet presAssocID="{32AC8D65-2C9A-480D-BF5C-9AF2C1A4A986}" presName="accent_4" presStyleCnt="0"/>
      <dgm:spPr/>
    </dgm:pt>
    <dgm:pt modelId="{E0D63261-58F4-45C4-A1C8-6FE7B9C62E37}" type="pres">
      <dgm:prSet presAssocID="{32AC8D65-2C9A-480D-BF5C-9AF2C1A4A986}" presName="accentRepeatNode" presStyleLbl="solidFgAcc1" presStyleIdx="3"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2E10F01E-9ABE-46C5-967F-4A3EA066DC8F}" type="pres">
      <dgm:prSet presAssocID="{E08630F6-F909-49C1-BED8-C1E3F660F3C6}" presName="text_5" presStyleLbl="node1" presStyleIdx="4" presStyleCnt="5">
        <dgm:presLayoutVars>
          <dgm:bulletEnabled val="1"/>
        </dgm:presLayoutVars>
      </dgm:prSet>
      <dgm:spPr/>
    </dgm:pt>
    <dgm:pt modelId="{77EE37C3-C9A9-4505-8BC5-C2E60AD82595}" type="pres">
      <dgm:prSet presAssocID="{E08630F6-F909-49C1-BED8-C1E3F660F3C6}" presName="accent_5" presStyleCnt="0"/>
      <dgm:spPr/>
    </dgm:pt>
    <dgm:pt modelId="{2489D505-8B01-46ED-A545-194BB68149A2}" type="pres">
      <dgm:prSet presAssocID="{E08630F6-F909-49C1-BED8-C1E3F660F3C6}" presName="accentRepeatNode" presStyleLbl="solidFgAcc1" presStyleIdx="4"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Lst>
  <dgm:cxnLst>
    <dgm:cxn modelId="{310F3616-3F01-4E15-B2CB-9BC1A20ED171}" type="presOf" srcId="{CB4E78A3-FC7C-44EE-8391-658C5956C595}" destId="{341E5168-D2B3-4D7A-967D-988EA38AE848}" srcOrd="0" destOrd="0" presId="urn:microsoft.com/office/officeart/2008/layout/VerticalCurvedList#8"/>
    <dgm:cxn modelId="{C2CDA022-765F-4C86-BBE5-38DBAA99D671}" type="presOf" srcId="{F664081C-E246-46A7-9931-F50800E31F0B}" destId="{7F6F2014-19FB-4F13-944C-FF68F9532CEF}" srcOrd="0" destOrd="0" presId="urn:microsoft.com/office/officeart/2008/layout/VerticalCurvedList#8"/>
    <dgm:cxn modelId="{2C1E602E-782C-4236-BD3D-44EFCCED91BB}" type="presOf" srcId="{06ABF098-8B8A-468D-9914-A4472647B438}" destId="{974C8BE4-4BD5-4CD8-9622-CBBB501D9CB3}" srcOrd="0" destOrd="0" presId="urn:microsoft.com/office/officeart/2008/layout/VerticalCurvedList#8"/>
    <dgm:cxn modelId="{BEF3095D-5B87-430B-9517-991E01C215D7}" type="presOf" srcId="{32AC8D65-2C9A-480D-BF5C-9AF2C1A4A986}" destId="{36FFD7F8-2EE5-4CE4-A277-BF35F550E77E}" srcOrd="0" destOrd="0" presId="urn:microsoft.com/office/officeart/2008/layout/VerticalCurvedList#8"/>
    <dgm:cxn modelId="{BA8C0547-00E9-481C-A7F2-DC47F46E425B}" srcId="{F664081C-E246-46A7-9931-F50800E31F0B}" destId="{DC2B66AC-772D-4FEE-A134-9064D9E615BB}" srcOrd="1" destOrd="0" parTransId="{6C3DACB1-CC4A-4D38-BF27-D9B89CE14142}" sibTransId="{3E9BC94D-0B45-4373-9205-6D84261F03C2}"/>
    <dgm:cxn modelId="{4ED7C84A-5805-44EC-98ED-2816F815026E}" type="presOf" srcId="{B2FA3D96-27FC-42CC-B362-3FC5F6578523}" destId="{ECD611CF-2ABB-4AC2-B7B0-19CB0476D063}" srcOrd="0" destOrd="0" presId="urn:microsoft.com/office/officeart/2008/layout/VerticalCurvedList#8"/>
    <dgm:cxn modelId="{F894756F-F6BF-491F-8D08-2A207B9B1BBB}" srcId="{F664081C-E246-46A7-9931-F50800E31F0B}" destId="{CB4E78A3-FC7C-44EE-8391-658C5956C595}" srcOrd="2" destOrd="0" parTransId="{BF8E31C4-7309-4056-BD9B-9F38608C87B1}" sibTransId="{63722A13-0F7C-4540-AC43-12C18ADEA792}"/>
    <dgm:cxn modelId="{DBB0A178-09EE-4830-B098-B010C69F0F77}" type="presOf" srcId="{E08630F6-F909-49C1-BED8-C1E3F660F3C6}" destId="{2E10F01E-9ABE-46C5-967F-4A3EA066DC8F}" srcOrd="0" destOrd="0" presId="urn:microsoft.com/office/officeart/2008/layout/VerticalCurvedList#8"/>
    <dgm:cxn modelId="{3104FF93-BF64-46A8-A5ED-DA968253B54E}" srcId="{F664081C-E246-46A7-9931-F50800E31F0B}" destId="{32AC8D65-2C9A-480D-BF5C-9AF2C1A4A986}" srcOrd="3" destOrd="0" parTransId="{50BE63DE-D43D-4A39-80E5-BB2A69AE03D1}" sibTransId="{327A05A8-10DF-4CFB-8266-6BA99F7C2116}"/>
    <dgm:cxn modelId="{D03B4FA9-E7B6-4173-9EF0-0CE80E3D288B}" type="presOf" srcId="{DC2B66AC-772D-4FEE-A134-9064D9E615BB}" destId="{061D949B-E0B1-4770-8CFB-773135176EF2}" srcOrd="0" destOrd="0" presId="urn:microsoft.com/office/officeart/2008/layout/VerticalCurvedList#8"/>
    <dgm:cxn modelId="{415CC3C5-6913-4A2E-B74F-42020B859570}" srcId="{F664081C-E246-46A7-9931-F50800E31F0B}" destId="{E08630F6-F909-49C1-BED8-C1E3F660F3C6}" srcOrd="4" destOrd="0" parTransId="{726D20C8-BFC1-4CD9-AD1B-763FEF32A93E}" sibTransId="{12E700EF-0ACA-4C84-8246-D834EEA7DCF5}"/>
    <dgm:cxn modelId="{93FB72E1-3944-45CE-A916-1789ADB985F8}" srcId="{F664081C-E246-46A7-9931-F50800E31F0B}" destId="{06ABF098-8B8A-468D-9914-A4472647B438}" srcOrd="0" destOrd="0" parTransId="{8FF11CB3-3A88-47EF-89B3-E170CD422C24}" sibTransId="{B2FA3D96-27FC-42CC-B362-3FC5F6578523}"/>
    <dgm:cxn modelId="{26013C30-1EFA-4DB0-A933-EB2795631F85}" type="presParOf" srcId="{7F6F2014-19FB-4F13-944C-FF68F9532CEF}" destId="{3B478C48-39D9-4F61-91D5-6B1057D7AB58}" srcOrd="0" destOrd="0" presId="urn:microsoft.com/office/officeart/2008/layout/VerticalCurvedList#8"/>
    <dgm:cxn modelId="{3C772E7B-4862-408A-996C-AD179395C3FF}" type="presParOf" srcId="{3B478C48-39D9-4F61-91D5-6B1057D7AB58}" destId="{F067F3A5-D04D-463D-9F17-791125A64A67}" srcOrd="0" destOrd="0" presId="urn:microsoft.com/office/officeart/2008/layout/VerticalCurvedList#8"/>
    <dgm:cxn modelId="{5C9392B0-7118-46ED-B915-0484BEA2F1D3}" type="presParOf" srcId="{F067F3A5-D04D-463D-9F17-791125A64A67}" destId="{C0FB693E-7928-4D07-B67C-A476ADFC091A}" srcOrd="0" destOrd="0" presId="urn:microsoft.com/office/officeart/2008/layout/VerticalCurvedList#8"/>
    <dgm:cxn modelId="{DC75CA1D-DEAA-4CDC-97D5-C87B7509DAC5}" type="presParOf" srcId="{F067F3A5-D04D-463D-9F17-791125A64A67}" destId="{ECD611CF-2ABB-4AC2-B7B0-19CB0476D063}" srcOrd="1" destOrd="0" presId="urn:microsoft.com/office/officeart/2008/layout/VerticalCurvedList#8"/>
    <dgm:cxn modelId="{F6347253-1379-41B5-B088-23B6EC62DBC6}" type="presParOf" srcId="{F067F3A5-D04D-463D-9F17-791125A64A67}" destId="{556071BA-BF47-4DB7-804C-AAA52E3A8963}" srcOrd="2" destOrd="0" presId="urn:microsoft.com/office/officeart/2008/layout/VerticalCurvedList#8"/>
    <dgm:cxn modelId="{CA09ED27-A5AD-413B-A7CF-4050A5F1EDD6}" type="presParOf" srcId="{F067F3A5-D04D-463D-9F17-791125A64A67}" destId="{28B66008-BBD4-4A35-9429-9ADC2D30576A}" srcOrd="3" destOrd="0" presId="urn:microsoft.com/office/officeart/2008/layout/VerticalCurvedList#8"/>
    <dgm:cxn modelId="{B59BD2FB-6223-47E9-9132-D08126ADE657}" type="presParOf" srcId="{3B478C48-39D9-4F61-91D5-6B1057D7AB58}" destId="{974C8BE4-4BD5-4CD8-9622-CBBB501D9CB3}" srcOrd="1" destOrd="0" presId="urn:microsoft.com/office/officeart/2008/layout/VerticalCurvedList#8"/>
    <dgm:cxn modelId="{46E6C269-AA25-4CC8-8A30-B3EDBAF8FF80}" type="presParOf" srcId="{3B478C48-39D9-4F61-91D5-6B1057D7AB58}" destId="{D190413E-FFFE-49C2-B6E1-556E5DF3D245}" srcOrd="2" destOrd="0" presId="urn:microsoft.com/office/officeart/2008/layout/VerticalCurvedList#8"/>
    <dgm:cxn modelId="{0E4F08D0-9C8B-4C82-96C6-0DE081967C65}" type="presParOf" srcId="{D190413E-FFFE-49C2-B6E1-556E5DF3D245}" destId="{8D724422-9DCA-474B-88B4-287625C434E6}" srcOrd="0" destOrd="0" presId="urn:microsoft.com/office/officeart/2008/layout/VerticalCurvedList#8"/>
    <dgm:cxn modelId="{F560232C-167B-4B82-BEA8-670A328CD1DB}" type="presParOf" srcId="{3B478C48-39D9-4F61-91D5-6B1057D7AB58}" destId="{061D949B-E0B1-4770-8CFB-773135176EF2}" srcOrd="3" destOrd="0" presId="urn:microsoft.com/office/officeart/2008/layout/VerticalCurvedList#8"/>
    <dgm:cxn modelId="{259A353F-A605-4152-9770-3E82085E021B}" type="presParOf" srcId="{3B478C48-39D9-4F61-91D5-6B1057D7AB58}" destId="{E8AABBE5-C01D-4DDF-A60B-158F808523E1}" srcOrd="4" destOrd="0" presId="urn:microsoft.com/office/officeart/2008/layout/VerticalCurvedList#8"/>
    <dgm:cxn modelId="{EEB056DD-A54B-418B-8DFF-E698363300B6}" type="presParOf" srcId="{E8AABBE5-C01D-4DDF-A60B-158F808523E1}" destId="{FAEA9CCB-256A-4297-9A7D-BEF0EEC49935}" srcOrd="0" destOrd="0" presId="urn:microsoft.com/office/officeart/2008/layout/VerticalCurvedList#8"/>
    <dgm:cxn modelId="{388B9259-2CD3-44E4-B109-6DD122259908}" type="presParOf" srcId="{3B478C48-39D9-4F61-91D5-6B1057D7AB58}" destId="{341E5168-D2B3-4D7A-967D-988EA38AE848}" srcOrd="5" destOrd="0" presId="urn:microsoft.com/office/officeart/2008/layout/VerticalCurvedList#8"/>
    <dgm:cxn modelId="{2CBBDCC9-35C9-4140-AB27-3A54A70495EC}" type="presParOf" srcId="{3B478C48-39D9-4F61-91D5-6B1057D7AB58}" destId="{448EFB9C-4F87-4E8E-8187-FBA835BBEEA6}" srcOrd="6" destOrd="0" presId="urn:microsoft.com/office/officeart/2008/layout/VerticalCurvedList#8"/>
    <dgm:cxn modelId="{B54879BE-5A69-46A9-A91F-091F7240343B}" type="presParOf" srcId="{448EFB9C-4F87-4E8E-8187-FBA835BBEEA6}" destId="{5D298618-397D-4B2B-8100-CBF425528117}" srcOrd="0" destOrd="0" presId="urn:microsoft.com/office/officeart/2008/layout/VerticalCurvedList#8"/>
    <dgm:cxn modelId="{DE1235B1-20CC-408A-99E9-B3F5039F3E49}" type="presParOf" srcId="{3B478C48-39D9-4F61-91D5-6B1057D7AB58}" destId="{36FFD7F8-2EE5-4CE4-A277-BF35F550E77E}" srcOrd="7" destOrd="0" presId="urn:microsoft.com/office/officeart/2008/layout/VerticalCurvedList#8"/>
    <dgm:cxn modelId="{C6BEACFC-699C-471F-A878-F2214CDFED70}" type="presParOf" srcId="{3B478C48-39D9-4F61-91D5-6B1057D7AB58}" destId="{CAC4831E-CBB4-4179-97B9-8C9C35269A47}" srcOrd="8" destOrd="0" presId="urn:microsoft.com/office/officeart/2008/layout/VerticalCurvedList#8"/>
    <dgm:cxn modelId="{62EBC635-1B91-42BD-9853-C23371F8A3FE}" type="presParOf" srcId="{CAC4831E-CBB4-4179-97B9-8C9C35269A47}" destId="{E0D63261-58F4-45C4-A1C8-6FE7B9C62E37}" srcOrd="0" destOrd="0" presId="urn:microsoft.com/office/officeart/2008/layout/VerticalCurvedList#8"/>
    <dgm:cxn modelId="{5A503DA6-A8D0-494D-8C03-F7615B5EFF05}" type="presParOf" srcId="{3B478C48-39D9-4F61-91D5-6B1057D7AB58}" destId="{2E10F01E-9ABE-46C5-967F-4A3EA066DC8F}" srcOrd="9" destOrd="0" presId="urn:microsoft.com/office/officeart/2008/layout/VerticalCurvedList#8"/>
    <dgm:cxn modelId="{33478DA8-AFB4-4CD5-8382-FA62A20BC48C}" type="presParOf" srcId="{3B478C48-39D9-4F61-91D5-6B1057D7AB58}" destId="{77EE37C3-C9A9-4505-8BC5-C2E60AD82595}" srcOrd="10" destOrd="0" presId="urn:microsoft.com/office/officeart/2008/layout/VerticalCurvedList#8"/>
    <dgm:cxn modelId="{B731FE1A-155B-40A3-AB2B-68983FB18579}" type="presParOf" srcId="{77EE37C3-C9A9-4505-8BC5-C2E60AD82595}" destId="{2489D505-8B01-46ED-A545-194BB68149A2}" srcOrd="0" destOrd="0" presId="urn:microsoft.com/office/officeart/2008/layout/VerticalCurvedList#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64081C-E246-46A7-9931-F50800E31F0B}" type="doc">
      <dgm:prSet loTypeId="urn:microsoft.com/office/officeart/2008/layout/VerticalCurvedList#8" loCatId="list" qsTypeId="urn:microsoft.com/office/officeart/2005/8/quickstyle/simple1#8" qsCatId="simple" csTypeId="urn:microsoft.com/office/officeart/2005/8/colors/accent1_2#8" csCatId="accent1" phldr="1"/>
      <dgm:spPr/>
      <dgm:t>
        <a:bodyPr/>
        <a:lstStyle/>
        <a:p>
          <a:endParaRPr lang="zh-CN" altLang="en-US"/>
        </a:p>
      </dgm:t>
    </dgm:pt>
    <dgm:pt modelId="{06ABF098-8B8A-468D-9914-A4472647B438}">
      <dgm:prSet phldrT="[文本]"/>
      <dgm:spPr>
        <a:solidFill>
          <a:schemeClr val="accent1"/>
        </a:solidFill>
      </dgm:spPr>
      <dgm:t>
        <a:bodyPr/>
        <a:lstStyle/>
        <a:p>
          <a:r>
            <a:rPr lang="zh-CN" altLang="en-US" dirty="0">
              <a:solidFill>
                <a:srgbClr val="00447A"/>
              </a:solidFill>
              <a:latin typeface="黑体" panose="02010609060101010101" pitchFamily="49" charset="-122"/>
              <a:ea typeface="黑体" panose="02010609060101010101" pitchFamily="49" charset="-122"/>
              <a:cs typeface="+mn-cs"/>
            </a:rPr>
            <a:t>研究背景、目的及意义</a:t>
          </a:r>
          <a:endParaRPr lang="zh-CN" altLang="en-US" dirty="0"/>
        </a:p>
      </dgm:t>
    </dgm:pt>
    <dgm:pt modelId="{8FF11CB3-3A88-47EF-89B3-E170CD422C24}" type="parTrans" cxnId="{93FB72E1-3944-45CE-A916-1789ADB985F8}">
      <dgm:prSet/>
      <dgm:spPr/>
      <dgm:t>
        <a:bodyPr/>
        <a:lstStyle/>
        <a:p>
          <a:endParaRPr lang="zh-CN" altLang="en-US"/>
        </a:p>
      </dgm:t>
    </dgm:pt>
    <dgm:pt modelId="{B2FA3D96-27FC-42CC-B362-3FC5F6578523}" type="sibTrans" cxnId="{93FB72E1-3944-45CE-A916-1789ADB985F8}">
      <dgm:prSet/>
      <dgm:spPr/>
      <dgm:t>
        <a:bodyPr/>
        <a:lstStyle/>
        <a:p>
          <a:endParaRPr lang="zh-CN" altLang="en-US"/>
        </a:p>
      </dgm:t>
    </dgm:pt>
    <dgm:pt modelId="{E08630F6-F909-49C1-BED8-C1E3F660F3C6}">
      <dgm:prSet phldrT="[文本]"/>
      <dgm:spPr>
        <a:solidFill>
          <a:srgbClr val="EBF5EB"/>
        </a:solidFill>
      </dgm:spPr>
      <dgm:t>
        <a:bodyPr/>
        <a:lstStyle/>
        <a:p>
          <a:r>
            <a:rPr lang="zh-CN" altLang="en-US" dirty="0">
              <a:solidFill>
                <a:srgbClr val="00447A"/>
              </a:solidFill>
              <a:latin typeface="黑体" panose="02010609060101010101" pitchFamily="49" charset="-122"/>
              <a:ea typeface="黑体" panose="02010609060101010101" pitchFamily="49" charset="-122"/>
              <a:cs typeface="+mn-cs"/>
            </a:rPr>
            <a:t>预期目标和进度安排</a:t>
          </a:r>
          <a:endParaRPr lang="zh-CN" altLang="en-US" dirty="0"/>
        </a:p>
      </dgm:t>
    </dgm:pt>
    <dgm:pt modelId="{726D20C8-BFC1-4CD9-AD1B-763FEF32A93E}" type="parTrans" cxnId="{415CC3C5-6913-4A2E-B74F-42020B859570}">
      <dgm:prSet/>
      <dgm:spPr/>
      <dgm:t>
        <a:bodyPr/>
        <a:lstStyle/>
        <a:p>
          <a:endParaRPr lang="zh-CN" altLang="en-US"/>
        </a:p>
      </dgm:t>
    </dgm:pt>
    <dgm:pt modelId="{12E700EF-0ACA-4C84-8246-D834EEA7DCF5}" type="sibTrans" cxnId="{415CC3C5-6913-4A2E-B74F-42020B859570}">
      <dgm:prSet/>
      <dgm:spPr/>
      <dgm:t>
        <a:bodyPr/>
        <a:lstStyle/>
        <a:p>
          <a:endParaRPr lang="zh-CN" altLang="en-US"/>
        </a:p>
      </dgm:t>
    </dgm:pt>
    <dgm:pt modelId="{32AC8D65-2C9A-480D-BF5C-9AF2C1A4A986}">
      <dgm:prSet custT="1"/>
      <dgm:spPr>
        <a:solidFill>
          <a:srgbClr val="EBF5EB"/>
        </a:solidFill>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研究方案和主要措施</a:t>
          </a:r>
        </a:p>
      </dgm:t>
    </dgm:pt>
    <dgm:pt modelId="{50BE63DE-D43D-4A39-80E5-BB2A69AE03D1}" type="parTrans" cxnId="{3104FF93-BF64-46A8-A5ED-DA968253B54E}">
      <dgm:prSet/>
      <dgm:spPr/>
      <dgm:t>
        <a:bodyPr/>
        <a:lstStyle/>
        <a:p>
          <a:endParaRPr lang="zh-CN" altLang="en-US"/>
        </a:p>
      </dgm:t>
    </dgm:pt>
    <dgm:pt modelId="{327A05A8-10DF-4CFB-8266-6BA99F7C2116}" type="sibTrans" cxnId="{3104FF93-BF64-46A8-A5ED-DA968253B54E}">
      <dgm:prSet/>
      <dgm:spPr/>
      <dgm:t>
        <a:bodyPr/>
        <a:lstStyle/>
        <a:p>
          <a:endParaRPr lang="zh-CN" altLang="en-US"/>
        </a:p>
      </dgm:t>
    </dgm:pt>
    <dgm:pt modelId="{CB4E78A3-FC7C-44EE-8391-658C5956C595}">
      <dgm:prSet custT="1"/>
      <dgm:spPr>
        <a:solidFill>
          <a:srgbClr val="EBF5EB"/>
        </a:solidFill>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主要研究内容</a:t>
          </a:r>
        </a:p>
      </dgm:t>
    </dgm:pt>
    <dgm:pt modelId="{BF8E31C4-7309-4056-BD9B-9F38608C87B1}" type="parTrans" cxnId="{F894756F-F6BF-491F-8D08-2A207B9B1BBB}">
      <dgm:prSet/>
      <dgm:spPr/>
      <dgm:t>
        <a:bodyPr/>
        <a:lstStyle/>
        <a:p>
          <a:endParaRPr lang="zh-CN" altLang="en-US"/>
        </a:p>
      </dgm:t>
    </dgm:pt>
    <dgm:pt modelId="{63722A13-0F7C-4540-AC43-12C18ADEA792}" type="sibTrans" cxnId="{F894756F-F6BF-491F-8D08-2A207B9B1BBB}">
      <dgm:prSet/>
      <dgm:spPr/>
      <dgm:t>
        <a:bodyPr/>
        <a:lstStyle/>
        <a:p>
          <a:endParaRPr lang="zh-CN" altLang="en-US"/>
        </a:p>
      </dgm:t>
    </dgm:pt>
    <dgm:pt modelId="{DC2B66AC-772D-4FEE-A134-9064D9E615BB}">
      <dgm:prSet phldrT="[文本]" custT="1"/>
      <dgm:spPr>
        <a:solidFill>
          <a:srgbClr val="EBF5EB"/>
        </a:solidFill>
        <a:effectLst/>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国内外研究现况及发展趋势</a:t>
          </a:r>
        </a:p>
      </dgm:t>
    </dgm:pt>
    <dgm:pt modelId="{3E9BC94D-0B45-4373-9205-6D84261F03C2}" type="sibTrans" cxnId="{BA8C0547-00E9-481C-A7F2-DC47F46E425B}">
      <dgm:prSet/>
      <dgm:spPr/>
      <dgm:t>
        <a:bodyPr/>
        <a:lstStyle/>
        <a:p>
          <a:endParaRPr lang="zh-CN" altLang="en-US"/>
        </a:p>
      </dgm:t>
    </dgm:pt>
    <dgm:pt modelId="{6C3DACB1-CC4A-4D38-BF27-D9B89CE14142}" type="parTrans" cxnId="{BA8C0547-00E9-481C-A7F2-DC47F46E425B}">
      <dgm:prSet/>
      <dgm:spPr/>
      <dgm:t>
        <a:bodyPr/>
        <a:lstStyle/>
        <a:p>
          <a:endParaRPr lang="zh-CN" altLang="en-US"/>
        </a:p>
      </dgm:t>
    </dgm:pt>
    <dgm:pt modelId="{7F6F2014-19FB-4F13-944C-FF68F9532CEF}" type="pres">
      <dgm:prSet presAssocID="{F664081C-E246-46A7-9931-F50800E31F0B}" presName="Name0" presStyleCnt="0">
        <dgm:presLayoutVars>
          <dgm:chMax val="7"/>
          <dgm:chPref val="7"/>
          <dgm:dir/>
        </dgm:presLayoutVars>
      </dgm:prSet>
      <dgm:spPr/>
    </dgm:pt>
    <dgm:pt modelId="{3B478C48-39D9-4F61-91D5-6B1057D7AB58}" type="pres">
      <dgm:prSet presAssocID="{F664081C-E246-46A7-9931-F50800E31F0B}" presName="Name1" presStyleCnt="0"/>
      <dgm:spPr/>
    </dgm:pt>
    <dgm:pt modelId="{F067F3A5-D04D-463D-9F17-791125A64A67}" type="pres">
      <dgm:prSet presAssocID="{F664081C-E246-46A7-9931-F50800E31F0B}" presName="cycle" presStyleCnt="0"/>
      <dgm:spPr/>
    </dgm:pt>
    <dgm:pt modelId="{C0FB693E-7928-4D07-B67C-A476ADFC091A}" type="pres">
      <dgm:prSet presAssocID="{F664081C-E246-46A7-9931-F50800E31F0B}" presName="srcNode" presStyleLbl="node1" presStyleIdx="0" presStyleCnt="5"/>
      <dgm:spPr/>
    </dgm:pt>
    <dgm:pt modelId="{ECD611CF-2ABB-4AC2-B7B0-19CB0476D063}" type="pres">
      <dgm:prSet presAssocID="{F664081C-E246-46A7-9931-F50800E31F0B}" presName="conn" presStyleLbl="parChTrans1D2" presStyleIdx="0" presStyleCnt="1"/>
      <dgm:spPr/>
    </dgm:pt>
    <dgm:pt modelId="{556071BA-BF47-4DB7-804C-AAA52E3A8963}" type="pres">
      <dgm:prSet presAssocID="{F664081C-E246-46A7-9931-F50800E31F0B}" presName="extraNode" presStyleLbl="node1" presStyleIdx="0" presStyleCnt="5"/>
      <dgm:spPr/>
    </dgm:pt>
    <dgm:pt modelId="{28B66008-BBD4-4A35-9429-9ADC2D30576A}" type="pres">
      <dgm:prSet presAssocID="{F664081C-E246-46A7-9931-F50800E31F0B}" presName="dstNode" presStyleLbl="node1" presStyleIdx="0" presStyleCnt="5"/>
      <dgm:spPr/>
    </dgm:pt>
    <dgm:pt modelId="{974C8BE4-4BD5-4CD8-9622-CBBB501D9CB3}" type="pres">
      <dgm:prSet presAssocID="{06ABF098-8B8A-468D-9914-A4472647B438}" presName="text_1" presStyleLbl="node1" presStyleIdx="0" presStyleCnt="5">
        <dgm:presLayoutVars>
          <dgm:bulletEnabled val="1"/>
        </dgm:presLayoutVars>
      </dgm:prSet>
      <dgm:spPr/>
    </dgm:pt>
    <dgm:pt modelId="{D190413E-FFFE-49C2-B6E1-556E5DF3D245}" type="pres">
      <dgm:prSet presAssocID="{06ABF098-8B8A-468D-9914-A4472647B438}" presName="accent_1" presStyleCnt="0"/>
      <dgm:spPr/>
    </dgm:pt>
    <dgm:pt modelId="{8D724422-9DCA-474B-88B4-287625C434E6}" type="pres">
      <dgm:prSet presAssocID="{06ABF098-8B8A-468D-9914-A4472647B438}" presName="accentRepeatNode" presStyleLbl="solidFgAcc1" presStyleIdx="0"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061D949B-E0B1-4770-8CFB-773135176EF2}" type="pres">
      <dgm:prSet presAssocID="{DC2B66AC-772D-4FEE-A134-9064D9E615BB}" presName="text_2" presStyleLbl="node1" presStyleIdx="1" presStyleCnt="5">
        <dgm:presLayoutVars>
          <dgm:bulletEnabled val="1"/>
        </dgm:presLayoutVars>
      </dgm:prSet>
      <dgm:spPr/>
    </dgm:pt>
    <dgm:pt modelId="{E8AABBE5-C01D-4DDF-A60B-158F808523E1}" type="pres">
      <dgm:prSet presAssocID="{DC2B66AC-772D-4FEE-A134-9064D9E615BB}" presName="accent_2" presStyleCnt="0"/>
      <dgm:spPr/>
    </dgm:pt>
    <dgm:pt modelId="{FAEA9CCB-256A-4297-9A7D-BEF0EEC49935}" type="pres">
      <dgm:prSet presAssocID="{DC2B66AC-772D-4FEE-A134-9064D9E615BB}" presName="accentRepeatNode" presStyleLbl="solidFgAcc1" presStyleIdx="1"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41E5168-D2B3-4D7A-967D-988EA38AE848}" type="pres">
      <dgm:prSet presAssocID="{CB4E78A3-FC7C-44EE-8391-658C5956C595}" presName="text_3" presStyleLbl="node1" presStyleIdx="2" presStyleCnt="5">
        <dgm:presLayoutVars>
          <dgm:bulletEnabled val="1"/>
        </dgm:presLayoutVars>
      </dgm:prSet>
      <dgm:spPr/>
    </dgm:pt>
    <dgm:pt modelId="{448EFB9C-4F87-4E8E-8187-FBA835BBEEA6}" type="pres">
      <dgm:prSet presAssocID="{CB4E78A3-FC7C-44EE-8391-658C5956C595}" presName="accent_3" presStyleCnt="0"/>
      <dgm:spPr/>
    </dgm:pt>
    <dgm:pt modelId="{5D298618-397D-4B2B-8100-CBF425528117}" type="pres">
      <dgm:prSet presAssocID="{CB4E78A3-FC7C-44EE-8391-658C5956C595}" presName="accentRepeatNode" presStyleLbl="solidFgAcc1" presStyleIdx="2"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6FFD7F8-2EE5-4CE4-A277-BF35F550E77E}" type="pres">
      <dgm:prSet presAssocID="{32AC8D65-2C9A-480D-BF5C-9AF2C1A4A986}" presName="text_4" presStyleLbl="node1" presStyleIdx="3" presStyleCnt="5">
        <dgm:presLayoutVars>
          <dgm:bulletEnabled val="1"/>
        </dgm:presLayoutVars>
      </dgm:prSet>
      <dgm:spPr/>
    </dgm:pt>
    <dgm:pt modelId="{CAC4831E-CBB4-4179-97B9-8C9C35269A47}" type="pres">
      <dgm:prSet presAssocID="{32AC8D65-2C9A-480D-BF5C-9AF2C1A4A986}" presName="accent_4" presStyleCnt="0"/>
      <dgm:spPr/>
    </dgm:pt>
    <dgm:pt modelId="{E0D63261-58F4-45C4-A1C8-6FE7B9C62E37}" type="pres">
      <dgm:prSet presAssocID="{32AC8D65-2C9A-480D-BF5C-9AF2C1A4A986}" presName="accentRepeatNode" presStyleLbl="solidFgAcc1" presStyleIdx="3"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2E10F01E-9ABE-46C5-967F-4A3EA066DC8F}" type="pres">
      <dgm:prSet presAssocID="{E08630F6-F909-49C1-BED8-C1E3F660F3C6}" presName="text_5" presStyleLbl="node1" presStyleIdx="4" presStyleCnt="5">
        <dgm:presLayoutVars>
          <dgm:bulletEnabled val="1"/>
        </dgm:presLayoutVars>
      </dgm:prSet>
      <dgm:spPr/>
    </dgm:pt>
    <dgm:pt modelId="{77EE37C3-C9A9-4505-8BC5-C2E60AD82595}" type="pres">
      <dgm:prSet presAssocID="{E08630F6-F909-49C1-BED8-C1E3F660F3C6}" presName="accent_5" presStyleCnt="0"/>
      <dgm:spPr/>
    </dgm:pt>
    <dgm:pt modelId="{2489D505-8B01-46ED-A545-194BB68149A2}" type="pres">
      <dgm:prSet presAssocID="{E08630F6-F909-49C1-BED8-C1E3F660F3C6}" presName="accentRepeatNode" presStyleLbl="solidFgAcc1" presStyleIdx="4"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Lst>
  <dgm:cxnLst>
    <dgm:cxn modelId="{310F3616-3F01-4E15-B2CB-9BC1A20ED171}" type="presOf" srcId="{CB4E78A3-FC7C-44EE-8391-658C5956C595}" destId="{341E5168-D2B3-4D7A-967D-988EA38AE848}" srcOrd="0" destOrd="0" presId="urn:microsoft.com/office/officeart/2008/layout/VerticalCurvedList#8"/>
    <dgm:cxn modelId="{C2CDA022-765F-4C86-BBE5-38DBAA99D671}" type="presOf" srcId="{F664081C-E246-46A7-9931-F50800E31F0B}" destId="{7F6F2014-19FB-4F13-944C-FF68F9532CEF}" srcOrd="0" destOrd="0" presId="urn:microsoft.com/office/officeart/2008/layout/VerticalCurvedList#8"/>
    <dgm:cxn modelId="{2C1E602E-782C-4236-BD3D-44EFCCED91BB}" type="presOf" srcId="{06ABF098-8B8A-468D-9914-A4472647B438}" destId="{974C8BE4-4BD5-4CD8-9622-CBBB501D9CB3}" srcOrd="0" destOrd="0" presId="urn:microsoft.com/office/officeart/2008/layout/VerticalCurvedList#8"/>
    <dgm:cxn modelId="{BEF3095D-5B87-430B-9517-991E01C215D7}" type="presOf" srcId="{32AC8D65-2C9A-480D-BF5C-9AF2C1A4A986}" destId="{36FFD7F8-2EE5-4CE4-A277-BF35F550E77E}" srcOrd="0" destOrd="0" presId="urn:microsoft.com/office/officeart/2008/layout/VerticalCurvedList#8"/>
    <dgm:cxn modelId="{BA8C0547-00E9-481C-A7F2-DC47F46E425B}" srcId="{F664081C-E246-46A7-9931-F50800E31F0B}" destId="{DC2B66AC-772D-4FEE-A134-9064D9E615BB}" srcOrd="1" destOrd="0" parTransId="{6C3DACB1-CC4A-4D38-BF27-D9B89CE14142}" sibTransId="{3E9BC94D-0B45-4373-9205-6D84261F03C2}"/>
    <dgm:cxn modelId="{4ED7C84A-5805-44EC-98ED-2816F815026E}" type="presOf" srcId="{B2FA3D96-27FC-42CC-B362-3FC5F6578523}" destId="{ECD611CF-2ABB-4AC2-B7B0-19CB0476D063}" srcOrd="0" destOrd="0" presId="urn:microsoft.com/office/officeart/2008/layout/VerticalCurvedList#8"/>
    <dgm:cxn modelId="{F894756F-F6BF-491F-8D08-2A207B9B1BBB}" srcId="{F664081C-E246-46A7-9931-F50800E31F0B}" destId="{CB4E78A3-FC7C-44EE-8391-658C5956C595}" srcOrd="2" destOrd="0" parTransId="{BF8E31C4-7309-4056-BD9B-9F38608C87B1}" sibTransId="{63722A13-0F7C-4540-AC43-12C18ADEA792}"/>
    <dgm:cxn modelId="{DBB0A178-09EE-4830-B098-B010C69F0F77}" type="presOf" srcId="{E08630F6-F909-49C1-BED8-C1E3F660F3C6}" destId="{2E10F01E-9ABE-46C5-967F-4A3EA066DC8F}" srcOrd="0" destOrd="0" presId="urn:microsoft.com/office/officeart/2008/layout/VerticalCurvedList#8"/>
    <dgm:cxn modelId="{3104FF93-BF64-46A8-A5ED-DA968253B54E}" srcId="{F664081C-E246-46A7-9931-F50800E31F0B}" destId="{32AC8D65-2C9A-480D-BF5C-9AF2C1A4A986}" srcOrd="3" destOrd="0" parTransId="{50BE63DE-D43D-4A39-80E5-BB2A69AE03D1}" sibTransId="{327A05A8-10DF-4CFB-8266-6BA99F7C2116}"/>
    <dgm:cxn modelId="{D03B4FA9-E7B6-4173-9EF0-0CE80E3D288B}" type="presOf" srcId="{DC2B66AC-772D-4FEE-A134-9064D9E615BB}" destId="{061D949B-E0B1-4770-8CFB-773135176EF2}" srcOrd="0" destOrd="0" presId="urn:microsoft.com/office/officeart/2008/layout/VerticalCurvedList#8"/>
    <dgm:cxn modelId="{415CC3C5-6913-4A2E-B74F-42020B859570}" srcId="{F664081C-E246-46A7-9931-F50800E31F0B}" destId="{E08630F6-F909-49C1-BED8-C1E3F660F3C6}" srcOrd="4" destOrd="0" parTransId="{726D20C8-BFC1-4CD9-AD1B-763FEF32A93E}" sibTransId="{12E700EF-0ACA-4C84-8246-D834EEA7DCF5}"/>
    <dgm:cxn modelId="{93FB72E1-3944-45CE-A916-1789ADB985F8}" srcId="{F664081C-E246-46A7-9931-F50800E31F0B}" destId="{06ABF098-8B8A-468D-9914-A4472647B438}" srcOrd="0" destOrd="0" parTransId="{8FF11CB3-3A88-47EF-89B3-E170CD422C24}" sibTransId="{B2FA3D96-27FC-42CC-B362-3FC5F6578523}"/>
    <dgm:cxn modelId="{26013C30-1EFA-4DB0-A933-EB2795631F85}" type="presParOf" srcId="{7F6F2014-19FB-4F13-944C-FF68F9532CEF}" destId="{3B478C48-39D9-4F61-91D5-6B1057D7AB58}" srcOrd="0" destOrd="0" presId="urn:microsoft.com/office/officeart/2008/layout/VerticalCurvedList#8"/>
    <dgm:cxn modelId="{3C772E7B-4862-408A-996C-AD179395C3FF}" type="presParOf" srcId="{3B478C48-39D9-4F61-91D5-6B1057D7AB58}" destId="{F067F3A5-D04D-463D-9F17-791125A64A67}" srcOrd="0" destOrd="0" presId="urn:microsoft.com/office/officeart/2008/layout/VerticalCurvedList#8"/>
    <dgm:cxn modelId="{5C9392B0-7118-46ED-B915-0484BEA2F1D3}" type="presParOf" srcId="{F067F3A5-D04D-463D-9F17-791125A64A67}" destId="{C0FB693E-7928-4D07-B67C-A476ADFC091A}" srcOrd="0" destOrd="0" presId="urn:microsoft.com/office/officeart/2008/layout/VerticalCurvedList#8"/>
    <dgm:cxn modelId="{DC75CA1D-DEAA-4CDC-97D5-C87B7509DAC5}" type="presParOf" srcId="{F067F3A5-D04D-463D-9F17-791125A64A67}" destId="{ECD611CF-2ABB-4AC2-B7B0-19CB0476D063}" srcOrd="1" destOrd="0" presId="urn:microsoft.com/office/officeart/2008/layout/VerticalCurvedList#8"/>
    <dgm:cxn modelId="{F6347253-1379-41B5-B088-23B6EC62DBC6}" type="presParOf" srcId="{F067F3A5-D04D-463D-9F17-791125A64A67}" destId="{556071BA-BF47-4DB7-804C-AAA52E3A8963}" srcOrd="2" destOrd="0" presId="urn:microsoft.com/office/officeart/2008/layout/VerticalCurvedList#8"/>
    <dgm:cxn modelId="{CA09ED27-A5AD-413B-A7CF-4050A5F1EDD6}" type="presParOf" srcId="{F067F3A5-D04D-463D-9F17-791125A64A67}" destId="{28B66008-BBD4-4A35-9429-9ADC2D30576A}" srcOrd="3" destOrd="0" presId="urn:microsoft.com/office/officeart/2008/layout/VerticalCurvedList#8"/>
    <dgm:cxn modelId="{B59BD2FB-6223-47E9-9132-D08126ADE657}" type="presParOf" srcId="{3B478C48-39D9-4F61-91D5-6B1057D7AB58}" destId="{974C8BE4-4BD5-4CD8-9622-CBBB501D9CB3}" srcOrd="1" destOrd="0" presId="urn:microsoft.com/office/officeart/2008/layout/VerticalCurvedList#8"/>
    <dgm:cxn modelId="{46E6C269-AA25-4CC8-8A30-B3EDBAF8FF80}" type="presParOf" srcId="{3B478C48-39D9-4F61-91D5-6B1057D7AB58}" destId="{D190413E-FFFE-49C2-B6E1-556E5DF3D245}" srcOrd="2" destOrd="0" presId="urn:microsoft.com/office/officeart/2008/layout/VerticalCurvedList#8"/>
    <dgm:cxn modelId="{0E4F08D0-9C8B-4C82-96C6-0DE081967C65}" type="presParOf" srcId="{D190413E-FFFE-49C2-B6E1-556E5DF3D245}" destId="{8D724422-9DCA-474B-88B4-287625C434E6}" srcOrd="0" destOrd="0" presId="urn:microsoft.com/office/officeart/2008/layout/VerticalCurvedList#8"/>
    <dgm:cxn modelId="{F560232C-167B-4B82-BEA8-670A328CD1DB}" type="presParOf" srcId="{3B478C48-39D9-4F61-91D5-6B1057D7AB58}" destId="{061D949B-E0B1-4770-8CFB-773135176EF2}" srcOrd="3" destOrd="0" presId="urn:microsoft.com/office/officeart/2008/layout/VerticalCurvedList#8"/>
    <dgm:cxn modelId="{259A353F-A605-4152-9770-3E82085E021B}" type="presParOf" srcId="{3B478C48-39D9-4F61-91D5-6B1057D7AB58}" destId="{E8AABBE5-C01D-4DDF-A60B-158F808523E1}" srcOrd="4" destOrd="0" presId="urn:microsoft.com/office/officeart/2008/layout/VerticalCurvedList#8"/>
    <dgm:cxn modelId="{EEB056DD-A54B-418B-8DFF-E698363300B6}" type="presParOf" srcId="{E8AABBE5-C01D-4DDF-A60B-158F808523E1}" destId="{FAEA9CCB-256A-4297-9A7D-BEF0EEC49935}" srcOrd="0" destOrd="0" presId="urn:microsoft.com/office/officeart/2008/layout/VerticalCurvedList#8"/>
    <dgm:cxn modelId="{388B9259-2CD3-44E4-B109-6DD122259908}" type="presParOf" srcId="{3B478C48-39D9-4F61-91D5-6B1057D7AB58}" destId="{341E5168-D2B3-4D7A-967D-988EA38AE848}" srcOrd="5" destOrd="0" presId="urn:microsoft.com/office/officeart/2008/layout/VerticalCurvedList#8"/>
    <dgm:cxn modelId="{2CBBDCC9-35C9-4140-AB27-3A54A70495EC}" type="presParOf" srcId="{3B478C48-39D9-4F61-91D5-6B1057D7AB58}" destId="{448EFB9C-4F87-4E8E-8187-FBA835BBEEA6}" srcOrd="6" destOrd="0" presId="urn:microsoft.com/office/officeart/2008/layout/VerticalCurvedList#8"/>
    <dgm:cxn modelId="{B54879BE-5A69-46A9-A91F-091F7240343B}" type="presParOf" srcId="{448EFB9C-4F87-4E8E-8187-FBA835BBEEA6}" destId="{5D298618-397D-4B2B-8100-CBF425528117}" srcOrd="0" destOrd="0" presId="urn:microsoft.com/office/officeart/2008/layout/VerticalCurvedList#8"/>
    <dgm:cxn modelId="{DE1235B1-20CC-408A-99E9-B3F5039F3E49}" type="presParOf" srcId="{3B478C48-39D9-4F61-91D5-6B1057D7AB58}" destId="{36FFD7F8-2EE5-4CE4-A277-BF35F550E77E}" srcOrd="7" destOrd="0" presId="urn:microsoft.com/office/officeart/2008/layout/VerticalCurvedList#8"/>
    <dgm:cxn modelId="{C6BEACFC-699C-471F-A878-F2214CDFED70}" type="presParOf" srcId="{3B478C48-39D9-4F61-91D5-6B1057D7AB58}" destId="{CAC4831E-CBB4-4179-97B9-8C9C35269A47}" srcOrd="8" destOrd="0" presId="urn:microsoft.com/office/officeart/2008/layout/VerticalCurvedList#8"/>
    <dgm:cxn modelId="{62EBC635-1B91-42BD-9853-C23371F8A3FE}" type="presParOf" srcId="{CAC4831E-CBB4-4179-97B9-8C9C35269A47}" destId="{E0D63261-58F4-45C4-A1C8-6FE7B9C62E37}" srcOrd="0" destOrd="0" presId="urn:microsoft.com/office/officeart/2008/layout/VerticalCurvedList#8"/>
    <dgm:cxn modelId="{5A503DA6-A8D0-494D-8C03-F7615B5EFF05}" type="presParOf" srcId="{3B478C48-39D9-4F61-91D5-6B1057D7AB58}" destId="{2E10F01E-9ABE-46C5-967F-4A3EA066DC8F}" srcOrd="9" destOrd="0" presId="urn:microsoft.com/office/officeart/2008/layout/VerticalCurvedList#8"/>
    <dgm:cxn modelId="{33478DA8-AFB4-4CD5-8382-FA62A20BC48C}" type="presParOf" srcId="{3B478C48-39D9-4F61-91D5-6B1057D7AB58}" destId="{77EE37C3-C9A9-4505-8BC5-C2E60AD82595}" srcOrd="10" destOrd="0" presId="urn:microsoft.com/office/officeart/2008/layout/VerticalCurvedList#8"/>
    <dgm:cxn modelId="{B731FE1A-155B-40A3-AB2B-68983FB18579}" type="presParOf" srcId="{77EE37C3-C9A9-4505-8BC5-C2E60AD82595}" destId="{2489D505-8B01-46ED-A545-194BB68149A2}" srcOrd="0" destOrd="0" presId="urn:microsoft.com/office/officeart/2008/layout/VerticalCurvedList#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64081C-E246-46A7-9931-F50800E31F0B}" type="doc">
      <dgm:prSet loTypeId="urn:microsoft.com/office/officeart/2008/layout/VerticalCurvedList#9" loCatId="list" qsTypeId="urn:microsoft.com/office/officeart/2005/8/quickstyle/simple1#9" qsCatId="simple" csTypeId="urn:microsoft.com/office/officeart/2005/8/colors/accent1_2#9" csCatId="accent1" phldr="1"/>
      <dgm:spPr/>
      <dgm:t>
        <a:bodyPr/>
        <a:lstStyle/>
        <a:p>
          <a:endParaRPr lang="zh-CN" altLang="en-US"/>
        </a:p>
      </dgm:t>
    </dgm:pt>
    <dgm:pt modelId="{06ABF098-8B8A-468D-9914-A4472647B438}">
      <dgm:prSet phldrT="[文本]"/>
      <dgm:spPr>
        <a:solidFill>
          <a:srgbClr val="EBF5EB"/>
        </a:solidFill>
      </dgm:spPr>
      <dgm:t>
        <a:bodyPr/>
        <a:lstStyle/>
        <a:p>
          <a:r>
            <a:rPr lang="zh-CN" altLang="en-US" dirty="0">
              <a:solidFill>
                <a:srgbClr val="00447A"/>
              </a:solidFill>
              <a:latin typeface="黑体" panose="02010609060101010101" pitchFamily="49" charset="-122"/>
              <a:ea typeface="黑体" panose="02010609060101010101" pitchFamily="49" charset="-122"/>
              <a:cs typeface="+mn-cs"/>
            </a:rPr>
            <a:t>研究背景、目的及意义</a:t>
          </a:r>
          <a:endParaRPr lang="zh-CN" altLang="en-US" dirty="0"/>
        </a:p>
      </dgm:t>
    </dgm:pt>
    <dgm:pt modelId="{8FF11CB3-3A88-47EF-89B3-E170CD422C24}" type="parTrans" cxnId="{93FB72E1-3944-45CE-A916-1789ADB985F8}">
      <dgm:prSet/>
      <dgm:spPr/>
      <dgm:t>
        <a:bodyPr/>
        <a:lstStyle/>
        <a:p>
          <a:endParaRPr lang="zh-CN" altLang="en-US"/>
        </a:p>
      </dgm:t>
    </dgm:pt>
    <dgm:pt modelId="{B2FA3D96-27FC-42CC-B362-3FC5F6578523}" type="sibTrans" cxnId="{93FB72E1-3944-45CE-A916-1789ADB985F8}">
      <dgm:prSet/>
      <dgm:spPr/>
      <dgm:t>
        <a:bodyPr/>
        <a:lstStyle/>
        <a:p>
          <a:endParaRPr lang="zh-CN" altLang="en-US"/>
        </a:p>
      </dgm:t>
    </dgm:pt>
    <dgm:pt modelId="{E08630F6-F909-49C1-BED8-C1E3F660F3C6}">
      <dgm:prSet phldrT="[文本]"/>
      <dgm:spPr>
        <a:solidFill>
          <a:srgbClr val="EBF5EB"/>
        </a:solidFill>
      </dgm:spPr>
      <dgm:t>
        <a:bodyPr/>
        <a:lstStyle/>
        <a:p>
          <a:r>
            <a:rPr lang="zh-CN" altLang="en-US" dirty="0">
              <a:solidFill>
                <a:srgbClr val="00447A"/>
              </a:solidFill>
              <a:latin typeface="黑体" panose="02010609060101010101" pitchFamily="49" charset="-122"/>
              <a:ea typeface="黑体" panose="02010609060101010101" pitchFamily="49" charset="-122"/>
              <a:cs typeface="+mn-cs"/>
            </a:rPr>
            <a:t>预期目标和进度安排</a:t>
          </a:r>
          <a:endParaRPr lang="zh-CN" altLang="en-US" dirty="0"/>
        </a:p>
      </dgm:t>
    </dgm:pt>
    <dgm:pt modelId="{726D20C8-BFC1-4CD9-AD1B-763FEF32A93E}" type="parTrans" cxnId="{415CC3C5-6913-4A2E-B74F-42020B859570}">
      <dgm:prSet/>
      <dgm:spPr/>
      <dgm:t>
        <a:bodyPr/>
        <a:lstStyle/>
        <a:p>
          <a:endParaRPr lang="zh-CN" altLang="en-US"/>
        </a:p>
      </dgm:t>
    </dgm:pt>
    <dgm:pt modelId="{12E700EF-0ACA-4C84-8246-D834EEA7DCF5}" type="sibTrans" cxnId="{415CC3C5-6913-4A2E-B74F-42020B859570}">
      <dgm:prSet/>
      <dgm:spPr/>
      <dgm:t>
        <a:bodyPr/>
        <a:lstStyle/>
        <a:p>
          <a:endParaRPr lang="zh-CN" altLang="en-US"/>
        </a:p>
      </dgm:t>
    </dgm:pt>
    <dgm:pt modelId="{32AC8D65-2C9A-480D-BF5C-9AF2C1A4A986}">
      <dgm:prSet custT="1"/>
      <dgm:spPr>
        <a:solidFill>
          <a:srgbClr val="EBF5EB"/>
        </a:solidFill>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研究方案和主要措施</a:t>
          </a:r>
        </a:p>
      </dgm:t>
    </dgm:pt>
    <dgm:pt modelId="{50BE63DE-D43D-4A39-80E5-BB2A69AE03D1}" type="parTrans" cxnId="{3104FF93-BF64-46A8-A5ED-DA968253B54E}">
      <dgm:prSet/>
      <dgm:spPr/>
      <dgm:t>
        <a:bodyPr/>
        <a:lstStyle/>
        <a:p>
          <a:endParaRPr lang="zh-CN" altLang="en-US"/>
        </a:p>
      </dgm:t>
    </dgm:pt>
    <dgm:pt modelId="{327A05A8-10DF-4CFB-8266-6BA99F7C2116}" type="sibTrans" cxnId="{3104FF93-BF64-46A8-A5ED-DA968253B54E}">
      <dgm:prSet/>
      <dgm:spPr/>
      <dgm:t>
        <a:bodyPr/>
        <a:lstStyle/>
        <a:p>
          <a:endParaRPr lang="zh-CN" altLang="en-US"/>
        </a:p>
      </dgm:t>
    </dgm:pt>
    <dgm:pt modelId="{CB4E78A3-FC7C-44EE-8391-658C5956C595}">
      <dgm:prSet custT="1"/>
      <dgm:spPr>
        <a:solidFill>
          <a:srgbClr val="EBF5EB"/>
        </a:solidFill>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主要研究内容</a:t>
          </a:r>
        </a:p>
      </dgm:t>
    </dgm:pt>
    <dgm:pt modelId="{BF8E31C4-7309-4056-BD9B-9F38608C87B1}" type="parTrans" cxnId="{F894756F-F6BF-491F-8D08-2A207B9B1BBB}">
      <dgm:prSet/>
      <dgm:spPr/>
      <dgm:t>
        <a:bodyPr/>
        <a:lstStyle/>
        <a:p>
          <a:endParaRPr lang="zh-CN" altLang="en-US"/>
        </a:p>
      </dgm:t>
    </dgm:pt>
    <dgm:pt modelId="{63722A13-0F7C-4540-AC43-12C18ADEA792}" type="sibTrans" cxnId="{F894756F-F6BF-491F-8D08-2A207B9B1BBB}">
      <dgm:prSet/>
      <dgm:spPr/>
      <dgm:t>
        <a:bodyPr/>
        <a:lstStyle/>
        <a:p>
          <a:endParaRPr lang="zh-CN" altLang="en-US"/>
        </a:p>
      </dgm:t>
    </dgm:pt>
    <dgm:pt modelId="{DC2B66AC-772D-4FEE-A134-9064D9E615BB}">
      <dgm:prSet phldrT="[文本]" custT="1"/>
      <dgm:spPr>
        <a:solidFill>
          <a:schemeClr val="accent1"/>
        </a:solidFill>
        <a:effectLst/>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国内外研究现况及发展趋势</a:t>
          </a:r>
        </a:p>
      </dgm:t>
    </dgm:pt>
    <dgm:pt modelId="{3E9BC94D-0B45-4373-9205-6D84261F03C2}" type="sibTrans" cxnId="{BA8C0547-00E9-481C-A7F2-DC47F46E425B}">
      <dgm:prSet/>
      <dgm:spPr/>
      <dgm:t>
        <a:bodyPr/>
        <a:lstStyle/>
        <a:p>
          <a:endParaRPr lang="zh-CN" altLang="en-US"/>
        </a:p>
      </dgm:t>
    </dgm:pt>
    <dgm:pt modelId="{6C3DACB1-CC4A-4D38-BF27-D9B89CE14142}" type="parTrans" cxnId="{BA8C0547-00E9-481C-A7F2-DC47F46E425B}">
      <dgm:prSet/>
      <dgm:spPr/>
      <dgm:t>
        <a:bodyPr/>
        <a:lstStyle/>
        <a:p>
          <a:endParaRPr lang="zh-CN" altLang="en-US"/>
        </a:p>
      </dgm:t>
    </dgm:pt>
    <dgm:pt modelId="{7F6F2014-19FB-4F13-944C-FF68F9532CEF}" type="pres">
      <dgm:prSet presAssocID="{F664081C-E246-46A7-9931-F50800E31F0B}" presName="Name0" presStyleCnt="0">
        <dgm:presLayoutVars>
          <dgm:chMax val="7"/>
          <dgm:chPref val="7"/>
          <dgm:dir/>
        </dgm:presLayoutVars>
      </dgm:prSet>
      <dgm:spPr/>
    </dgm:pt>
    <dgm:pt modelId="{3B478C48-39D9-4F61-91D5-6B1057D7AB58}" type="pres">
      <dgm:prSet presAssocID="{F664081C-E246-46A7-9931-F50800E31F0B}" presName="Name1" presStyleCnt="0"/>
      <dgm:spPr/>
    </dgm:pt>
    <dgm:pt modelId="{F067F3A5-D04D-463D-9F17-791125A64A67}" type="pres">
      <dgm:prSet presAssocID="{F664081C-E246-46A7-9931-F50800E31F0B}" presName="cycle" presStyleCnt="0"/>
      <dgm:spPr/>
    </dgm:pt>
    <dgm:pt modelId="{C0FB693E-7928-4D07-B67C-A476ADFC091A}" type="pres">
      <dgm:prSet presAssocID="{F664081C-E246-46A7-9931-F50800E31F0B}" presName="srcNode" presStyleLbl="node1" presStyleIdx="0" presStyleCnt="5"/>
      <dgm:spPr/>
    </dgm:pt>
    <dgm:pt modelId="{ECD611CF-2ABB-4AC2-B7B0-19CB0476D063}" type="pres">
      <dgm:prSet presAssocID="{F664081C-E246-46A7-9931-F50800E31F0B}" presName="conn" presStyleLbl="parChTrans1D2" presStyleIdx="0" presStyleCnt="1"/>
      <dgm:spPr/>
    </dgm:pt>
    <dgm:pt modelId="{556071BA-BF47-4DB7-804C-AAA52E3A8963}" type="pres">
      <dgm:prSet presAssocID="{F664081C-E246-46A7-9931-F50800E31F0B}" presName="extraNode" presStyleLbl="node1" presStyleIdx="0" presStyleCnt="5"/>
      <dgm:spPr/>
    </dgm:pt>
    <dgm:pt modelId="{28B66008-BBD4-4A35-9429-9ADC2D30576A}" type="pres">
      <dgm:prSet presAssocID="{F664081C-E246-46A7-9931-F50800E31F0B}" presName="dstNode" presStyleLbl="node1" presStyleIdx="0" presStyleCnt="5"/>
      <dgm:spPr/>
    </dgm:pt>
    <dgm:pt modelId="{974C8BE4-4BD5-4CD8-9622-CBBB501D9CB3}" type="pres">
      <dgm:prSet presAssocID="{06ABF098-8B8A-468D-9914-A4472647B438}" presName="text_1" presStyleLbl="node1" presStyleIdx="0" presStyleCnt="5">
        <dgm:presLayoutVars>
          <dgm:bulletEnabled val="1"/>
        </dgm:presLayoutVars>
      </dgm:prSet>
      <dgm:spPr/>
    </dgm:pt>
    <dgm:pt modelId="{D190413E-FFFE-49C2-B6E1-556E5DF3D245}" type="pres">
      <dgm:prSet presAssocID="{06ABF098-8B8A-468D-9914-A4472647B438}" presName="accent_1" presStyleCnt="0"/>
      <dgm:spPr/>
    </dgm:pt>
    <dgm:pt modelId="{8D724422-9DCA-474B-88B4-287625C434E6}" type="pres">
      <dgm:prSet presAssocID="{06ABF098-8B8A-468D-9914-A4472647B438}" presName="accentRepeatNode" presStyleLbl="solidFgAcc1" presStyleIdx="0"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061D949B-E0B1-4770-8CFB-773135176EF2}" type="pres">
      <dgm:prSet presAssocID="{DC2B66AC-772D-4FEE-A134-9064D9E615BB}" presName="text_2" presStyleLbl="node1" presStyleIdx="1" presStyleCnt="5">
        <dgm:presLayoutVars>
          <dgm:bulletEnabled val="1"/>
        </dgm:presLayoutVars>
      </dgm:prSet>
      <dgm:spPr/>
    </dgm:pt>
    <dgm:pt modelId="{E8AABBE5-C01D-4DDF-A60B-158F808523E1}" type="pres">
      <dgm:prSet presAssocID="{DC2B66AC-772D-4FEE-A134-9064D9E615BB}" presName="accent_2" presStyleCnt="0"/>
      <dgm:spPr/>
    </dgm:pt>
    <dgm:pt modelId="{FAEA9CCB-256A-4297-9A7D-BEF0EEC49935}" type="pres">
      <dgm:prSet presAssocID="{DC2B66AC-772D-4FEE-A134-9064D9E615BB}" presName="accentRepeatNode" presStyleLbl="solidFgAcc1" presStyleIdx="1"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41E5168-D2B3-4D7A-967D-988EA38AE848}" type="pres">
      <dgm:prSet presAssocID="{CB4E78A3-FC7C-44EE-8391-658C5956C595}" presName="text_3" presStyleLbl="node1" presStyleIdx="2" presStyleCnt="5">
        <dgm:presLayoutVars>
          <dgm:bulletEnabled val="1"/>
        </dgm:presLayoutVars>
      </dgm:prSet>
      <dgm:spPr/>
    </dgm:pt>
    <dgm:pt modelId="{448EFB9C-4F87-4E8E-8187-FBA835BBEEA6}" type="pres">
      <dgm:prSet presAssocID="{CB4E78A3-FC7C-44EE-8391-658C5956C595}" presName="accent_3" presStyleCnt="0"/>
      <dgm:spPr/>
    </dgm:pt>
    <dgm:pt modelId="{5D298618-397D-4B2B-8100-CBF425528117}" type="pres">
      <dgm:prSet presAssocID="{CB4E78A3-FC7C-44EE-8391-658C5956C595}" presName="accentRepeatNode" presStyleLbl="solidFgAcc1" presStyleIdx="2"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6FFD7F8-2EE5-4CE4-A277-BF35F550E77E}" type="pres">
      <dgm:prSet presAssocID="{32AC8D65-2C9A-480D-BF5C-9AF2C1A4A986}" presName="text_4" presStyleLbl="node1" presStyleIdx="3" presStyleCnt="5">
        <dgm:presLayoutVars>
          <dgm:bulletEnabled val="1"/>
        </dgm:presLayoutVars>
      </dgm:prSet>
      <dgm:spPr/>
    </dgm:pt>
    <dgm:pt modelId="{CAC4831E-CBB4-4179-97B9-8C9C35269A47}" type="pres">
      <dgm:prSet presAssocID="{32AC8D65-2C9A-480D-BF5C-9AF2C1A4A986}" presName="accent_4" presStyleCnt="0"/>
      <dgm:spPr/>
    </dgm:pt>
    <dgm:pt modelId="{E0D63261-58F4-45C4-A1C8-6FE7B9C62E37}" type="pres">
      <dgm:prSet presAssocID="{32AC8D65-2C9A-480D-BF5C-9AF2C1A4A986}" presName="accentRepeatNode" presStyleLbl="solidFgAcc1" presStyleIdx="3"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2E10F01E-9ABE-46C5-967F-4A3EA066DC8F}" type="pres">
      <dgm:prSet presAssocID="{E08630F6-F909-49C1-BED8-C1E3F660F3C6}" presName="text_5" presStyleLbl="node1" presStyleIdx="4" presStyleCnt="5">
        <dgm:presLayoutVars>
          <dgm:bulletEnabled val="1"/>
        </dgm:presLayoutVars>
      </dgm:prSet>
      <dgm:spPr/>
    </dgm:pt>
    <dgm:pt modelId="{77EE37C3-C9A9-4505-8BC5-C2E60AD82595}" type="pres">
      <dgm:prSet presAssocID="{E08630F6-F909-49C1-BED8-C1E3F660F3C6}" presName="accent_5" presStyleCnt="0"/>
      <dgm:spPr/>
    </dgm:pt>
    <dgm:pt modelId="{2489D505-8B01-46ED-A545-194BB68149A2}" type="pres">
      <dgm:prSet presAssocID="{E08630F6-F909-49C1-BED8-C1E3F660F3C6}" presName="accentRepeatNode" presStyleLbl="solidFgAcc1" presStyleIdx="4"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Lst>
  <dgm:cxnLst>
    <dgm:cxn modelId="{310F3616-3F01-4E15-B2CB-9BC1A20ED171}" type="presOf" srcId="{CB4E78A3-FC7C-44EE-8391-658C5956C595}" destId="{341E5168-D2B3-4D7A-967D-988EA38AE848}" srcOrd="0" destOrd="0" presId="urn:microsoft.com/office/officeart/2008/layout/VerticalCurvedList#9"/>
    <dgm:cxn modelId="{C2CDA022-765F-4C86-BBE5-38DBAA99D671}" type="presOf" srcId="{F664081C-E246-46A7-9931-F50800E31F0B}" destId="{7F6F2014-19FB-4F13-944C-FF68F9532CEF}" srcOrd="0" destOrd="0" presId="urn:microsoft.com/office/officeart/2008/layout/VerticalCurvedList#9"/>
    <dgm:cxn modelId="{2C1E602E-782C-4236-BD3D-44EFCCED91BB}" type="presOf" srcId="{06ABF098-8B8A-468D-9914-A4472647B438}" destId="{974C8BE4-4BD5-4CD8-9622-CBBB501D9CB3}" srcOrd="0" destOrd="0" presId="urn:microsoft.com/office/officeart/2008/layout/VerticalCurvedList#9"/>
    <dgm:cxn modelId="{BEF3095D-5B87-430B-9517-991E01C215D7}" type="presOf" srcId="{32AC8D65-2C9A-480D-BF5C-9AF2C1A4A986}" destId="{36FFD7F8-2EE5-4CE4-A277-BF35F550E77E}" srcOrd="0" destOrd="0" presId="urn:microsoft.com/office/officeart/2008/layout/VerticalCurvedList#9"/>
    <dgm:cxn modelId="{BA8C0547-00E9-481C-A7F2-DC47F46E425B}" srcId="{F664081C-E246-46A7-9931-F50800E31F0B}" destId="{DC2B66AC-772D-4FEE-A134-9064D9E615BB}" srcOrd="1" destOrd="0" parTransId="{6C3DACB1-CC4A-4D38-BF27-D9B89CE14142}" sibTransId="{3E9BC94D-0B45-4373-9205-6D84261F03C2}"/>
    <dgm:cxn modelId="{4ED7C84A-5805-44EC-98ED-2816F815026E}" type="presOf" srcId="{B2FA3D96-27FC-42CC-B362-3FC5F6578523}" destId="{ECD611CF-2ABB-4AC2-B7B0-19CB0476D063}" srcOrd="0" destOrd="0" presId="urn:microsoft.com/office/officeart/2008/layout/VerticalCurvedList#9"/>
    <dgm:cxn modelId="{F894756F-F6BF-491F-8D08-2A207B9B1BBB}" srcId="{F664081C-E246-46A7-9931-F50800E31F0B}" destId="{CB4E78A3-FC7C-44EE-8391-658C5956C595}" srcOrd="2" destOrd="0" parTransId="{BF8E31C4-7309-4056-BD9B-9F38608C87B1}" sibTransId="{63722A13-0F7C-4540-AC43-12C18ADEA792}"/>
    <dgm:cxn modelId="{DBB0A178-09EE-4830-B098-B010C69F0F77}" type="presOf" srcId="{E08630F6-F909-49C1-BED8-C1E3F660F3C6}" destId="{2E10F01E-9ABE-46C5-967F-4A3EA066DC8F}" srcOrd="0" destOrd="0" presId="urn:microsoft.com/office/officeart/2008/layout/VerticalCurvedList#9"/>
    <dgm:cxn modelId="{3104FF93-BF64-46A8-A5ED-DA968253B54E}" srcId="{F664081C-E246-46A7-9931-F50800E31F0B}" destId="{32AC8D65-2C9A-480D-BF5C-9AF2C1A4A986}" srcOrd="3" destOrd="0" parTransId="{50BE63DE-D43D-4A39-80E5-BB2A69AE03D1}" sibTransId="{327A05A8-10DF-4CFB-8266-6BA99F7C2116}"/>
    <dgm:cxn modelId="{D03B4FA9-E7B6-4173-9EF0-0CE80E3D288B}" type="presOf" srcId="{DC2B66AC-772D-4FEE-A134-9064D9E615BB}" destId="{061D949B-E0B1-4770-8CFB-773135176EF2}" srcOrd="0" destOrd="0" presId="urn:microsoft.com/office/officeart/2008/layout/VerticalCurvedList#9"/>
    <dgm:cxn modelId="{415CC3C5-6913-4A2E-B74F-42020B859570}" srcId="{F664081C-E246-46A7-9931-F50800E31F0B}" destId="{E08630F6-F909-49C1-BED8-C1E3F660F3C6}" srcOrd="4" destOrd="0" parTransId="{726D20C8-BFC1-4CD9-AD1B-763FEF32A93E}" sibTransId="{12E700EF-0ACA-4C84-8246-D834EEA7DCF5}"/>
    <dgm:cxn modelId="{93FB72E1-3944-45CE-A916-1789ADB985F8}" srcId="{F664081C-E246-46A7-9931-F50800E31F0B}" destId="{06ABF098-8B8A-468D-9914-A4472647B438}" srcOrd="0" destOrd="0" parTransId="{8FF11CB3-3A88-47EF-89B3-E170CD422C24}" sibTransId="{B2FA3D96-27FC-42CC-B362-3FC5F6578523}"/>
    <dgm:cxn modelId="{26013C30-1EFA-4DB0-A933-EB2795631F85}" type="presParOf" srcId="{7F6F2014-19FB-4F13-944C-FF68F9532CEF}" destId="{3B478C48-39D9-4F61-91D5-6B1057D7AB58}" srcOrd="0" destOrd="0" presId="urn:microsoft.com/office/officeart/2008/layout/VerticalCurvedList#9"/>
    <dgm:cxn modelId="{3C772E7B-4862-408A-996C-AD179395C3FF}" type="presParOf" srcId="{3B478C48-39D9-4F61-91D5-6B1057D7AB58}" destId="{F067F3A5-D04D-463D-9F17-791125A64A67}" srcOrd="0" destOrd="0" presId="urn:microsoft.com/office/officeart/2008/layout/VerticalCurvedList#9"/>
    <dgm:cxn modelId="{5C9392B0-7118-46ED-B915-0484BEA2F1D3}" type="presParOf" srcId="{F067F3A5-D04D-463D-9F17-791125A64A67}" destId="{C0FB693E-7928-4D07-B67C-A476ADFC091A}" srcOrd="0" destOrd="0" presId="urn:microsoft.com/office/officeart/2008/layout/VerticalCurvedList#9"/>
    <dgm:cxn modelId="{DC75CA1D-DEAA-4CDC-97D5-C87B7509DAC5}" type="presParOf" srcId="{F067F3A5-D04D-463D-9F17-791125A64A67}" destId="{ECD611CF-2ABB-4AC2-B7B0-19CB0476D063}" srcOrd="1" destOrd="0" presId="urn:microsoft.com/office/officeart/2008/layout/VerticalCurvedList#9"/>
    <dgm:cxn modelId="{F6347253-1379-41B5-B088-23B6EC62DBC6}" type="presParOf" srcId="{F067F3A5-D04D-463D-9F17-791125A64A67}" destId="{556071BA-BF47-4DB7-804C-AAA52E3A8963}" srcOrd="2" destOrd="0" presId="urn:microsoft.com/office/officeart/2008/layout/VerticalCurvedList#9"/>
    <dgm:cxn modelId="{CA09ED27-A5AD-413B-A7CF-4050A5F1EDD6}" type="presParOf" srcId="{F067F3A5-D04D-463D-9F17-791125A64A67}" destId="{28B66008-BBD4-4A35-9429-9ADC2D30576A}" srcOrd="3" destOrd="0" presId="urn:microsoft.com/office/officeart/2008/layout/VerticalCurvedList#9"/>
    <dgm:cxn modelId="{B59BD2FB-6223-47E9-9132-D08126ADE657}" type="presParOf" srcId="{3B478C48-39D9-4F61-91D5-6B1057D7AB58}" destId="{974C8BE4-4BD5-4CD8-9622-CBBB501D9CB3}" srcOrd="1" destOrd="0" presId="urn:microsoft.com/office/officeart/2008/layout/VerticalCurvedList#9"/>
    <dgm:cxn modelId="{46E6C269-AA25-4CC8-8A30-B3EDBAF8FF80}" type="presParOf" srcId="{3B478C48-39D9-4F61-91D5-6B1057D7AB58}" destId="{D190413E-FFFE-49C2-B6E1-556E5DF3D245}" srcOrd="2" destOrd="0" presId="urn:microsoft.com/office/officeart/2008/layout/VerticalCurvedList#9"/>
    <dgm:cxn modelId="{0E4F08D0-9C8B-4C82-96C6-0DE081967C65}" type="presParOf" srcId="{D190413E-FFFE-49C2-B6E1-556E5DF3D245}" destId="{8D724422-9DCA-474B-88B4-287625C434E6}" srcOrd="0" destOrd="0" presId="urn:microsoft.com/office/officeart/2008/layout/VerticalCurvedList#9"/>
    <dgm:cxn modelId="{F560232C-167B-4B82-BEA8-670A328CD1DB}" type="presParOf" srcId="{3B478C48-39D9-4F61-91D5-6B1057D7AB58}" destId="{061D949B-E0B1-4770-8CFB-773135176EF2}" srcOrd="3" destOrd="0" presId="urn:microsoft.com/office/officeart/2008/layout/VerticalCurvedList#9"/>
    <dgm:cxn modelId="{259A353F-A605-4152-9770-3E82085E021B}" type="presParOf" srcId="{3B478C48-39D9-4F61-91D5-6B1057D7AB58}" destId="{E8AABBE5-C01D-4DDF-A60B-158F808523E1}" srcOrd="4" destOrd="0" presId="urn:microsoft.com/office/officeart/2008/layout/VerticalCurvedList#9"/>
    <dgm:cxn modelId="{EEB056DD-A54B-418B-8DFF-E698363300B6}" type="presParOf" srcId="{E8AABBE5-C01D-4DDF-A60B-158F808523E1}" destId="{FAEA9CCB-256A-4297-9A7D-BEF0EEC49935}" srcOrd="0" destOrd="0" presId="urn:microsoft.com/office/officeart/2008/layout/VerticalCurvedList#9"/>
    <dgm:cxn modelId="{388B9259-2CD3-44E4-B109-6DD122259908}" type="presParOf" srcId="{3B478C48-39D9-4F61-91D5-6B1057D7AB58}" destId="{341E5168-D2B3-4D7A-967D-988EA38AE848}" srcOrd="5" destOrd="0" presId="urn:microsoft.com/office/officeart/2008/layout/VerticalCurvedList#9"/>
    <dgm:cxn modelId="{2CBBDCC9-35C9-4140-AB27-3A54A70495EC}" type="presParOf" srcId="{3B478C48-39D9-4F61-91D5-6B1057D7AB58}" destId="{448EFB9C-4F87-4E8E-8187-FBA835BBEEA6}" srcOrd="6" destOrd="0" presId="urn:microsoft.com/office/officeart/2008/layout/VerticalCurvedList#9"/>
    <dgm:cxn modelId="{B54879BE-5A69-46A9-A91F-091F7240343B}" type="presParOf" srcId="{448EFB9C-4F87-4E8E-8187-FBA835BBEEA6}" destId="{5D298618-397D-4B2B-8100-CBF425528117}" srcOrd="0" destOrd="0" presId="urn:microsoft.com/office/officeart/2008/layout/VerticalCurvedList#9"/>
    <dgm:cxn modelId="{DE1235B1-20CC-408A-99E9-B3F5039F3E49}" type="presParOf" srcId="{3B478C48-39D9-4F61-91D5-6B1057D7AB58}" destId="{36FFD7F8-2EE5-4CE4-A277-BF35F550E77E}" srcOrd="7" destOrd="0" presId="urn:microsoft.com/office/officeart/2008/layout/VerticalCurvedList#9"/>
    <dgm:cxn modelId="{C6BEACFC-699C-471F-A878-F2214CDFED70}" type="presParOf" srcId="{3B478C48-39D9-4F61-91D5-6B1057D7AB58}" destId="{CAC4831E-CBB4-4179-97B9-8C9C35269A47}" srcOrd="8" destOrd="0" presId="urn:microsoft.com/office/officeart/2008/layout/VerticalCurvedList#9"/>
    <dgm:cxn modelId="{62EBC635-1B91-42BD-9853-C23371F8A3FE}" type="presParOf" srcId="{CAC4831E-CBB4-4179-97B9-8C9C35269A47}" destId="{E0D63261-58F4-45C4-A1C8-6FE7B9C62E37}" srcOrd="0" destOrd="0" presId="urn:microsoft.com/office/officeart/2008/layout/VerticalCurvedList#9"/>
    <dgm:cxn modelId="{5A503DA6-A8D0-494D-8C03-F7615B5EFF05}" type="presParOf" srcId="{3B478C48-39D9-4F61-91D5-6B1057D7AB58}" destId="{2E10F01E-9ABE-46C5-967F-4A3EA066DC8F}" srcOrd="9" destOrd="0" presId="urn:microsoft.com/office/officeart/2008/layout/VerticalCurvedList#9"/>
    <dgm:cxn modelId="{33478DA8-AFB4-4CD5-8382-FA62A20BC48C}" type="presParOf" srcId="{3B478C48-39D9-4F61-91D5-6B1057D7AB58}" destId="{77EE37C3-C9A9-4505-8BC5-C2E60AD82595}" srcOrd="10" destOrd="0" presId="urn:microsoft.com/office/officeart/2008/layout/VerticalCurvedList#9"/>
    <dgm:cxn modelId="{B731FE1A-155B-40A3-AB2B-68983FB18579}" type="presParOf" srcId="{77EE37C3-C9A9-4505-8BC5-C2E60AD82595}" destId="{2489D505-8B01-46ED-A545-194BB68149A2}" srcOrd="0" destOrd="0" presId="urn:microsoft.com/office/officeart/2008/layout/VerticalCurvedList#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64081C-E246-46A7-9931-F50800E31F0B}" type="doc">
      <dgm:prSet loTypeId="urn:microsoft.com/office/officeart/2008/layout/VerticalCurvedList#10" loCatId="list" qsTypeId="urn:microsoft.com/office/officeart/2005/8/quickstyle/simple1#10" qsCatId="simple" csTypeId="urn:microsoft.com/office/officeart/2005/8/colors/accent1_2#10" csCatId="accent1" phldr="1"/>
      <dgm:spPr/>
      <dgm:t>
        <a:bodyPr/>
        <a:lstStyle/>
        <a:p>
          <a:endParaRPr lang="zh-CN" altLang="en-US"/>
        </a:p>
      </dgm:t>
    </dgm:pt>
    <dgm:pt modelId="{06ABF098-8B8A-468D-9914-A4472647B438}">
      <dgm:prSet phldrT="[文本]"/>
      <dgm:spPr>
        <a:solidFill>
          <a:srgbClr val="EBF5EB"/>
        </a:solidFill>
      </dgm:spPr>
      <dgm:t>
        <a:bodyPr/>
        <a:lstStyle/>
        <a:p>
          <a:r>
            <a:rPr lang="zh-CN" altLang="en-US" dirty="0">
              <a:solidFill>
                <a:srgbClr val="00447A"/>
              </a:solidFill>
              <a:latin typeface="黑体" panose="02010609060101010101" pitchFamily="49" charset="-122"/>
              <a:ea typeface="黑体" panose="02010609060101010101" pitchFamily="49" charset="-122"/>
              <a:cs typeface="+mn-cs"/>
            </a:rPr>
            <a:t>研究背景、目的及意义</a:t>
          </a:r>
          <a:endParaRPr lang="zh-CN" altLang="en-US" dirty="0"/>
        </a:p>
      </dgm:t>
    </dgm:pt>
    <dgm:pt modelId="{8FF11CB3-3A88-47EF-89B3-E170CD422C24}" type="parTrans" cxnId="{93FB72E1-3944-45CE-A916-1789ADB985F8}">
      <dgm:prSet/>
      <dgm:spPr/>
      <dgm:t>
        <a:bodyPr/>
        <a:lstStyle/>
        <a:p>
          <a:endParaRPr lang="zh-CN" altLang="en-US"/>
        </a:p>
      </dgm:t>
    </dgm:pt>
    <dgm:pt modelId="{B2FA3D96-27FC-42CC-B362-3FC5F6578523}" type="sibTrans" cxnId="{93FB72E1-3944-45CE-A916-1789ADB985F8}">
      <dgm:prSet/>
      <dgm:spPr/>
      <dgm:t>
        <a:bodyPr/>
        <a:lstStyle/>
        <a:p>
          <a:endParaRPr lang="zh-CN" altLang="en-US"/>
        </a:p>
      </dgm:t>
    </dgm:pt>
    <dgm:pt modelId="{32AC8D65-2C9A-480D-BF5C-9AF2C1A4A986}">
      <dgm:prSet custT="1"/>
      <dgm:spPr>
        <a:solidFill>
          <a:srgbClr val="EBF5EB"/>
        </a:solidFill>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研究方案和主要措施</a:t>
          </a:r>
        </a:p>
      </dgm:t>
    </dgm:pt>
    <dgm:pt modelId="{50BE63DE-D43D-4A39-80E5-BB2A69AE03D1}" type="parTrans" cxnId="{3104FF93-BF64-46A8-A5ED-DA968253B54E}">
      <dgm:prSet/>
      <dgm:spPr/>
      <dgm:t>
        <a:bodyPr/>
        <a:lstStyle/>
        <a:p>
          <a:endParaRPr lang="zh-CN" altLang="en-US"/>
        </a:p>
      </dgm:t>
    </dgm:pt>
    <dgm:pt modelId="{327A05A8-10DF-4CFB-8266-6BA99F7C2116}" type="sibTrans" cxnId="{3104FF93-BF64-46A8-A5ED-DA968253B54E}">
      <dgm:prSet/>
      <dgm:spPr/>
      <dgm:t>
        <a:bodyPr/>
        <a:lstStyle/>
        <a:p>
          <a:endParaRPr lang="zh-CN" altLang="en-US"/>
        </a:p>
      </dgm:t>
    </dgm:pt>
    <dgm:pt modelId="{CB4E78A3-FC7C-44EE-8391-658C5956C595}">
      <dgm:prSet custT="1"/>
      <dgm:spPr>
        <a:solidFill>
          <a:schemeClr val="accent1"/>
        </a:solidFill>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主要研究内容</a:t>
          </a:r>
        </a:p>
      </dgm:t>
    </dgm:pt>
    <dgm:pt modelId="{BF8E31C4-7309-4056-BD9B-9F38608C87B1}" type="parTrans" cxnId="{F894756F-F6BF-491F-8D08-2A207B9B1BBB}">
      <dgm:prSet/>
      <dgm:spPr/>
      <dgm:t>
        <a:bodyPr/>
        <a:lstStyle/>
        <a:p>
          <a:endParaRPr lang="zh-CN" altLang="en-US"/>
        </a:p>
      </dgm:t>
    </dgm:pt>
    <dgm:pt modelId="{63722A13-0F7C-4540-AC43-12C18ADEA792}" type="sibTrans" cxnId="{F894756F-F6BF-491F-8D08-2A207B9B1BBB}">
      <dgm:prSet/>
      <dgm:spPr/>
      <dgm:t>
        <a:bodyPr/>
        <a:lstStyle/>
        <a:p>
          <a:endParaRPr lang="zh-CN" altLang="en-US"/>
        </a:p>
      </dgm:t>
    </dgm:pt>
    <dgm:pt modelId="{DC2B66AC-772D-4FEE-A134-9064D9E615BB}">
      <dgm:prSet phldrT="[文本]" custT="1"/>
      <dgm:spPr>
        <a:solidFill>
          <a:srgbClr val="EBF5EB"/>
        </a:solidFill>
        <a:effectLst/>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国内外研究现况及发展趋势</a:t>
          </a:r>
        </a:p>
      </dgm:t>
    </dgm:pt>
    <dgm:pt modelId="{3E9BC94D-0B45-4373-9205-6D84261F03C2}" type="sibTrans" cxnId="{BA8C0547-00E9-481C-A7F2-DC47F46E425B}">
      <dgm:prSet/>
      <dgm:spPr/>
      <dgm:t>
        <a:bodyPr/>
        <a:lstStyle/>
        <a:p>
          <a:endParaRPr lang="zh-CN" altLang="en-US"/>
        </a:p>
      </dgm:t>
    </dgm:pt>
    <dgm:pt modelId="{6C3DACB1-CC4A-4D38-BF27-D9B89CE14142}" type="parTrans" cxnId="{BA8C0547-00E9-481C-A7F2-DC47F46E425B}">
      <dgm:prSet/>
      <dgm:spPr/>
      <dgm:t>
        <a:bodyPr/>
        <a:lstStyle/>
        <a:p>
          <a:endParaRPr lang="zh-CN" altLang="en-US"/>
        </a:p>
      </dgm:t>
    </dgm:pt>
    <dgm:pt modelId="{5F74B277-F2A8-46A3-8074-1B4CA3747CCD}">
      <dgm:prSet phldrT="[文本]"/>
      <dgm:spPr>
        <a:solidFill>
          <a:srgbClr val="EBF5EB"/>
        </a:solidFill>
      </dgm:spPr>
      <dgm:t>
        <a:bodyPr/>
        <a:lstStyle/>
        <a:p>
          <a:r>
            <a:rPr lang="zh-CN" altLang="en-US" dirty="0">
              <a:solidFill>
                <a:srgbClr val="00447A"/>
              </a:solidFill>
              <a:latin typeface="黑体" panose="02010609060101010101" pitchFamily="49" charset="-122"/>
              <a:ea typeface="黑体" panose="02010609060101010101" pitchFamily="49" charset="-122"/>
              <a:cs typeface="+mn-cs"/>
            </a:rPr>
            <a:t>预期目标和进度安排</a:t>
          </a:r>
          <a:endParaRPr lang="zh-CN" altLang="en-US" dirty="0"/>
        </a:p>
      </dgm:t>
    </dgm:pt>
    <dgm:pt modelId="{B5CE7692-B53D-4CCB-80AA-9C4A6D2D474C}" type="parTrans" cxnId="{B221EBA8-DA75-48CF-B6DD-EBD7CF124212}">
      <dgm:prSet/>
      <dgm:spPr/>
      <dgm:t>
        <a:bodyPr/>
        <a:lstStyle/>
        <a:p>
          <a:endParaRPr lang="zh-CN" altLang="en-US"/>
        </a:p>
      </dgm:t>
    </dgm:pt>
    <dgm:pt modelId="{2C7A3575-D5E9-40E9-8D93-DB027F370505}" type="sibTrans" cxnId="{B221EBA8-DA75-48CF-B6DD-EBD7CF124212}">
      <dgm:prSet/>
      <dgm:spPr/>
      <dgm:t>
        <a:bodyPr/>
        <a:lstStyle/>
        <a:p>
          <a:endParaRPr lang="zh-CN" altLang="en-US"/>
        </a:p>
      </dgm:t>
    </dgm:pt>
    <dgm:pt modelId="{7F6F2014-19FB-4F13-944C-FF68F9532CEF}" type="pres">
      <dgm:prSet presAssocID="{F664081C-E246-46A7-9931-F50800E31F0B}" presName="Name0" presStyleCnt="0">
        <dgm:presLayoutVars>
          <dgm:chMax val="7"/>
          <dgm:chPref val="7"/>
          <dgm:dir/>
        </dgm:presLayoutVars>
      </dgm:prSet>
      <dgm:spPr/>
    </dgm:pt>
    <dgm:pt modelId="{3B478C48-39D9-4F61-91D5-6B1057D7AB58}" type="pres">
      <dgm:prSet presAssocID="{F664081C-E246-46A7-9931-F50800E31F0B}" presName="Name1" presStyleCnt="0"/>
      <dgm:spPr/>
    </dgm:pt>
    <dgm:pt modelId="{F067F3A5-D04D-463D-9F17-791125A64A67}" type="pres">
      <dgm:prSet presAssocID="{F664081C-E246-46A7-9931-F50800E31F0B}" presName="cycle" presStyleCnt="0"/>
      <dgm:spPr/>
    </dgm:pt>
    <dgm:pt modelId="{C0FB693E-7928-4D07-B67C-A476ADFC091A}" type="pres">
      <dgm:prSet presAssocID="{F664081C-E246-46A7-9931-F50800E31F0B}" presName="srcNode" presStyleLbl="node1" presStyleIdx="0" presStyleCnt="5"/>
      <dgm:spPr/>
    </dgm:pt>
    <dgm:pt modelId="{ECD611CF-2ABB-4AC2-B7B0-19CB0476D063}" type="pres">
      <dgm:prSet presAssocID="{F664081C-E246-46A7-9931-F50800E31F0B}" presName="conn" presStyleLbl="parChTrans1D2" presStyleIdx="0" presStyleCnt="1"/>
      <dgm:spPr/>
    </dgm:pt>
    <dgm:pt modelId="{556071BA-BF47-4DB7-804C-AAA52E3A8963}" type="pres">
      <dgm:prSet presAssocID="{F664081C-E246-46A7-9931-F50800E31F0B}" presName="extraNode" presStyleLbl="node1" presStyleIdx="0" presStyleCnt="5"/>
      <dgm:spPr/>
    </dgm:pt>
    <dgm:pt modelId="{28B66008-BBD4-4A35-9429-9ADC2D30576A}" type="pres">
      <dgm:prSet presAssocID="{F664081C-E246-46A7-9931-F50800E31F0B}" presName="dstNode" presStyleLbl="node1" presStyleIdx="0" presStyleCnt="5"/>
      <dgm:spPr/>
    </dgm:pt>
    <dgm:pt modelId="{974C8BE4-4BD5-4CD8-9622-CBBB501D9CB3}" type="pres">
      <dgm:prSet presAssocID="{06ABF098-8B8A-468D-9914-A4472647B438}" presName="text_1" presStyleLbl="node1" presStyleIdx="0" presStyleCnt="5">
        <dgm:presLayoutVars>
          <dgm:bulletEnabled val="1"/>
        </dgm:presLayoutVars>
      </dgm:prSet>
      <dgm:spPr/>
    </dgm:pt>
    <dgm:pt modelId="{D190413E-FFFE-49C2-B6E1-556E5DF3D245}" type="pres">
      <dgm:prSet presAssocID="{06ABF098-8B8A-468D-9914-A4472647B438}" presName="accent_1" presStyleCnt="0"/>
      <dgm:spPr/>
    </dgm:pt>
    <dgm:pt modelId="{8D724422-9DCA-474B-88B4-287625C434E6}" type="pres">
      <dgm:prSet presAssocID="{06ABF098-8B8A-468D-9914-A4472647B438}" presName="accentRepeatNode" presStyleLbl="solidFgAcc1" presStyleIdx="0"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061D949B-E0B1-4770-8CFB-773135176EF2}" type="pres">
      <dgm:prSet presAssocID="{DC2B66AC-772D-4FEE-A134-9064D9E615BB}" presName="text_2" presStyleLbl="node1" presStyleIdx="1" presStyleCnt="5">
        <dgm:presLayoutVars>
          <dgm:bulletEnabled val="1"/>
        </dgm:presLayoutVars>
      </dgm:prSet>
      <dgm:spPr/>
    </dgm:pt>
    <dgm:pt modelId="{E8AABBE5-C01D-4DDF-A60B-158F808523E1}" type="pres">
      <dgm:prSet presAssocID="{DC2B66AC-772D-4FEE-A134-9064D9E615BB}" presName="accent_2" presStyleCnt="0"/>
      <dgm:spPr/>
    </dgm:pt>
    <dgm:pt modelId="{FAEA9CCB-256A-4297-9A7D-BEF0EEC49935}" type="pres">
      <dgm:prSet presAssocID="{DC2B66AC-772D-4FEE-A134-9064D9E615BB}" presName="accentRepeatNode" presStyleLbl="solidFgAcc1" presStyleIdx="1"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41E5168-D2B3-4D7A-967D-988EA38AE848}" type="pres">
      <dgm:prSet presAssocID="{CB4E78A3-FC7C-44EE-8391-658C5956C595}" presName="text_3" presStyleLbl="node1" presStyleIdx="2" presStyleCnt="5">
        <dgm:presLayoutVars>
          <dgm:bulletEnabled val="1"/>
        </dgm:presLayoutVars>
      </dgm:prSet>
      <dgm:spPr/>
    </dgm:pt>
    <dgm:pt modelId="{448EFB9C-4F87-4E8E-8187-FBA835BBEEA6}" type="pres">
      <dgm:prSet presAssocID="{CB4E78A3-FC7C-44EE-8391-658C5956C595}" presName="accent_3" presStyleCnt="0"/>
      <dgm:spPr/>
    </dgm:pt>
    <dgm:pt modelId="{5D298618-397D-4B2B-8100-CBF425528117}" type="pres">
      <dgm:prSet presAssocID="{CB4E78A3-FC7C-44EE-8391-658C5956C595}" presName="accentRepeatNode" presStyleLbl="solidFgAcc1" presStyleIdx="2"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6FFD7F8-2EE5-4CE4-A277-BF35F550E77E}" type="pres">
      <dgm:prSet presAssocID="{32AC8D65-2C9A-480D-BF5C-9AF2C1A4A986}" presName="text_4" presStyleLbl="node1" presStyleIdx="3" presStyleCnt="5">
        <dgm:presLayoutVars>
          <dgm:bulletEnabled val="1"/>
        </dgm:presLayoutVars>
      </dgm:prSet>
      <dgm:spPr/>
    </dgm:pt>
    <dgm:pt modelId="{CAC4831E-CBB4-4179-97B9-8C9C35269A47}" type="pres">
      <dgm:prSet presAssocID="{32AC8D65-2C9A-480D-BF5C-9AF2C1A4A986}" presName="accent_4" presStyleCnt="0"/>
      <dgm:spPr/>
    </dgm:pt>
    <dgm:pt modelId="{E0D63261-58F4-45C4-A1C8-6FE7B9C62E37}" type="pres">
      <dgm:prSet presAssocID="{32AC8D65-2C9A-480D-BF5C-9AF2C1A4A986}" presName="accentRepeatNode" presStyleLbl="solidFgAcc1" presStyleIdx="3"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55A6BB10-E4DC-475C-86A9-6D3EB36658A7}" type="pres">
      <dgm:prSet presAssocID="{5F74B277-F2A8-46A3-8074-1B4CA3747CCD}" presName="text_5" presStyleLbl="node1" presStyleIdx="4" presStyleCnt="5">
        <dgm:presLayoutVars>
          <dgm:bulletEnabled val="1"/>
        </dgm:presLayoutVars>
      </dgm:prSet>
      <dgm:spPr/>
    </dgm:pt>
    <dgm:pt modelId="{39B97B36-F741-42B9-92C7-A72EB4CA9EB6}" type="pres">
      <dgm:prSet presAssocID="{5F74B277-F2A8-46A3-8074-1B4CA3747CCD}" presName="accent_5" presStyleCnt="0"/>
      <dgm:spPr/>
    </dgm:pt>
    <dgm:pt modelId="{B5753179-9F22-4668-A48E-85C012A45E97}" type="pres">
      <dgm:prSet presAssocID="{5F74B277-F2A8-46A3-8074-1B4CA3747CCD}" presName="accentRepeatNode" presStyleLbl="solidFgAcc1" presStyleIdx="4" presStyleCnt="5"/>
      <dgm:spPr>
        <a:solidFill>
          <a:srgbClr val="DEEEDE"/>
        </a:solidFill>
      </dgm:spPr>
    </dgm:pt>
  </dgm:ptLst>
  <dgm:cxnLst>
    <dgm:cxn modelId="{310F3616-3F01-4E15-B2CB-9BC1A20ED171}" type="presOf" srcId="{CB4E78A3-FC7C-44EE-8391-658C5956C595}" destId="{341E5168-D2B3-4D7A-967D-988EA38AE848}" srcOrd="0" destOrd="0" presId="urn:microsoft.com/office/officeart/2008/layout/VerticalCurvedList#10"/>
    <dgm:cxn modelId="{C2CDA022-765F-4C86-BBE5-38DBAA99D671}" type="presOf" srcId="{F664081C-E246-46A7-9931-F50800E31F0B}" destId="{7F6F2014-19FB-4F13-944C-FF68F9532CEF}" srcOrd="0" destOrd="0" presId="urn:microsoft.com/office/officeart/2008/layout/VerticalCurvedList#10"/>
    <dgm:cxn modelId="{2C1E602E-782C-4236-BD3D-44EFCCED91BB}" type="presOf" srcId="{06ABF098-8B8A-468D-9914-A4472647B438}" destId="{974C8BE4-4BD5-4CD8-9622-CBBB501D9CB3}" srcOrd="0" destOrd="0" presId="urn:microsoft.com/office/officeart/2008/layout/VerticalCurvedList#10"/>
    <dgm:cxn modelId="{BEF3095D-5B87-430B-9517-991E01C215D7}" type="presOf" srcId="{32AC8D65-2C9A-480D-BF5C-9AF2C1A4A986}" destId="{36FFD7F8-2EE5-4CE4-A277-BF35F550E77E}" srcOrd="0" destOrd="0" presId="urn:microsoft.com/office/officeart/2008/layout/VerticalCurvedList#10"/>
    <dgm:cxn modelId="{5FADF25E-3BDA-4977-900E-F71F0F7617C6}" type="presOf" srcId="{5F74B277-F2A8-46A3-8074-1B4CA3747CCD}" destId="{55A6BB10-E4DC-475C-86A9-6D3EB36658A7}" srcOrd="0" destOrd="0" presId="urn:microsoft.com/office/officeart/2008/layout/VerticalCurvedList#10"/>
    <dgm:cxn modelId="{BA8C0547-00E9-481C-A7F2-DC47F46E425B}" srcId="{F664081C-E246-46A7-9931-F50800E31F0B}" destId="{DC2B66AC-772D-4FEE-A134-9064D9E615BB}" srcOrd="1" destOrd="0" parTransId="{6C3DACB1-CC4A-4D38-BF27-D9B89CE14142}" sibTransId="{3E9BC94D-0B45-4373-9205-6D84261F03C2}"/>
    <dgm:cxn modelId="{4ED7C84A-5805-44EC-98ED-2816F815026E}" type="presOf" srcId="{B2FA3D96-27FC-42CC-B362-3FC5F6578523}" destId="{ECD611CF-2ABB-4AC2-B7B0-19CB0476D063}" srcOrd="0" destOrd="0" presId="urn:microsoft.com/office/officeart/2008/layout/VerticalCurvedList#10"/>
    <dgm:cxn modelId="{F894756F-F6BF-491F-8D08-2A207B9B1BBB}" srcId="{F664081C-E246-46A7-9931-F50800E31F0B}" destId="{CB4E78A3-FC7C-44EE-8391-658C5956C595}" srcOrd="2" destOrd="0" parTransId="{BF8E31C4-7309-4056-BD9B-9F38608C87B1}" sibTransId="{63722A13-0F7C-4540-AC43-12C18ADEA792}"/>
    <dgm:cxn modelId="{3104FF93-BF64-46A8-A5ED-DA968253B54E}" srcId="{F664081C-E246-46A7-9931-F50800E31F0B}" destId="{32AC8D65-2C9A-480D-BF5C-9AF2C1A4A986}" srcOrd="3" destOrd="0" parTransId="{50BE63DE-D43D-4A39-80E5-BB2A69AE03D1}" sibTransId="{327A05A8-10DF-4CFB-8266-6BA99F7C2116}"/>
    <dgm:cxn modelId="{B221EBA8-DA75-48CF-B6DD-EBD7CF124212}" srcId="{F664081C-E246-46A7-9931-F50800E31F0B}" destId="{5F74B277-F2A8-46A3-8074-1B4CA3747CCD}" srcOrd="4" destOrd="0" parTransId="{B5CE7692-B53D-4CCB-80AA-9C4A6D2D474C}" sibTransId="{2C7A3575-D5E9-40E9-8D93-DB027F370505}"/>
    <dgm:cxn modelId="{D03B4FA9-E7B6-4173-9EF0-0CE80E3D288B}" type="presOf" srcId="{DC2B66AC-772D-4FEE-A134-9064D9E615BB}" destId="{061D949B-E0B1-4770-8CFB-773135176EF2}" srcOrd="0" destOrd="0" presId="urn:microsoft.com/office/officeart/2008/layout/VerticalCurvedList#10"/>
    <dgm:cxn modelId="{93FB72E1-3944-45CE-A916-1789ADB985F8}" srcId="{F664081C-E246-46A7-9931-F50800E31F0B}" destId="{06ABF098-8B8A-468D-9914-A4472647B438}" srcOrd="0" destOrd="0" parTransId="{8FF11CB3-3A88-47EF-89B3-E170CD422C24}" sibTransId="{B2FA3D96-27FC-42CC-B362-3FC5F6578523}"/>
    <dgm:cxn modelId="{26013C30-1EFA-4DB0-A933-EB2795631F85}" type="presParOf" srcId="{7F6F2014-19FB-4F13-944C-FF68F9532CEF}" destId="{3B478C48-39D9-4F61-91D5-6B1057D7AB58}" srcOrd="0" destOrd="0" presId="urn:microsoft.com/office/officeart/2008/layout/VerticalCurvedList#10"/>
    <dgm:cxn modelId="{3C772E7B-4862-408A-996C-AD179395C3FF}" type="presParOf" srcId="{3B478C48-39D9-4F61-91D5-6B1057D7AB58}" destId="{F067F3A5-D04D-463D-9F17-791125A64A67}" srcOrd="0" destOrd="0" presId="urn:microsoft.com/office/officeart/2008/layout/VerticalCurvedList#10"/>
    <dgm:cxn modelId="{5C9392B0-7118-46ED-B915-0484BEA2F1D3}" type="presParOf" srcId="{F067F3A5-D04D-463D-9F17-791125A64A67}" destId="{C0FB693E-7928-4D07-B67C-A476ADFC091A}" srcOrd="0" destOrd="0" presId="urn:microsoft.com/office/officeart/2008/layout/VerticalCurvedList#10"/>
    <dgm:cxn modelId="{DC75CA1D-DEAA-4CDC-97D5-C87B7509DAC5}" type="presParOf" srcId="{F067F3A5-D04D-463D-9F17-791125A64A67}" destId="{ECD611CF-2ABB-4AC2-B7B0-19CB0476D063}" srcOrd="1" destOrd="0" presId="urn:microsoft.com/office/officeart/2008/layout/VerticalCurvedList#10"/>
    <dgm:cxn modelId="{F6347253-1379-41B5-B088-23B6EC62DBC6}" type="presParOf" srcId="{F067F3A5-D04D-463D-9F17-791125A64A67}" destId="{556071BA-BF47-4DB7-804C-AAA52E3A8963}" srcOrd="2" destOrd="0" presId="urn:microsoft.com/office/officeart/2008/layout/VerticalCurvedList#10"/>
    <dgm:cxn modelId="{CA09ED27-A5AD-413B-A7CF-4050A5F1EDD6}" type="presParOf" srcId="{F067F3A5-D04D-463D-9F17-791125A64A67}" destId="{28B66008-BBD4-4A35-9429-9ADC2D30576A}" srcOrd="3" destOrd="0" presId="urn:microsoft.com/office/officeart/2008/layout/VerticalCurvedList#10"/>
    <dgm:cxn modelId="{B59BD2FB-6223-47E9-9132-D08126ADE657}" type="presParOf" srcId="{3B478C48-39D9-4F61-91D5-6B1057D7AB58}" destId="{974C8BE4-4BD5-4CD8-9622-CBBB501D9CB3}" srcOrd="1" destOrd="0" presId="urn:microsoft.com/office/officeart/2008/layout/VerticalCurvedList#10"/>
    <dgm:cxn modelId="{46E6C269-AA25-4CC8-8A30-B3EDBAF8FF80}" type="presParOf" srcId="{3B478C48-39D9-4F61-91D5-6B1057D7AB58}" destId="{D190413E-FFFE-49C2-B6E1-556E5DF3D245}" srcOrd="2" destOrd="0" presId="urn:microsoft.com/office/officeart/2008/layout/VerticalCurvedList#10"/>
    <dgm:cxn modelId="{0E4F08D0-9C8B-4C82-96C6-0DE081967C65}" type="presParOf" srcId="{D190413E-FFFE-49C2-B6E1-556E5DF3D245}" destId="{8D724422-9DCA-474B-88B4-287625C434E6}" srcOrd="0" destOrd="0" presId="urn:microsoft.com/office/officeart/2008/layout/VerticalCurvedList#10"/>
    <dgm:cxn modelId="{F560232C-167B-4B82-BEA8-670A328CD1DB}" type="presParOf" srcId="{3B478C48-39D9-4F61-91D5-6B1057D7AB58}" destId="{061D949B-E0B1-4770-8CFB-773135176EF2}" srcOrd="3" destOrd="0" presId="urn:microsoft.com/office/officeart/2008/layout/VerticalCurvedList#10"/>
    <dgm:cxn modelId="{259A353F-A605-4152-9770-3E82085E021B}" type="presParOf" srcId="{3B478C48-39D9-4F61-91D5-6B1057D7AB58}" destId="{E8AABBE5-C01D-4DDF-A60B-158F808523E1}" srcOrd="4" destOrd="0" presId="urn:microsoft.com/office/officeart/2008/layout/VerticalCurvedList#10"/>
    <dgm:cxn modelId="{EEB056DD-A54B-418B-8DFF-E698363300B6}" type="presParOf" srcId="{E8AABBE5-C01D-4DDF-A60B-158F808523E1}" destId="{FAEA9CCB-256A-4297-9A7D-BEF0EEC49935}" srcOrd="0" destOrd="0" presId="urn:microsoft.com/office/officeart/2008/layout/VerticalCurvedList#10"/>
    <dgm:cxn modelId="{388B9259-2CD3-44E4-B109-6DD122259908}" type="presParOf" srcId="{3B478C48-39D9-4F61-91D5-6B1057D7AB58}" destId="{341E5168-D2B3-4D7A-967D-988EA38AE848}" srcOrd="5" destOrd="0" presId="urn:microsoft.com/office/officeart/2008/layout/VerticalCurvedList#10"/>
    <dgm:cxn modelId="{2CBBDCC9-35C9-4140-AB27-3A54A70495EC}" type="presParOf" srcId="{3B478C48-39D9-4F61-91D5-6B1057D7AB58}" destId="{448EFB9C-4F87-4E8E-8187-FBA835BBEEA6}" srcOrd="6" destOrd="0" presId="urn:microsoft.com/office/officeart/2008/layout/VerticalCurvedList#10"/>
    <dgm:cxn modelId="{B54879BE-5A69-46A9-A91F-091F7240343B}" type="presParOf" srcId="{448EFB9C-4F87-4E8E-8187-FBA835BBEEA6}" destId="{5D298618-397D-4B2B-8100-CBF425528117}" srcOrd="0" destOrd="0" presId="urn:microsoft.com/office/officeart/2008/layout/VerticalCurvedList#10"/>
    <dgm:cxn modelId="{DE1235B1-20CC-408A-99E9-B3F5039F3E49}" type="presParOf" srcId="{3B478C48-39D9-4F61-91D5-6B1057D7AB58}" destId="{36FFD7F8-2EE5-4CE4-A277-BF35F550E77E}" srcOrd="7" destOrd="0" presId="urn:microsoft.com/office/officeart/2008/layout/VerticalCurvedList#10"/>
    <dgm:cxn modelId="{C6BEACFC-699C-471F-A878-F2214CDFED70}" type="presParOf" srcId="{3B478C48-39D9-4F61-91D5-6B1057D7AB58}" destId="{CAC4831E-CBB4-4179-97B9-8C9C35269A47}" srcOrd="8" destOrd="0" presId="urn:microsoft.com/office/officeart/2008/layout/VerticalCurvedList#10"/>
    <dgm:cxn modelId="{62EBC635-1B91-42BD-9853-C23371F8A3FE}" type="presParOf" srcId="{CAC4831E-CBB4-4179-97B9-8C9C35269A47}" destId="{E0D63261-58F4-45C4-A1C8-6FE7B9C62E37}" srcOrd="0" destOrd="0" presId="urn:microsoft.com/office/officeart/2008/layout/VerticalCurvedList#10"/>
    <dgm:cxn modelId="{9185D573-EF25-4491-97A5-151335402CFE}" type="presParOf" srcId="{3B478C48-39D9-4F61-91D5-6B1057D7AB58}" destId="{55A6BB10-E4DC-475C-86A9-6D3EB36658A7}" srcOrd="9" destOrd="0" presId="urn:microsoft.com/office/officeart/2008/layout/VerticalCurvedList#10"/>
    <dgm:cxn modelId="{D631EAC9-3865-4587-BB48-893F4C858D86}" type="presParOf" srcId="{3B478C48-39D9-4F61-91D5-6B1057D7AB58}" destId="{39B97B36-F741-42B9-92C7-A72EB4CA9EB6}" srcOrd="10" destOrd="0" presId="urn:microsoft.com/office/officeart/2008/layout/VerticalCurvedList#10"/>
    <dgm:cxn modelId="{7AEBDAD2-1129-4C9C-BD56-D619D95C7587}" type="presParOf" srcId="{39B97B36-F741-42B9-92C7-A72EB4CA9EB6}" destId="{B5753179-9F22-4668-A48E-85C012A45E97}" srcOrd="0" destOrd="0" presId="urn:microsoft.com/office/officeart/2008/layout/VerticalCurvedList#10"/>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64081C-E246-46A7-9931-F50800E31F0B}" type="doc">
      <dgm:prSet loTypeId="urn:microsoft.com/office/officeart/2008/layout/VerticalCurvedList#11" loCatId="list" qsTypeId="urn:microsoft.com/office/officeart/2005/8/quickstyle/simple1#11" qsCatId="simple" csTypeId="urn:microsoft.com/office/officeart/2005/8/colors/accent1_2#11" csCatId="accent1" phldr="1"/>
      <dgm:spPr/>
      <dgm:t>
        <a:bodyPr/>
        <a:lstStyle/>
        <a:p>
          <a:endParaRPr lang="zh-CN" altLang="en-US"/>
        </a:p>
      </dgm:t>
    </dgm:pt>
    <dgm:pt modelId="{06ABF098-8B8A-468D-9914-A4472647B438}">
      <dgm:prSet phldrT="[文本]"/>
      <dgm:spPr>
        <a:solidFill>
          <a:srgbClr val="EBF5EB"/>
        </a:solidFill>
      </dgm:spPr>
      <dgm:t>
        <a:bodyPr/>
        <a:lstStyle/>
        <a:p>
          <a:r>
            <a:rPr lang="zh-CN" altLang="en-US" dirty="0">
              <a:solidFill>
                <a:srgbClr val="00447A"/>
              </a:solidFill>
              <a:latin typeface="黑体" panose="02010609060101010101" pitchFamily="49" charset="-122"/>
              <a:ea typeface="黑体" panose="02010609060101010101" pitchFamily="49" charset="-122"/>
              <a:cs typeface="+mn-cs"/>
            </a:rPr>
            <a:t>研究背景、目的及意义</a:t>
          </a:r>
          <a:endParaRPr lang="zh-CN" altLang="en-US" dirty="0"/>
        </a:p>
      </dgm:t>
    </dgm:pt>
    <dgm:pt modelId="{8FF11CB3-3A88-47EF-89B3-E170CD422C24}" type="parTrans" cxnId="{93FB72E1-3944-45CE-A916-1789ADB985F8}">
      <dgm:prSet/>
      <dgm:spPr/>
      <dgm:t>
        <a:bodyPr/>
        <a:lstStyle/>
        <a:p>
          <a:endParaRPr lang="zh-CN" altLang="en-US"/>
        </a:p>
      </dgm:t>
    </dgm:pt>
    <dgm:pt modelId="{B2FA3D96-27FC-42CC-B362-3FC5F6578523}" type="sibTrans" cxnId="{93FB72E1-3944-45CE-A916-1789ADB985F8}">
      <dgm:prSet/>
      <dgm:spPr/>
      <dgm:t>
        <a:bodyPr/>
        <a:lstStyle/>
        <a:p>
          <a:endParaRPr lang="zh-CN" altLang="en-US"/>
        </a:p>
      </dgm:t>
    </dgm:pt>
    <dgm:pt modelId="{E08630F6-F909-49C1-BED8-C1E3F660F3C6}">
      <dgm:prSet phldrT="[文本]"/>
      <dgm:spPr>
        <a:solidFill>
          <a:srgbClr val="EBF5EB"/>
        </a:solidFill>
      </dgm:spPr>
      <dgm:t>
        <a:bodyPr/>
        <a:lstStyle/>
        <a:p>
          <a:r>
            <a:rPr lang="zh-CN" altLang="en-US" dirty="0">
              <a:solidFill>
                <a:srgbClr val="00447A"/>
              </a:solidFill>
              <a:latin typeface="黑体" panose="02010609060101010101" pitchFamily="49" charset="-122"/>
              <a:ea typeface="黑体" panose="02010609060101010101" pitchFamily="49" charset="-122"/>
              <a:cs typeface="+mn-cs"/>
            </a:rPr>
            <a:t>预期目标和进度安排</a:t>
          </a:r>
          <a:endParaRPr lang="zh-CN" altLang="en-US" dirty="0"/>
        </a:p>
      </dgm:t>
    </dgm:pt>
    <dgm:pt modelId="{726D20C8-BFC1-4CD9-AD1B-763FEF32A93E}" type="parTrans" cxnId="{415CC3C5-6913-4A2E-B74F-42020B859570}">
      <dgm:prSet/>
      <dgm:spPr/>
      <dgm:t>
        <a:bodyPr/>
        <a:lstStyle/>
        <a:p>
          <a:endParaRPr lang="zh-CN" altLang="en-US"/>
        </a:p>
      </dgm:t>
    </dgm:pt>
    <dgm:pt modelId="{12E700EF-0ACA-4C84-8246-D834EEA7DCF5}" type="sibTrans" cxnId="{415CC3C5-6913-4A2E-B74F-42020B859570}">
      <dgm:prSet/>
      <dgm:spPr/>
      <dgm:t>
        <a:bodyPr/>
        <a:lstStyle/>
        <a:p>
          <a:endParaRPr lang="zh-CN" altLang="en-US"/>
        </a:p>
      </dgm:t>
    </dgm:pt>
    <dgm:pt modelId="{32AC8D65-2C9A-480D-BF5C-9AF2C1A4A986}">
      <dgm:prSet custT="1"/>
      <dgm:spPr>
        <a:solidFill>
          <a:schemeClr val="accent1"/>
        </a:solidFill>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研究方案和主要措施</a:t>
          </a:r>
        </a:p>
      </dgm:t>
    </dgm:pt>
    <dgm:pt modelId="{50BE63DE-D43D-4A39-80E5-BB2A69AE03D1}" type="parTrans" cxnId="{3104FF93-BF64-46A8-A5ED-DA968253B54E}">
      <dgm:prSet/>
      <dgm:spPr/>
      <dgm:t>
        <a:bodyPr/>
        <a:lstStyle/>
        <a:p>
          <a:endParaRPr lang="zh-CN" altLang="en-US"/>
        </a:p>
      </dgm:t>
    </dgm:pt>
    <dgm:pt modelId="{327A05A8-10DF-4CFB-8266-6BA99F7C2116}" type="sibTrans" cxnId="{3104FF93-BF64-46A8-A5ED-DA968253B54E}">
      <dgm:prSet/>
      <dgm:spPr/>
      <dgm:t>
        <a:bodyPr/>
        <a:lstStyle/>
        <a:p>
          <a:endParaRPr lang="zh-CN" altLang="en-US"/>
        </a:p>
      </dgm:t>
    </dgm:pt>
    <dgm:pt modelId="{CB4E78A3-FC7C-44EE-8391-658C5956C595}">
      <dgm:prSet custT="1"/>
      <dgm:spPr>
        <a:solidFill>
          <a:srgbClr val="EBF5EB"/>
        </a:solidFill>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主要研究内容</a:t>
          </a:r>
        </a:p>
      </dgm:t>
    </dgm:pt>
    <dgm:pt modelId="{BF8E31C4-7309-4056-BD9B-9F38608C87B1}" type="parTrans" cxnId="{F894756F-F6BF-491F-8D08-2A207B9B1BBB}">
      <dgm:prSet/>
      <dgm:spPr/>
      <dgm:t>
        <a:bodyPr/>
        <a:lstStyle/>
        <a:p>
          <a:endParaRPr lang="zh-CN" altLang="en-US"/>
        </a:p>
      </dgm:t>
    </dgm:pt>
    <dgm:pt modelId="{63722A13-0F7C-4540-AC43-12C18ADEA792}" type="sibTrans" cxnId="{F894756F-F6BF-491F-8D08-2A207B9B1BBB}">
      <dgm:prSet/>
      <dgm:spPr/>
      <dgm:t>
        <a:bodyPr/>
        <a:lstStyle/>
        <a:p>
          <a:endParaRPr lang="zh-CN" altLang="en-US"/>
        </a:p>
      </dgm:t>
    </dgm:pt>
    <dgm:pt modelId="{DC2B66AC-772D-4FEE-A134-9064D9E615BB}">
      <dgm:prSet phldrT="[文本]" custT="1"/>
      <dgm:spPr>
        <a:solidFill>
          <a:srgbClr val="EBF5EB"/>
        </a:solidFill>
        <a:effectLst/>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国内外研究现况及发展趋势</a:t>
          </a:r>
        </a:p>
      </dgm:t>
    </dgm:pt>
    <dgm:pt modelId="{3E9BC94D-0B45-4373-9205-6D84261F03C2}" type="sibTrans" cxnId="{BA8C0547-00E9-481C-A7F2-DC47F46E425B}">
      <dgm:prSet/>
      <dgm:spPr/>
      <dgm:t>
        <a:bodyPr/>
        <a:lstStyle/>
        <a:p>
          <a:endParaRPr lang="zh-CN" altLang="en-US"/>
        </a:p>
      </dgm:t>
    </dgm:pt>
    <dgm:pt modelId="{6C3DACB1-CC4A-4D38-BF27-D9B89CE14142}" type="parTrans" cxnId="{BA8C0547-00E9-481C-A7F2-DC47F46E425B}">
      <dgm:prSet/>
      <dgm:spPr/>
      <dgm:t>
        <a:bodyPr/>
        <a:lstStyle/>
        <a:p>
          <a:endParaRPr lang="zh-CN" altLang="en-US"/>
        </a:p>
      </dgm:t>
    </dgm:pt>
    <dgm:pt modelId="{7F6F2014-19FB-4F13-944C-FF68F9532CEF}" type="pres">
      <dgm:prSet presAssocID="{F664081C-E246-46A7-9931-F50800E31F0B}" presName="Name0" presStyleCnt="0">
        <dgm:presLayoutVars>
          <dgm:chMax val="7"/>
          <dgm:chPref val="7"/>
          <dgm:dir/>
        </dgm:presLayoutVars>
      </dgm:prSet>
      <dgm:spPr/>
    </dgm:pt>
    <dgm:pt modelId="{3B478C48-39D9-4F61-91D5-6B1057D7AB58}" type="pres">
      <dgm:prSet presAssocID="{F664081C-E246-46A7-9931-F50800E31F0B}" presName="Name1" presStyleCnt="0"/>
      <dgm:spPr/>
    </dgm:pt>
    <dgm:pt modelId="{F067F3A5-D04D-463D-9F17-791125A64A67}" type="pres">
      <dgm:prSet presAssocID="{F664081C-E246-46A7-9931-F50800E31F0B}" presName="cycle" presStyleCnt="0"/>
      <dgm:spPr/>
    </dgm:pt>
    <dgm:pt modelId="{C0FB693E-7928-4D07-B67C-A476ADFC091A}" type="pres">
      <dgm:prSet presAssocID="{F664081C-E246-46A7-9931-F50800E31F0B}" presName="srcNode" presStyleLbl="node1" presStyleIdx="0" presStyleCnt="5"/>
      <dgm:spPr/>
    </dgm:pt>
    <dgm:pt modelId="{ECD611CF-2ABB-4AC2-B7B0-19CB0476D063}" type="pres">
      <dgm:prSet presAssocID="{F664081C-E246-46A7-9931-F50800E31F0B}" presName="conn" presStyleLbl="parChTrans1D2" presStyleIdx="0" presStyleCnt="1"/>
      <dgm:spPr/>
    </dgm:pt>
    <dgm:pt modelId="{556071BA-BF47-4DB7-804C-AAA52E3A8963}" type="pres">
      <dgm:prSet presAssocID="{F664081C-E246-46A7-9931-F50800E31F0B}" presName="extraNode" presStyleLbl="node1" presStyleIdx="0" presStyleCnt="5"/>
      <dgm:spPr/>
    </dgm:pt>
    <dgm:pt modelId="{28B66008-BBD4-4A35-9429-9ADC2D30576A}" type="pres">
      <dgm:prSet presAssocID="{F664081C-E246-46A7-9931-F50800E31F0B}" presName="dstNode" presStyleLbl="node1" presStyleIdx="0" presStyleCnt="5"/>
      <dgm:spPr/>
    </dgm:pt>
    <dgm:pt modelId="{974C8BE4-4BD5-4CD8-9622-CBBB501D9CB3}" type="pres">
      <dgm:prSet presAssocID="{06ABF098-8B8A-468D-9914-A4472647B438}" presName="text_1" presStyleLbl="node1" presStyleIdx="0" presStyleCnt="5">
        <dgm:presLayoutVars>
          <dgm:bulletEnabled val="1"/>
        </dgm:presLayoutVars>
      </dgm:prSet>
      <dgm:spPr/>
    </dgm:pt>
    <dgm:pt modelId="{D190413E-FFFE-49C2-B6E1-556E5DF3D245}" type="pres">
      <dgm:prSet presAssocID="{06ABF098-8B8A-468D-9914-A4472647B438}" presName="accent_1" presStyleCnt="0"/>
      <dgm:spPr/>
    </dgm:pt>
    <dgm:pt modelId="{8D724422-9DCA-474B-88B4-287625C434E6}" type="pres">
      <dgm:prSet presAssocID="{06ABF098-8B8A-468D-9914-A4472647B438}" presName="accentRepeatNode" presStyleLbl="solidFgAcc1" presStyleIdx="0"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061D949B-E0B1-4770-8CFB-773135176EF2}" type="pres">
      <dgm:prSet presAssocID="{DC2B66AC-772D-4FEE-A134-9064D9E615BB}" presName="text_2" presStyleLbl="node1" presStyleIdx="1" presStyleCnt="5">
        <dgm:presLayoutVars>
          <dgm:bulletEnabled val="1"/>
        </dgm:presLayoutVars>
      </dgm:prSet>
      <dgm:spPr/>
    </dgm:pt>
    <dgm:pt modelId="{E8AABBE5-C01D-4DDF-A60B-158F808523E1}" type="pres">
      <dgm:prSet presAssocID="{DC2B66AC-772D-4FEE-A134-9064D9E615BB}" presName="accent_2" presStyleCnt="0"/>
      <dgm:spPr/>
    </dgm:pt>
    <dgm:pt modelId="{FAEA9CCB-256A-4297-9A7D-BEF0EEC49935}" type="pres">
      <dgm:prSet presAssocID="{DC2B66AC-772D-4FEE-A134-9064D9E615BB}" presName="accentRepeatNode" presStyleLbl="solidFgAcc1" presStyleIdx="1"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41E5168-D2B3-4D7A-967D-988EA38AE848}" type="pres">
      <dgm:prSet presAssocID="{CB4E78A3-FC7C-44EE-8391-658C5956C595}" presName="text_3" presStyleLbl="node1" presStyleIdx="2" presStyleCnt="5">
        <dgm:presLayoutVars>
          <dgm:bulletEnabled val="1"/>
        </dgm:presLayoutVars>
      </dgm:prSet>
      <dgm:spPr/>
    </dgm:pt>
    <dgm:pt modelId="{448EFB9C-4F87-4E8E-8187-FBA835BBEEA6}" type="pres">
      <dgm:prSet presAssocID="{CB4E78A3-FC7C-44EE-8391-658C5956C595}" presName="accent_3" presStyleCnt="0"/>
      <dgm:spPr/>
    </dgm:pt>
    <dgm:pt modelId="{5D298618-397D-4B2B-8100-CBF425528117}" type="pres">
      <dgm:prSet presAssocID="{CB4E78A3-FC7C-44EE-8391-658C5956C595}" presName="accentRepeatNode" presStyleLbl="solidFgAcc1" presStyleIdx="2"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6FFD7F8-2EE5-4CE4-A277-BF35F550E77E}" type="pres">
      <dgm:prSet presAssocID="{32AC8D65-2C9A-480D-BF5C-9AF2C1A4A986}" presName="text_4" presStyleLbl="node1" presStyleIdx="3" presStyleCnt="5">
        <dgm:presLayoutVars>
          <dgm:bulletEnabled val="1"/>
        </dgm:presLayoutVars>
      </dgm:prSet>
      <dgm:spPr/>
    </dgm:pt>
    <dgm:pt modelId="{CAC4831E-CBB4-4179-97B9-8C9C35269A47}" type="pres">
      <dgm:prSet presAssocID="{32AC8D65-2C9A-480D-BF5C-9AF2C1A4A986}" presName="accent_4" presStyleCnt="0"/>
      <dgm:spPr/>
    </dgm:pt>
    <dgm:pt modelId="{E0D63261-58F4-45C4-A1C8-6FE7B9C62E37}" type="pres">
      <dgm:prSet presAssocID="{32AC8D65-2C9A-480D-BF5C-9AF2C1A4A986}" presName="accentRepeatNode" presStyleLbl="solidFgAcc1" presStyleIdx="3"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2E10F01E-9ABE-46C5-967F-4A3EA066DC8F}" type="pres">
      <dgm:prSet presAssocID="{E08630F6-F909-49C1-BED8-C1E3F660F3C6}" presName="text_5" presStyleLbl="node1" presStyleIdx="4" presStyleCnt="5">
        <dgm:presLayoutVars>
          <dgm:bulletEnabled val="1"/>
        </dgm:presLayoutVars>
      </dgm:prSet>
      <dgm:spPr/>
    </dgm:pt>
    <dgm:pt modelId="{77EE37C3-C9A9-4505-8BC5-C2E60AD82595}" type="pres">
      <dgm:prSet presAssocID="{E08630F6-F909-49C1-BED8-C1E3F660F3C6}" presName="accent_5" presStyleCnt="0"/>
      <dgm:spPr/>
    </dgm:pt>
    <dgm:pt modelId="{2489D505-8B01-46ED-A545-194BB68149A2}" type="pres">
      <dgm:prSet presAssocID="{E08630F6-F909-49C1-BED8-C1E3F660F3C6}" presName="accentRepeatNode" presStyleLbl="solidFgAcc1" presStyleIdx="4"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Lst>
  <dgm:cxnLst>
    <dgm:cxn modelId="{310F3616-3F01-4E15-B2CB-9BC1A20ED171}" type="presOf" srcId="{CB4E78A3-FC7C-44EE-8391-658C5956C595}" destId="{341E5168-D2B3-4D7A-967D-988EA38AE848}" srcOrd="0" destOrd="0" presId="urn:microsoft.com/office/officeart/2008/layout/VerticalCurvedList#11"/>
    <dgm:cxn modelId="{C2CDA022-765F-4C86-BBE5-38DBAA99D671}" type="presOf" srcId="{F664081C-E246-46A7-9931-F50800E31F0B}" destId="{7F6F2014-19FB-4F13-944C-FF68F9532CEF}" srcOrd="0" destOrd="0" presId="urn:microsoft.com/office/officeart/2008/layout/VerticalCurvedList#11"/>
    <dgm:cxn modelId="{2C1E602E-782C-4236-BD3D-44EFCCED91BB}" type="presOf" srcId="{06ABF098-8B8A-468D-9914-A4472647B438}" destId="{974C8BE4-4BD5-4CD8-9622-CBBB501D9CB3}" srcOrd="0" destOrd="0" presId="urn:microsoft.com/office/officeart/2008/layout/VerticalCurvedList#11"/>
    <dgm:cxn modelId="{BEF3095D-5B87-430B-9517-991E01C215D7}" type="presOf" srcId="{32AC8D65-2C9A-480D-BF5C-9AF2C1A4A986}" destId="{36FFD7F8-2EE5-4CE4-A277-BF35F550E77E}" srcOrd="0" destOrd="0" presId="urn:microsoft.com/office/officeart/2008/layout/VerticalCurvedList#11"/>
    <dgm:cxn modelId="{BA8C0547-00E9-481C-A7F2-DC47F46E425B}" srcId="{F664081C-E246-46A7-9931-F50800E31F0B}" destId="{DC2B66AC-772D-4FEE-A134-9064D9E615BB}" srcOrd="1" destOrd="0" parTransId="{6C3DACB1-CC4A-4D38-BF27-D9B89CE14142}" sibTransId="{3E9BC94D-0B45-4373-9205-6D84261F03C2}"/>
    <dgm:cxn modelId="{4ED7C84A-5805-44EC-98ED-2816F815026E}" type="presOf" srcId="{B2FA3D96-27FC-42CC-B362-3FC5F6578523}" destId="{ECD611CF-2ABB-4AC2-B7B0-19CB0476D063}" srcOrd="0" destOrd="0" presId="urn:microsoft.com/office/officeart/2008/layout/VerticalCurvedList#11"/>
    <dgm:cxn modelId="{F894756F-F6BF-491F-8D08-2A207B9B1BBB}" srcId="{F664081C-E246-46A7-9931-F50800E31F0B}" destId="{CB4E78A3-FC7C-44EE-8391-658C5956C595}" srcOrd="2" destOrd="0" parTransId="{BF8E31C4-7309-4056-BD9B-9F38608C87B1}" sibTransId="{63722A13-0F7C-4540-AC43-12C18ADEA792}"/>
    <dgm:cxn modelId="{DBB0A178-09EE-4830-B098-B010C69F0F77}" type="presOf" srcId="{E08630F6-F909-49C1-BED8-C1E3F660F3C6}" destId="{2E10F01E-9ABE-46C5-967F-4A3EA066DC8F}" srcOrd="0" destOrd="0" presId="urn:microsoft.com/office/officeart/2008/layout/VerticalCurvedList#11"/>
    <dgm:cxn modelId="{3104FF93-BF64-46A8-A5ED-DA968253B54E}" srcId="{F664081C-E246-46A7-9931-F50800E31F0B}" destId="{32AC8D65-2C9A-480D-BF5C-9AF2C1A4A986}" srcOrd="3" destOrd="0" parTransId="{50BE63DE-D43D-4A39-80E5-BB2A69AE03D1}" sibTransId="{327A05A8-10DF-4CFB-8266-6BA99F7C2116}"/>
    <dgm:cxn modelId="{D03B4FA9-E7B6-4173-9EF0-0CE80E3D288B}" type="presOf" srcId="{DC2B66AC-772D-4FEE-A134-9064D9E615BB}" destId="{061D949B-E0B1-4770-8CFB-773135176EF2}" srcOrd="0" destOrd="0" presId="urn:microsoft.com/office/officeart/2008/layout/VerticalCurvedList#11"/>
    <dgm:cxn modelId="{415CC3C5-6913-4A2E-B74F-42020B859570}" srcId="{F664081C-E246-46A7-9931-F50800E31F0B}" destId="{E08630F6-F909-49C1-BED8-C1E3F660F3C6}" srcOrd="4" destOrd="0" parTransId="{726D20C8-BFC1-4CD9-AD1B-763FEF32A93E}" sibTransId="{12E700EF-0ACA-4C84-8246-D834EEA7DCF5}"/>
    <dgm:cxn modelId="{93FB72E1-3944-45CE-A916-1789ADB985F8}" srcId="{F664081C-E246-46A7-9931-F50800E31F0B}" destId="{06ABF098-8B8A-468D-9914-A4472647B438}" srcOrd="0" destOrd="0" parTransId="{8FF11CB3-3A88-47EF-89B3-E170CD422C24}" sibTransId="{B2FA3D96-27FC-42CC-B362-3FC5F6578523}"/>
    <dgm:cxn modelId="{26013C30-1EFA-4DB0-A933-EB2795631F85}" type="presParOf" srcId="{7F6F2014-19FB-4F13-944C-FF68F9532CEF}" destId="{3B478C48-39D9-4F61-91D5-6B1057D7AB58}" srcOrd="0" destOrd="0" presId="urn:microsoft.com/office/officeart/2008/layout/VerticalCurvedList#11"/>
    <dgm:cxn modelId="{3C772E7B-4862-408A-996C-AD179395C3FF}" type="presParOf" srcId="{3B478C48-39D9-4F61-91D5-6B1057D7AB58}" destId="{F067F3A5-D04D-463D-9F17-791125A64A67}" srcOrd="0" destOrd="0" presId="urn:microsoft.com/office/officeart/2008/layout/VerticalCurvedList#11"/>
    <dgm:cxn modelId="{5C9392B0-7118-46ED-B915-0484BEA2F1D3}" type="presParOf" srcId="{F067F3A5-D04D-463D-9F17-791125A64A67}" destId="{C0FB693E-7928-4D07-B67C-A476ADFC091A}" srcOrd="0" destOrd="0" presId="urn:microsoft.com/office/officeart/2008/layout/VerticalCurvedList#11"/>
    <dgm:cxn modelId="{DC75CA1D-DEAA-4CDC-97D5-C87B7509DAC5}" type="presParOf" srcId="{F067F3A5-D04D-463D-9F17-791125A64A67}" destId="{ECD611CF-2ABB-4AC2-B7B0-19CB0476D063}" srcOrd="1" destOrd="0" presId="urn:microsoft.com/office/officeart/2008/layout/VerticalCurvedList#11"/>
    <dgm:cxn modelId="{F6347253-1379-41B5-B088-23B6EC62DBC6}" type="presParOf" srcId="{F067F3A5-D04D-463D-9F17-791125A64A67}" destId="{556071BA-BF47-4DB7-804C-AAA52E3A8963}" srcOrd="2" destOrd="0" presId="urn:microsoft.com/office/officeart/2008/layout/VerticalCurvedList#11"/>
    <dgm:cxn modelId="{CA09ED27-A5AD-413B-A7CF-4050A5F1EDD6}" type="presParOf" srcId="{F067F3A5-D04D-463D-9F17-791125A64A67}" destId="{28B66008-BBD4-4A35-9429-9ADC2D30576A}" srcOrd="3" destOrd="0" presId="urn:microsoft.com/office/officeart/2008/layout/VerticalCurvedList#11"/>
    <dgm:cxn modelId="{B59BD2FB-6223-47E9-9132-D08126ADE657}" type="presParOf" srcId="{3B478C48-39D9-4F61-91D5-6B1057D7AB58}" destId="{974C8BE4-4BD5-4CD8-9622-CBBB501D9CB3}" srcOrd="1" destOrd="0" presId="urn:microsoft.com/office/officeart/2008/layout/VerticalCurvedList#11"/>
    <dgm:cxn modelId="{46E6C269-AA25-4CC8-8A30-B3EDBAF8FF80}" type="presParOf" srcId="{3B478C48-39D9-4F61-91D5-6B1057D7AB58}" destId="{D190413E-FFFE-49C2-B6E1-556E5DF3D245}" srcOrd="2" destOrd="0" presId="urn:microsoft.com/office/officeart/2008/layout/VerticalCurvedList#11"/>
    <dgm:cxn modelId="{0E4F08D0-9C8B-4C82-96C6-0DE081967C65}" type="presParOf" srcId="{D190413E-FFFE-49C2-B6E1-556E5DF3D245}" destId="{8D724422-9DCA-474B-88B4-287625C434E6}" srcOrd="0" destOrd="0" presId="urn:microsoft.com/office/officeart/2008/layout/VerticalCurvedList#11"/>
    <dgm:cxn modelId="{F560232C-167B-4B82-BEA8-670A328CD1DB}" type="presParOf" srcId="{3B478C48-39D9-4F61-91D5-6B1057D7AB58}" destId="{061D949B-E0B1-4770-8CFB-773135176EF2}" srcOrd="3" destOrd="0" presId="urn:microsoft.com/office/officeart/2008/layout/VerticalCurvedList#11"/>
    <dgm:cxn modelId="{259A353F-A605-4152-9770-3E82085E021B}" type="presParOf" srcId="{3B478C48-39D9-4F61-91D5-6B1057D7AB58}" destId="{E8AABBE5-C01D-4DDF-A60B-158F808523E1}" srcOrd="4" destOrd="0" presId="urn:microsoft.com/office/officeart/2008/layout/VerticalCurvedList#11"/>
    <dgm:cxn modelId="{EEB056DD-A54B-418B-8DFF-E698363300B6}" type="presParOf" srcId="{E8AABBE5-C01D-4DDF-A60B-158F808523E1}" destId="{FAEA9CCB-256A-4297-9A7D-BEF0EEC49935}" srcOrd="0" destOrd="0" presId="urn:microsoft.com/office/officeart/2008/layout/VerticalCurvedList#11"/>
    <dgm:cxn modelId="{388B9259-2CD3-44E4-B109-6DD122259908}" type="presParOf" srcId="{3B478C48-39D9-4F61-91D5-6B1057D7AB58}" destId="{341E5168-D2B3-4D7A-967D-988EA38AE848}" srcOrd="5" destOrd="0" presId="urn:microsoft.com/office/officeart/2008/layout/VerticalCurvedList#11"/>
    <dgm:cxn modelId="{2CBBDCC9-35C9-4140-AB27-3A54A70495EC}" type="presParOf" srcId="{3B478C48-39D9-4F61-91D5-6B1057D7AB58}" destId="{448EFB9C-4F87-4E8E-8187-FBA835BBEEA6}" srcOrd="6" destOrd="0" presId="urn:microsoft.com/office/officeart/2008/layout/VerticalCurvedList#11"/>
    <dgm:cxn modelId="{B54879BE-5A69-46A9-A91F-091F7240343B}" type="presParOf" srcId="{448EFB9C-4F87-4E8E-8187-FBA835BBEEA6}" destId="{5D298618-397D-4B2B-8100-CBF425528117}" srcOrd="0" destOrd="0" presId="urn:microsoft.com/office/officeart/2008/layout/VerticalCurvedList#11"/>
    <dgm:cxn modelId="{DE1235B1-20CC-408A-99E9-B3F5039F3E49}" type="presParOf" srcId="{3B478C48-39D9-4F61-91D5-6B1057D7AB58}" destId="{36FFD7F8-2EE5-4CE4-A277-BF35F550E77E}" srcOrd="7" destOrd="0" presId="urn:microsoft.com/office/officeart/2008/layout/VerticalCurvedList#11"/>
    <dgm:cxn modelId="{C6BEACFC-699C-471F-A878-F2214CDFED70}" type="presParOf" srcId="{3B478C48-39D9-4F61-91D5-6B1057D7AB58}" destId="{CAC4831E-CBB4-4179-97B9-8C9C35269A47}" srcOrd="8" destOrd="0" presId="urn:microsoft.com/office/officeart/2008/layout/VerticalCurvedList#11"/>
    <dgm:cxn modelId="{62EBC635-1B91-42BD-9853-C23371F8A3FE}" type="presParOf" srcId="{CAC4831E-CBB4-4179-97B9-8C9C35269A47}" destId="{E0D63261-58F4-45C4-A1C8-6FE7B9C62E37}" srcOrd="0" destOrd="0" presId="urn:microsoft.com/office/officeart/2008/layout/VerticalCurvedList#11"/>
    <dgm:cxn modelId="{5A503DA6-A8D0-494D-8C03-F7615B5EFF05}" type="presParOf" srcId="{3B478C48-39D9-4F61-91D5-6B1057D7AB58}" destId="{2E10F01E-9ABE-46C5-967F-4A3EA066DC8F}" srcOrd="9" destOrd="0" presId="urn:microsoft.com/office/officeart/2008/layout/VerticalCurvedList#11"/>
    <dgm:cxn modelId="{33478DA8-AFB4-4CD5-8382-FA62A20BC48C}" type="presParOf" srcId="{3B478C48-39D9-4F61-91D5-6B1057D7AB58}" destId="{77EE37C3-C9A9-4505-8BC5-C2E60AD82595}" srcOrd="10" destOrd="0" presId="urn:microsoft.com/office/officeart/2008/layout/VerticalCurvedList#11"/>
    <dgm:cxn modelId="{B731FE1A-155B-40A3-AB2B-68983FB18579}" type="presParOf" srcId="{77EE37C3-C9A9-4505-8BC5-C2E60AD82595}" destId="{2489D505-8B01-46ED-A545-194BB68149A2}" srcOrd="0" destOrd="0" presId="urn:microsoft.com/office/officeart/2008/layout/VerticalCurvedList#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64081C-E246-46A7-9931-F50800E31F0B}" type="doc">
      <dgm:prSet loTypeId="urn:microsoft.com/office/officeart/2008/layout/VerticalCurvedList#12" loCatId="list" qsTypeId="urn:microsoft.com/office/officeart/2005/8/quickstyle/simple1#12" qsCatId="simple" csTypeId="urn:microsoft.com/office/officeart/2005/8/colors/accent1_2#12" csCatId="accent1" phldr="1"/>
      <dgm:spPr/>
      <dgm:t>
        <a:bodyPr/>
        <a:lstStyle/>
        <a:p>
          <a:endParaRPr lang="zh-CN" altLang="en-US"/>
        </a:p>
      </dgm:t>
    </dgm:pt>
    <dgm:pt modelId="{06ABF098-8B8A-468D-9914-A4472647B438}">
      <dgm:prSet phldrT="[文本]"/>
      <dgm:spPr>
        <a:solidFill>
          <a:srgbClr val="EBF5EB"/>
        </a:solidFill>
      </dgm:spPr>
      <dgm:t>
        <a:bodyPr/>
        <a:lstStyle/>
        <a:p>
          <a:r>
            <a:rPr lang="zh-CN" altLang="en-US" dirty="0">
              <a:solidFill>
                <a:srgbClr val="00447A"/>
              </a:solidFill>
              <a:latin typeface="黑体" panose="02010609060101010101" pitchFamily="49" charset="-122"/>
              <a:ea typeface="黑体" panose="02010609060101010101" pitchFamily="49" charset="-122"/>
              <a:cs typeface="+mn-cs"/>
            </a:rPr>
            <a:t>研究背景、目的及意义</a:t>
          </a:r>
          <a:endParaRPr lang="zh-CN" altLang="en-US" dirty="0"/>
        </a:p>
      </dgm:t>
    </dgm:pt>
    <dgm:pt modelId="{8FF11CB3-3A88-47EF-89B3-E170CD422C24}" type="parTrans" cxnId="{93FB72E1-3944-45CE-A916-1789ADB985F8}">
      <dgm:prSet/>
      <dgm:spPr/>
      <dgm:t>
        <a:bodyPr/>
        <a:lstStyle/>
        <a:p>
          <a:endParaRPr lang="zh-CN" altLang="en-US"/>
        </a:p>
      </dgm:t>
    </dgm:pt>
    <dgm:pt modelId="{B2FA3D96-27FC-42CC-B362-3FC5F6578523}" type="sibTrans" cxnId="{93FB72E1-3944-45CE-A916-1789ADB985F8}">
      <dgm:prSet/>
      <dgm:spPr/>
      <dgm:t>
        <a:bodyPr/>
        <a:lstStyle/>
        <a:p>
          <a:endParaRPr lang="zh-CN" altLang="en-US"/>
        </a:p>
      </dgm:t>
    </dgm:pt>
    <dgm:pt modelId="{E08630F6-F909-49C1-BED8-C1E3F660F3C6}">
      <dgm:prSet phldrT="[文本]"/>
      <dgm:spPr>
        <a:solidFill>
          <a:schemeClr val="accent1"/>
        </a:solidFill>
      </dgm:spPr>
      <dgm:t>
        <a:bodyPr/>
        <a:lstStyle/>
        <a:p>
          <a:r>
            <a:rPr lang="zh-CN" altLang="en-US" dirty="0">
              <a:solidFill>
                <a:srgbClr val="00447A"/>
              </a:solidFill>
              <a:latin typeface="黑体" panose="02010609060101010101" pitchFamily="49" charset="-122"/>
              <a:ea typeface="黑体" panose="02010609060101010101" pitchFamily="49" charset="-122"/>
              <a:cs typeface="+mn-cs"/>
            </a:rPr>
            <a:t>预期目标和进度安排</a:t>
          </a:r>
          <a:endParaRPr lang="zh-CN" altLang="en-US" dirty="0"/>
        </a:p>
      </dgm:t>
    </dgm:pt>
    <dgm:pt modelId="{726D20C8-BFC1-4CD9-AD1B-763FEF32A93E}" type="parTrans" cxnId="{415CC3C5-6913-4A2E-B74F-42020B859570}">
      <dgm:prSet/>
      <dgm:spPr/>
      <dgm:t>
        <a:bodyPr/>
        <a:lstStyle/>
        <a:p>
          <a:endParaRPr lang="zh-CN" altLang="en-US"/>
        </a:p>
      </dgm:t>
    </dgm:pt>
    <dgm:pt modelId="{12E700EF-0ACA-4C84-8246-D834EEA7DCF5}" type="sibTrans" cxnId="{415CC3C5-6913-4A2E-B74F-42020B859570}">
      <dgm:prSet/>
      <dgm:spPr/>
      <dgm:t>
        <a:bodyPr/>
        <a:lstStyle/>
        <a:p>
          <a:endParaRPr lang="zh-CN" altLang="en-US"/>
        </a:p>
      </dgm:t>
    </dgm:pt>
    <dgm:pt modelId="{32AC8D65-2C9A-480D-BF5C-9AF2C1A4A986}">
      <dgm:prSet custT="1"/>
      <dgm:spPr>
        <a:solidFill>
          <a:srgbClr val="EBF5EB"/>
        </a:solidFill>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研究方案和主要措施</a:t>
          </a:r>
        </a:p>
      </dgm:t>
    </dgm:pt>
    <dgm:pt modelId="{50BE63DE-D43D-4A39-80E5-BB2A69AE03D1}" type="parTrans" cxnId="{3104FF93-BF64-46A8-A5ED-DA968253B54E}">
      <dgm:prSet/>
      <dgm:spPr/>
      <dgm:t>
        <a:bodyPr/>
        <a:lstStyle/>
        <a:p>
          <a:endParaRPr lang="zh-CN" altLang="en-US"/>
        </a:p>
      </dgm:t>
    </dgm:pt>
    <dgm:pt modelId="{327A05A8-10DF-4CFB-8266-6BA99F7C2116}" type="sibTrans" cxnId="{3104FF93-BF64-46A8-A5ED-DA968253B54E}">
      <dgm:prSet/>
      <dgm:spPr/>
      <dgm:t>
        <a:bodyPr/>
        <a:lstStyle/>
        <a:p>
          <a:endParaRPr lang="zh-CN" altLang="en-US"/>
        </a:p>
      </dgm:t>
    </dgm:pt>
    <dgm:pt modelId="{CB4E78A3-FC7C-44EE-8391-658C5956C595}">
      <dgm:prSet custT="1"/>
      <dgm:spPr>
        <a:solidFill>
          <a:srgbClr val="EBF5EB"/>
        </a:solidFill>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主要研究内容</a:t>
          </a:r>
        </a:p>
      </dgm:t>
    </dgm:pt>
    <dgm:pt modelId="{BF8E31C4-7309-4056-BD9B-9F38608C87B1}" type="parTrans" cxnId="{F894756F-F6BF-491F-8D08-2A207B9B1BBB}">
      <dgm:prSet/>
      <dgm:spPr/>
      <dgm:t>
        <a:bodyPr/>
        <a:lstStyle/>
        <a:p>
          <a:endParaRPr lang="zh-CN" altLang="en-US"/>
        </a:p>
      </dgm:t>
    </dgm:pt>
    <dgm:pt modelId="{63722A13-0F7C-4540-AC43-12C18ADEA792}" type="sibTrans" cxnId="{F894756F-F6BF-491F-8D08-2A207B9B1BBB}">
      <dgm:prSet/>
      <dgm:spPr/>
      <dgm:t>
        <a:bodyPr/>
        <a:lstStyle/>
        <a:p>
          <a:endParaRPr lang="zh-CN" altLang="en-US"/>
        </a:p>
      </dgm:t>
    </dgm:pt>
    <dgm:pt modelId="{DC2B66AC-772D-4FEE-A134-9064D9E615BB}">
      <dgm:prSet phldrT="[文本]" custT="1"/>
      <dgm:spPr>
        <a:solidFill>
          <a:srgbClr val="EBF5EB"/>
        </a:solidFill>
        <a:effectLst/>
      </dgm:spPr>
      <dgm: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国内外研究现况及发展趋势</a:t>
          </a:r>
        </a:p>
      </dgm:t>
    </dgm:pt>
    <dgm:pt modelId="{3E9BC94D-0B45-4373-9205-6D84261F03C2}" type="sibTrans" cxnId="{BA8C0547-00E9-481C-A7F2-DC47F46E425B}">
      <dgm:prSet/>
      <dgm:spPr/>
      <dgm:t>
        <a:bodyPr/>
        <a:lstStyle/>
        <a:p>
          <a:endParaRPr lang="zh-CN" altLang="en-US"/>
        </a:p>
      </dgm:t>
    </dgm:pt>
    <dgm:pt modelId="{6C3DACB1-CC4A-4D38-BF27-D9B89CE14142}" type="parTrans" cxnId="{BA8C0547-00E9-481C-A7F2-DC47F46E425B}">
      <dgm:prSet/>
      <dgm:spPr/>
      <dgm:t>
        <a:bodyPr/>
        <a:lstStyle/>
        <a:p>
          <a:endParaRPr lang="zh-CN" altLang="en-US"/>
        </a:p>
      </dgm:t>
    </dgm:pt>
    <dgm:pt modelId="{7F6F2014-19FB-4F13-944C-FF68F9532CEF}" type="pres">
      <dgm:prSet presAssocID="{F664081C-E246-46A7-9931-F50800E31F0B}" presName="Name0" presStyleCnt="0">
        <dgm:presLayoutVars>
          <dgm:chMax val="7"/>
          <dgm:chPref val="7"/>
          <dgm:dir/>
        </dgm:presLayoutVars>
      </dgm:prSet>
      <dgm:spPr/>
    </dgm:pt>
    <dgm:pt modelId="{3B478C48-39D9-4F61-91D5-6B1057D7AB58}" type="pres">
      <dgm:prSet presAssocID="{F664081C-E246-46A7-9931-F50800E31F0B}" presName="Name1" presStyleCnt="0"/>
      <dgm:spPr/>
    </dgm:pt>
    <dgm:pt modelId="{F067F3A5-D04D-463D-9F17-791125A64A67}" type="pres">
      <dgm:prSet presAssocID="{F664081C-E246-46A7-9931-F50800E31F0B}" presName="cycle" presStyleCnt="0"/>
      <dgm:spPr/>
    </dgm:pt>
    <dgm:pt modelId="{C0FB693E-7928-4D07-B67C-A476ADFC091A}" type="pres">
      <dgm:prSet presAssocID="{F664081C-E246-46A7-9931-F50800E31F0B}" presName="srcNode" presStyleLbl="node1" presStyleIdx="0" presStyleCnt="5"/>
      <dgm:spPr/>
    </dgm:pt>
    <dgm:pt modelId="{ECD611CF-2ABB-4AC2-B7B0-19CB0476D063}" type="pres">
      <dgm:prSet presAssocID="{F664081C-E246-46A7-9931-F50800E31F0B}" presName="conn" presStyleLbl="parChTrans1D2" presStyleIdx="0" presStyleCnt="1"/>
      <dgm:spPr/>
    </dgm:pt>
    <dgm:pt modelId="{556071BA-BF47-4DB7-804C-AAA52E3A8963}" type="pres">
      <dgm:prSet presAssocID="{F664081C-E246-46A7-9931-F50800E31F0B}" presName="extraNode" presStyleLbl="node1" presStyleIdx="0" presStyleCnt="5"/>
      <dgm:spPr/>
    </dgm:pt>
    <dgm:pt modelId="{28B66008-BBD4-4A35-9429-9ADC2D30576A}" type="pres">
      <dgm:prSet presAssocID="{F664081C-E246-46A7-9931-F50800E31F0B}" presName="dstNode" presStyleLbl="node1" presStyleIdx="0" presStyleCnt="5"/>
      <dgm:spPr/>
    </dgm:pt>
    <dgm:pt modelId="{974C8BE4-4BD5-4CD8-9622-CBBB501D9CB3}" type="pres">
      <dgm:prSet presAssocID="{06ABF098-8B8A-468D-9914-A4472647B438}" presName="text_1" presStyleLbl="node1" presStyleIdx="0" presStyleCnt="5">
        <dgm:presLayoutVars>
          <dgm:bulletEnabled val="1"/>
        </dgm:presLayoutVars>
      </dgm:prSet>
      <dgm:spPr/>
    </dgm:pt>
    <dgm:pt modelId="{D190413E-FFFE-49C2-B6E1-556E5DF3D245}" type="pres">
      <dgm:prSet presAssocID="{06ABF098-8B8A-468D-9914-A4472647B438}" presName="accent_1" presStyleCnt="0"/>
      <dgm:spPr/>
    </dgm:pt>
    <dgm:pt modelId="{8D724422-9DCA-474B-88B4-287625C434E6}" type="pres">
      <dgm:prSet presAssocID="{06ABF098-8B8A-468D-9914-A4472647B438}" presName="accentRepeatNode" presStyleLbl="solidFgAcc1" presStyleIdx="0"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061D949B-E0B1-4770-8CFB-773135176EF2}" type="pres">
      <dgm:prSet presAssocID="{DC2B66AC-772D-4FEE-A134-9064D9E615BB}" presName="text_2" presStyleLbl="node1" presStyleIdx="1" presStyleCnt="5">
        <dgm:presLayoutVars>
          <dgm:bulletEnabled val="1"/>
        </dgm:presLayoutVars>
      </dgm:prSet>
      <dgm:spPr/>
    </dgm:pt>
    <dgm:pt modelId="{E8AABBE5-C01D-4DDF-A60B-158F808523E1}" type="pres">
      <dgm:prSet presAssocID="{DC2B66AC-772D-4FEE-A134-9064D9E615BB}" presName="accent_2" presStyleCnt="0"/>
      <dgm:spPr/>
    </dgm:pt>
    <dgm:pt modelId="{FAEA9CCB-256A-4297-9A7D-BEF0EEC49935}" type="pres">
      <dgm:prSet presAssocID="{DC2B66AC-772D-4FEE-A134-9064D9E615BB}" presName="accentRepeatNode" presStyleLbl="solidFgAcc1" presStyleIdx="1"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41E5168-D2B3-4D7A-967D-988EA38AE848}" type="pres">
      <dgm:prSet presAssocID="{CB4E78A3-FC7C-44EE-8391-658C5956C595}" presName="text_3" presStyleLbl="node1" presStyleIdx="2" presStyleCnt="5">
        <dgm:presLayoutVars>
          <dgm:bulletEnabled val="1"/>
        </dgm:presLayoutVars>
      </dgm:prSet>
      <dgm:spPr/>
    </dgm:pt>
    <dgm:pt modelId="{448EFB9C-4F87-4E8E-8187-FBA835BBEEA6}" type="pres">
      <dgm:prSet presAssocID="{CB4E78A3-FC7C-44EE-8391-658C5956C595}" presName="accent_3" presStyleCnt="0"/>
      <dgm:spPr/>
    </dgm:pt>
    <dgm:pt modelId="{5D298618-397D-4B2B-8100-CBF425528117}" type="pres">
      <dgm:prSet presAssocID="{CB4E78A3-FC7C-44EE-8391-658C5956C595}" presName="accentRepeatNode" presStyleLbl="solidFgAcc1" presStyleIdx="2"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36FFD7F8-2EE5-4CE4-A277-BF35F550E77E}" type="pres">
      <dgm:prSet presAssocID="{32AC8D65-2C9A-480D-BF5C-9AF2C1A4A986}" presName="text_4" presStyleLbl="node1" presStyleIdx="3" presStyleCnt="5">
        <dgm:presLayoutVars>
          <dgm:bulletEnabled val="1"/>
        </dgm:presLayoutVars>
      </dgm:prSet>
      <dgm:spPr/>
    </dgm:pt>
    <dgm:pt modelId="{CAC4831E-CBB4-4179-97B9-8C9C35269A47}" type="pres">
      <dgm:prSet presAssocID="{32AC8D65-2C9A-480D-BF5C-9AF2C1A4A986}" presName="accent_4" presStyleCnt="0"/>
      <dgm:spPr/>
    </dgm:pt>
    <dgm:pt modelId="{E0D63261-58F4-45C4-A1C8-6FE7B9C62E37}" type="pres">
      <dgm:prSet presAssocID="{32AC8D65-2C9A-480D-BF5C-9AF2C1A4A986}" presName="accentRepeatNode" presStyleLbl="solidFgAcc1" presStyleIdx="3"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 modelId="{2E10F01E-9ABE-46C5-967F-4A3EA066DC8F}" type="pres">
      <dgm:prSet presAssocID="{E08630F6-F909-49C1-BED8-C1E3F660F3C6}" presName="text_5" presStyleLbl="node1" presStyleIdx="4" presStyleCnt="5">
        <dgm:presLayoutVars>
          <dgm:bulletEnabled val="1"/>
        </dgm:presLayoutVars>
      </dgm:prSet>
      <dgm:spPr/>
    </dgm:pt>
    <dgm:pt modelId="{77EE37C3-C9A9-4505-8BC5-C2E60AD82595}" type="pres">
      <dgm:prSet presAssocID="{E08630F6-F909-49C1-BED8-C1E3F660F3C6}" presName="accent_5" presStyleCnt="0"/>
      <dgm:spPr/>
    </dgm:pt>
    <dgm:pt modelId="{2489D505-8B01-46ED-A545-194BB68149A2}" type="pres">
      <dgm:prSet presAssocID="{E08630F6-F909-49C1-BED8-C1E3F660F3C6}" presName="accentRepeatNode" presStyleLbl="solidFgAcc1" presStyleIdx="4" presStyleCnt="5"/>
      <dgm:sp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pt>
  </dgm:ptLst>
  <dgm:cxnLst>
    <dgm:cxn modelId="{310F3616-3F01-4E15-B2CB-9BC1A20ED171}" type="presOf" srcId="{CB4E78A3-FC7C-44EE-8391-658C5956C595}" destId="{341E5168-D2B3-4D7A-967D-988EA38AE848}" srcOrd="0" destOrd="0" presId="urn:microsoft.com/office/officeart/2008/layout/VerticalCurvedList#12"/>
    <dgm:cxn modelId="{C2CDA022-765F-4C86-BBE5-38DBAA99D671}" type="presOf" srcId="{F664081C-E246-46A7-9931-F50800E31F0B}" destId="{7F6F2014-19FB-4F13-944C-FF68F9532CEF}" srcOrd="0" destOrd="0" presId="urn:microsoft.com/office/officeart/2008/layout/VerticalCurvedList#12"/>
    <dgm:cxn modelId="{2C1E602E-782C-4236-BD3D-44EFCCED91BB}" type="presOf" srcId="{06ABF098-8B8A-468D-9914-A4472647B438}" destId="{974C8BE4-4BD5-4CD8-9622-CBBB501D9CB3}" srcOrd="0" destOrd="0" presId="urn:microsoft.com/office/officeart/2008/layout/VerticalCurvedList#12"/>
    <dgm:cxn modelId="{BEF3095D-5B87-430B-9517-991E01C215D7}" type="presOf" srcId="{32AC8D65-2C9A-480D-BF5C-9AF2C1A4A986}" destId="{36FFD7F8-2EE5-4CE4-A277-BF35F550E77E}" srcOrd="0" destOrd="0" presId="urn:microsoft.com/office/officeart/2008/layout/VerticalCurvedList#12"/>
    <dgm:cxn modelId="{BA8C0547-00E9-481C-A7F2-DC47F46E425B}" srcId="{F664081C-E246-46A7-9931-F50800E31F0B}" destId="{DC2B66AC-772D-4FEE-A134-9064D9E615BB}" srcOrd="1" destOrd="0" parTransId="{6C3DACB1-CC4A-4D38-BF27-D9B89CE14142}" sibTransId="{3E9BC94D-0B45-4373-9205-6D84261F03C2}"/>
    <dgm:cxn modelId="{4ED7C84A-5805-44EC-98ED-2816F815026E}" type="presOf" srcId="{B2FA3D96-27FC-42CC-B362-3FC5F6578523}" destId="{ECD611CF-2ABB-4AC2-B7B0-19CB0476D063}" srcOrd="0" destOrd="0" presId="urn:microsoft.com/office/officeart/2008/layout/VerticalCurvedList#12"/>
    <dgm:cxn modelId="{F894756F-F6BF-491F-8D08-2A207B9B1BBB}" srcId="{F664081C-E246-46A7-9931-F50800E31F0B}" destId="{CB4E78A3-FC7C-44EE-8391-658C5956C595}" srcOrd="2" destOrd="0" parTransId="{BF8E31C4-7309-4056-BD9B-9F38608C87B1}" sibTransId="{63722A13-0F7C-4540-AC43-12C18ADEA792}"/>
    <dgm:cxn modelId="{DBB0A178-09EE-4830-B098-B010C69F0F77}" type="presOf" srcId="{E08630F6-F909-49C1-BED8-C1E3F660F3C6}" destId="{2E10F01E-9ABE-46C5-967F-4A3EA066DC8F}" srcOrd="0" destOrd="0" presId="urn:microsoft.com/office/officeart/2008/layout/VerticalCurvedList#12"/>
    <dgm:cxn modelId="{3104FF93-BF64-46A8-A5ED-DA968253B54E}" srcId="{F664081C-E246-46A7-9931-F50800E31F0B}" destId="{32AC8D65-2C9A-480D-BF5C-9AF2C1A4A986}" srcOrd="3" destOrd="0" parTransId="{50BE63DE-D43D-4A39-80E5-BB2A69AE03D1}" sibTransId="{327A05A8-10DF-4CFB-8266-6BA99F7C2116}"/>
    <dgm:cxn modelId="{D03B4FA9-E7B6-4173-9EF0-0CE80E3D288B}" type="presOf" srcId="{DC2B66AC-772D-4FEE-A134-9064D9E615BB}" destId="{061D949B-E0B1-4770-8CFB-773135176EF2}" srcOrd="0" destOrd="0" presId="urn:microsoft.com/office/officeart/2008/layout/VerticalCurvedList#12"/>
    <dgm:cxn modelId="{415CC3C5-6913-4A2E-B74F-42020B859570}" srcId="{F664081C-E246-46A7-9931-F50800E31F0B}" destId="{E08630F6-F909-49C1-BED8-C1E3F660F3C6}" srcOrd="4" destOrd="0" parTransId="{726D20C8-BFC1-4CD9-AD1B-763FEF32A93E}" sibTransId="{12E700EF-0ACA-4C84-8246-D834EEA7DCF5}"/>
    <dgm:cxn modelId="{93FB72E1-3944-45CE-A916-1789ADB985F8}" srcId="{F664081C-E246-46A7-9931-F50800E31F0B}" destId="{06ABF098-8B8A-468D-9914-A4472647B438}" srcOrd="0" destOrd="0" parTransId="{8FF11CB3-3A88-47EF-89B3-E170CD422C24}" sibTransId="{B2FA3D96-27FC-42CC-B362-3FC5F6578523}"/>
    <dgm:cxn modelId="{26013C30-1EFA-4DB0-A933-EB2795631F85}" type="presParOf" srcId="{7F6F2014-19FB-4F13-944C-FF68F9532CEF}" destId="{3B478C48-39D9-4F61-91D5-6B1057D7AB58}" srcOrd="0" destOrd="0" presId="urn:microsoft.com/office/officeart/2008/layout/VerticalCurvedList#12"/>
    <dgm:cxn modelId="{3C772E7B-4862-408A-996C-AD179395C3FF}" type="presParOf" srcId="{3B478C48-39D9-4F61-91D5-6B1057D7AB58}" destId="{F067F3A5-D04D-463D-9F17-791125A64A67}" srcOrd="0" destOrd="0" presId="urn:microsoft.com/office/officeart/2008/layout/VerticalCurvedList#12"/>
    <dgm:cxn modelId="{5C9392B0-7118-46ED-B915-0484BEA2F1D3}" type="presParOf" srcId="{F067F3A5-D04D-463D-9F17-791125A64A67}" destId="{C0FB693E-7928-4D07-B67C-A476ADFC091A}" srcOrd="0" destOrd="0" presId="urn:microsoft.com/office/officeart/2008/layout/VerticalCurvedList#12"/>
    <dgm:cxn modelId="{DC75CA1D-DEAA-4CDC-97D5-C87B7509DAC5}" type="presParOf" srcId="{F067F3A5-D04D-463D-9F17-791125A64A67}" destId="{ECD611CF-2ABB-4AC2-B7B0-19CB0476D063}" srcOrd="1" destOrd="0" presId="urn:microsoft.com/office/officeart/2008/layout/VerticalCurvedList#12"/>
    <dgm:cxn modelId="{F6347253-1379-41B5-B088-23B6EC62DBC6}" type="presParOf" srcId="{F067F3A5-D04D-463D-9F17-791125A64A67}" destId="{556071BA-BF47-4DB7-804C-AAA52E3A8963}" srcOrd="2" destOrd="0" presId="urn:microsoft.com/office/officeart/2008/layout/VerticalCurvedList#12"/>
    <dgm:cxn modelId="{CA09ED27-A5AD-413B-A7CF-4050A5F1EDD6}" type="presParOf" srcId="{F067F3A5-D04D-463D-9F17-791125A64A67}" destId="{28B66008-BBD4-4A35-9429-9ADC2D30576A}" srcOrd="3" destOrd="0" presId="urn:microsoft.com/office/officeart/2008/layout/VerticalCurvedList#12"/>
    <dgm:cxn modelId="{B59BD2FB-6223-47E9-9132-D08126ADE657}" type="presParOf" srcId="{3B478C48-39D9-4F61-91D5-6B1057D7AB58}" destId="{974C8BE4-4BD5-4CD8-9622-CBBB501D9CB3}" srcOrd="1" destOrd="0" presId="urn:microsoft.com/office/officeart/2008/layout/VerticalCurvedList#12"/>
    <dgm:cxn modelId="{46E6C269-AA25-4CC8-8A30-B3EDBAF8FF80}" type="presParOf" srcId="{3B478C48-39D9-4F61-91D5-6B1057D7AB58}" destId="{D190413E-FFFE-49C2-B6E1-556E5DF3D245}" srcOrd="2" destOrd="0" presId="urn:microsoft.com/office/officeart/2008/layout/VerticalCurvedList#12"/>
    <dgm:cxn modelId="{0E4F08D0-9C8B-4C82-96C6-0DE081967C65}" type="presParOf" srcId="{D190413E-FFFE-49C2-B6E1-556E5DF3D245}" destId="{8D724422-9DCA-474B-88B4-287625C434E6}" srcOrd="0" destOrd="0" presId="urn:microsoft.com/office/officeart/2008/layout/VerticalCurvedList#12"/>
    <dgm:cxn modelId="{F560232C-167B-4B82-BEA8-670A328CD1DB}" type="presParOf" srcId="{3B478C48-39D9-4F61-91D5-6B1057D7AB58}" destId="{061D949B-E0B1-4770-8CFB-773135176EF2}" srcOrd="3" destOrd="0" presId="urn:microsoft.com/office/officeart/2008/layout/VerticalCurvedList#12"/>
    <dgm:cxn modelId="{259A353F-A605-4152-9770-3E82085E021B}" type="presParOf" srcId="{3B478C48-39D9-4F61-91D5-6B1057D7AB58}" destId="{E8AABBE5-C01D-4DDF-A60B-158F808523E1}" srcOrd="4" destOrd="0" presId="urn:microsoft.com/office/officeart/2008/layout/VerticalCurvedList#12"/>
    <dgm:cxn modelId="{EEB056DD-A54B-418B-8DFF-E698363300B6}" type="presParOf" srcId="{E8AABBE5-C01D-4DDF-A60B-158F808523E1}" destId="{FAEA9CCB-256A-4297-9A7D-BEF0EEC49935}" srcOrd="0" destOrd="0" presId="urn:microsoft.com/office/officeart/2008/layout/VerticalCurvedList#12"/>
    <dgm:cxn modelId="{388B9259-2CD3-44E4-B109-6DD122259908}" type="presParOf" srcId="{3B478C48-39D9-4F61-91D5-6B1057D7AB58}" destId="{341E5168-D2B3-4D7A-967D-988EA38AE848}" srcOrd="5" destOrd="0" presId="urn:microsoft.com/office/officeart/2008/layout/VerticalCurvedList#12"/>
    <dgm:cxn modelId="{2CBBDCC9-35C9-4140-AB27-3A54A70495EC}" type="presParOf" srcId="{3B478C48-39D9-4F61-91D5-6B1057D7AB58}" destId="{448EFB9C-4F87-4E8E-8187-FBA835BBEEA6}" srcOrd="6" destOrd="0" presId="urn:microsoft.com/office/officeart/2008/layout/VerticalCurvedList#12"/>
    <dgm:cxn modelId="{B54879BE-5A69-46A9-A91F-091F7240343B}" type="presParOf" srcId="{448EFB9C-4F87-4E8E-8187-FBA835BBEEA6}" destId="{5D298618-397D-4B2B-8100-CBF425528117}" srcOrd="0" destOrd="0" presId="urn:microsoft.com/office/officeart/2008/layout/VerticalCurvedList#12"/>
    <dgm:cxn modelId="{DE1235B1-20CC-408A-99E9-B3F5039F3E49}" type="presParOf" srcId="{3B478C48-39D9-4F61-91D5-6B1057D7AB58}" destId="{36FFD7F8-2EE5-4CE4-A277-BF35F550E77E}" srcOrd="7" destOrd="0" presId="urn:microsoft.com/office/officeart/2008/layout/VerticalCurvedList#12"/>
    <dgm:cxn modelId="{C6BEACFC-699C-471F-A878-F2214CDFED70}" type="presParOf" srcId="{3B478C48-39D9-4F61-91D5-6B1057D7AB58}" destId="{CAC4831E-CBB4-4179-97B9-8C9C35269A47}" srcOrd="8" destOrd="0" presId="urn:microsoft.com/office/officeart/2008/layout/VerticalCurvedList#12"/>
    <dgm:cxn modelId="{62EBC635-1B91-42BD-9853-C23371F8A3FE}" type="presParOf" srcId="{CAC4831E-CBB4-4179-97B9-8C9C35269A47}" destId="{E0D63261-58F4-45C4-A1C8-6FE7B9C62E37}" srcOrd="0" destOrd="0" presId="urn:microsoft.com/office/officeart/2008/layout/VerticalCurvedList#12"/>
    <dgm:cxn modelId="{5A503DA6-A8D0-494D-8C03-F7615B5EFF05}" type="presParOf" srcId="{3B478C48-39D9-4F61-91D5-6B1057D7AB58}" destId="{2E10F01E-9ABE-46C5-967F-4A3EA066DC8F}" srcOrd="9" destOrd="0" presId="urn:microsoft.com/office/officeart/2008/layout/VerticalCurvedList#12"/>
    <dgm:cxn modelId="{33478DA8-AFB4-4CD5-8382-FA62A20BC48C}" type="presParOf" srcId="{3B478C48-39D9-4F61-91D5-6B1057D7AB58}" destId="{77EE37C3-C9A9-4505-8BC5-C2E60AD82595}" srcOrd="10" destOrd="0" presId="urn:microsoft.com/office/officeart/2008/layout/VerticalCurvedList#12"/>
    <dgm:cxn modelId="{B731FE1A-155B-40A3-AB2B-68983FB18579}" type="presParOf" srcId="{77EE37C3-C9A9-4505-8BC5-C2E60AD82595}" destId="{2489D505-8B01-46ED-A545-194BB68149A2}" srcOrd="0" destOrd="0" presId="urn:microsoft.com/office/officeart/2008/layout/VerticalCurvedList#1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611CF-2ABB-4AC2-B7B0-19CB0476D063}">
      <dsp:nvSpPr>
        <dsp:cNvPr id="0" name=""/>
        <dsp:cNvSpPr/>
      </dsp:nvSpPr>
      <dsp:spPr>
        <a:xfrm>
          <a:off x="-4392342" y="-673699"/>
          <a:ext cx="5232862" cy="5232862"/>
        </a:xfrm>
        <a:prstGeom prst="blockArc">
          <a:avLst>
            <a:gd name="adj1" fmla="val 18900000"/>
            <a:gd name="adj2" fmla="val 2700000"/>
            <a:gd name="adj3" fmla="val 41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8BE4-4BD5-4CD8-9622-CBBB501D9CB3}">
      <dsp:nvSpPr>
        <dsp:cNvPr id="0" name=""/>
        <dsp:cNvSpPr/>
      </dsp:nvSpPr>
      <dsp:spPr>
        <a:xfrm>
          <a:off x="368040" y="242763"/>
          <a:ext cx="5551905" cy="485838"/>
        </a:xfrm>
        <a:prstGeom prst="rect">
          <a:avLst/>
        </a:prstGeom>
        <a:solidFill>
          <a:srgbClr val="EBF5EB"/>
        </a:solidFill>
        <a:ln w="25400" cap="flat" cmpd="sng" algn="ctr">
          <a:solidFill>
            <a:srgbClr val="FFFFFF">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研究背景、目的及意义</a:t>
          </a:r>
        </a:p>
      </dsp:txBody>
      <dsp:txXfrm>
        <a:off x="368040" y="242763"/>
        <a:ext cx="5551905" cy="485838"/>
      </dsp:txXfrm>
    </dsp:sp>
    <dsp:sp modelId="{8D724422-9DCA-474B-88B4-287625C434E6}">
      <dsp:nvSpPr>
        <dsp:cNvPr id="0" name=""/>
        <dsp:cNvSpPr/>
      </dsp:nvSpPr>
      <dsp:spPr>
        <a:xfrm>
          <a:off x="64391" y="182033"/>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1D949B-E0B1-4770-8CFB-773135176EF2}">
      <dsp:nvSpPr>
        <dsp:cNvPr id="0" name=""/>
        <dsp:cNvSpPr/>
      </dsp:nvSpPr>
      <dsp:spPr>
        <a:xfrm>
          <a:off x="716177" y="971288"/>
          <a:ext cx="520376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国内外研究现况及发展趋势</a:t>
          </a:r>
        </a:p>
      </dsp:txBody>
      <dsp:txXfrm>
        <a:off x="716177" y="971288"/>
        <a:ext cx="5203768" cy="485838"/>
      </dsp:txXfrm>
    </dsp:sp>
    <dsp:sp modelId="{FAEA9CCB-256A-4297-9A7D-BEF0EEC49935}">
      <dsp:nvSpPr>
        <dsp:cNvPr id="0" name=""/>
        <dsp:cNvSpPr/>
      </dsp:nvSpPr>
      <dsp:spPr>
        <a:xfrm>
          <a:off x="412528" y="910558"/>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1E5168-D2B3-4D7A-967D-988EA38AE848}">
      <dsp:nvSpPr>
        <dsp:cNvPr id="0" name=""/>
        <dsp:cNvSpPr/>
      </dsp:nvSpPr>
      <dsp:spPr>
        <a:xfrm>
          <a:off x="823028" y="1699812"/>
          <a:ext cx="509691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主要研究内容</a:t>
          </a:r>
        </a:p>
      </dsp:txBody>
      <dsp:txXfrm>
        <a:off x="823028" y="1699812"/>
        <a:ext cx="5096918" cy="485838"/>
      </dsp:txXfrm>
    </dsp:sp>
    <dsp:sp modelId="{5D298618-397D-4B2B-8100-CBF425528117}">
      <dsp:nvSpPr>
        <dsp:cNvPr id="0" name=""/>
        <dsp:cNvSpPr/>
      </dsp:nvSpPr>
      <dsp:spPr>
        <a:xfrm>
          <a:off x="519379" y="1639082"/>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FFD7F8-2EE5-4CE4-A277-BF35F550E77E}">
      <dsp:nvSpPr>
        <dsp:cNvPr id="0" name=""/>
        <dsp:cNvSpPr/>
      </dsp:nvSpPr>
      <dsp:spPr>
        <a:xfrm>
          <a:off x="716177" y="2428336"/>
          <a:ext cx="520376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研究方案和主要措施</a:t>
          </a:r>
        </a:p>
      </dsp:txBody>
      <dsp:txXfrm>
        <a:off x="716177" y="2428336"/>
        <a:ext cx="5203768" cy="485838"/>
      </dsp:txXfrm>
    </dsp:sp>
    <dsp:sp modelId="{E0D63261-58F4-45C4-A1C8-6FE7B9C62E37}">
      <dsp:nvSpPr>
        <dsp:cNvPr id="0" name=""/>
        <dsp:cNvSpPr/>
      </dsp:nvSpPr>
      <dsp:spPr>
        <a:xfrm>
          <a:off x="412528" y="2367606"/>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0F01E-9ABE-46C5-967F-4A3EA066DC8F}">
      <dsp:nvSpPr>
        <dsp:cNvPr id="0" name=""/>
        <dsp:cNvSpPr/>
      </dsp:nvSpPr>
      <dsp:spPr>
        <a:xfrm>
          <a:off x="368040" y="3156860"/>
          <a:ext cx="5551905"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预期目标和进度安排</a:t>
          </a:r>
          <a:endParaRPr lang="zh-CN" altLang="en-US" sz="2400" kern="1200" dirty="0"/>
        </a:p>
      </dsp:txBody>
      <dsp:txXfrm>
        <a:off x="368040" y="3156860"/>
        <a:ext cx="5551905" cy="485838"/>
      </dsp:txXfrm>
    </dsp:sp>
    <dsp:sp modelId="{2489D505-8B01-46ED-A545-194BB68149A2}">
      <dsp:nvSpPr>
        <dsp:cNvPr id="0" name=""/>
        <dsp:cNvSpPr/>
      </dsp:nvSpPr>
      <dsp:spPr>
        <a:xfrm>
          <a:off x="64391" y="3096131"/>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611CF-2ABB-4AC2-B7B0-19CB0476D063}">
      <dsp:nvSpPr>
        <dsp:cNvPr id="0" name=""/>
        <dsp:cNvSpPr/>
      </dsp:nvSpPr>
      <dsp:spPr>
        <a:xfrm>
          <a:off x="-4392342" y="-673699"/>
          <a:ext cx="5232862" cy="5232862"/>
        </a:xfrm>
        <a:prstGeom prst="blockArc">
          <a:avLst>
            <a:gd name="adj1" fmla="val 18900000"/>
            <a:gd name="adj2" fmla="val 2700000"/>
            <a:gd name="adj3" fmla="val 41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8BE4-4BD5-4CD8-9622-CBBB501D9CB3}">
      <dsp:nvSpPr>
        <dsp:cNvPr id="0" name=""/>
        <dsp:cNvSpPr/>
      </dsp:nvSpPr>
      <dsp:spPr>
        <a:xfrm>
          <a:off x="368040" y="242763"/>
          <a:ext cx="5551905" cy="485838"/>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研究背景、目的及意义</a:t>
          </a:r>
          <a:endParaRPr lang="zh-CN" altLang="en-US" sz="2400" kern="1200" dirty="0"/>
        </a:p>
      </dsp:txBody>
      <dsp:txXfrm>
        <a:off x="368040" y="242763"/>
        <a:ext cx="5551905" cy="485838"/>
      </dsp:txXfrm>
    </dsp:sp>
    <dsp:sp modelId="{8D724422-9DCA-474B-88B4-287625C434E6}">
      <dsp:nvSpPr>
        <dsp:cNvPr id="0" name=""/>
        <dsp:cNvSpPr/>
      </dsp:nvSpPr>
      <dsp:spPr>
        <a:xfrm>
          <a:off x="64391" y="182033"/>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1D949B-E0B1-4770-8CFB-773135176EF2}">
      <dsp:nvSpPr>
        <dsp:cNvPr id="0" name=""/>
        <dsp:cNvSpPr/>
      </dsp:nvSpPr>
      <dsp:spPr>
        <a:xfrm>
          <a:off x="716177" y="971288"/>
          <a:ext cx="520376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国内外研究现况及发展趋势</a:t>
          </a:r>
        </a:p>
      </dsp:txBody>
      <dsp:txXfrm>
        <a:off x="716177" y="971288"/>
        <a:ext cx="5203768" cy="485838"/>
      </dsp:txXfrm>
    </dsp:sp>
    <dsp:sp modelId="{FAEA9CCB-256A-4297-9A7D-BEF0EEC49935}">
      <dsp:nvSpPr>
        <dsp:cNvPr id="0" name=""/>
        <dsp:cNvSpPr/>
      </dsp:nvSpPr>
      <dsp:spPr>
        <a:xfrm>
          <a:off x="412528" y="910558"/>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1E5168-D2B3-4D7A-967D-988EA38AE848}">
      <dsp:nvSpPr>
        <dsp:cNvPr id="0" name=""/>
        <dsp:cNvSpPr/>
      </dsp:nvSpPr>
      <dsp:spPr>
        <a:xfrm>
          <a:off x="823028" y="1699812"/>
          <a:ext cx="509691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主要研究内容</a:t>
          </a:r>
        </a:p>
      </dsp:txBody>
      <dsp:txXfrm>
        <a:off x="823028" y="1699812"/>
        <a:ext cx="5096918" cy="485838"/>
      </dsp:txXfrm>
    </dsp:sp>
    <dsp:sp modelId="{5D298618-397D-4B2B-8100-CBF425528117}">
      <dsp:nvSpPr>
        <dsp:cNvPr id="0" name=""/>
        <dsp:cNvSpPr/>
      </dsp:nvSpPr>
      <dsp:spPr>
        <a:xfrm>
          <a:off x="519379" y="1639082"/>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FFD7F8-2EE5-4CE4-A277-BF35F550E77E}">
      <dsp:nvSpPr>
        <dsp:cNvPr id="0" name=""/>
        <dsp:cNvSpPr/>
      </dsp:nvSpPr>
      <dsp:spPr>
        <a:xfrm>
          <a:off x="716177" y="2428336"/>
          <a:ext cx="520376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研究方案和主要措施</a:t>
          </a:r>
        </a:p>
      </dsp:txBody>
      <dsp:txXfrm>
        <a:off x="716177" y="2428336"/>
        <a:ext cx="5203768" cy="485838"/>
      </dsp:txXfrm>
    </dsp:sp>
    <dsp:sp modelId="{E0D63261-58F4-45C4-A1C8-6FE7B9C62E37}">
      <dsp:nvSpPr>
        <dsp:cNvPr id="0" name=""/>
        <dsp:cNvSpPr/>
      </dsp:nvSpPr>
      <dsp:spPr>
        <a:xfrm>
          <a:off x="412528" y="2367606"/>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0F01E-9ABE-46C5-967F-4A3EA066DC8F}">
      <dsp:nvSpPr>
        <dsp:cNvPr id="0" name=""/>
        <dsp:cNvSpPr/>
      </dsp:nvSpPr>
      <dsp:spPr>
        <a:xfrm>
          <a:off x="368040" y="3156860"/>
          <a:ext cx="5551905"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预期目标和进度安排</a:t>
          </a:r>
          <a:endParaRPr lang="zh-CN" altLang="en-US" sz="2400" kern="1200" dirty="0"/>
        </a:p>
      </dsp:txBody>
      <dsp:txXfrm>
        <a:off x="368040" y="3156860"/>
        <a:ext cx="5551905" cy="485838"/>
      </dsp:txXfrm>
    </dsp:sp>
    <dsp:sp modelId="{2489D505-8B01-46ED-A545-194BB68149A2}">
      <dsp:nvSpPr>
        <dsp:cNvPr id="0" name=""/>
        <dsp:cNvSpPr/>
      </dsp:nvSpPr>
      <dsp:spPr>
        <a:xfrm>
          <a:off x="64391" y="3096131"/>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611CF-2ABB-4AC2-B7B0-19CB0476D063}">
      <dsp:nvSpPr>
        <dsp:cNvPr id="0" name=""/>
        <dsp:cNvSpPr/>
      </dsp:nvSpPr>
      <dsp:spPr>
        <a:xfrm>
          <a:off x="-4392342" y="-673699"/>
          <a:ext cx="5232862" cy="5232862"/>
        </a:xfrm>
        <a:prstGeom prst="blockArc">
          <a:avLst>
            <a:gd name="adj1" fmla="val 18900000"/>
            <a:gd name="adj2" fmla="val 2700000"/>
            <a:gd name="adj3" fmla="val 41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8BE4-4BD5-4CD8-9622-CBBB501D9CB3}">
      <dsp:nvSpPr>
        <dsp:cNvPr id="0" name=""/>
        <dsp:cNvSpPr/>
      </dsp:nvSpPr>
      <dsp:spPr>
        <a:xfrm>
          <a:off x="368040" y="242763"/>
          <a:ext cx="5551905"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研究背景、目的及意义</a:t>
          </a:r>
          <a:endParaRPr lang="zh-CN" altLang="en-US" sz="2400" kern="1200" dirty="0"/>
        </a:p>
      </dsp:txBody>
      <dsp:txXfrm>
        <a:off x="368040" y="242763"/>
        <a:ext cx="5551905" cy="485838"/>
      </dsp:txXfrm>
    </dsp:sp>
    <dsp:sp modelId="{8D724422-9DCA-474B-88B4-287625C434E6}">
      <dsp:nvSpPr>
        <dsp:cNvPr id="0" name=""/>
        <dsp:cNvSpPr/>
      </dsp:nvSpPr>
      <dsp:spPr>
        <a:xfrm>
          <a:off x="64391" y="182033"/>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1D949B-E0B1-4770-8CFB-773135176EF2}">
      <dsp:nvSpPr>
        <dsp:cNvPr id="0" name=""/>
        <dsp:cNvSpPr/>
      </dsp:nvSpPr>
      <dsp:spPr>
        <a:xfrm>
          <a:off x="716177" y="971288"/>
          <a:ext cx="5203768" cy="485838"/>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国内外研究现况及发展趋势</a:t>
          </a:r>
        </a:p>
      </dsp:txBody>
      <dsp:txXfrm>
        <a:off x="716177" y="971288"/>
        <a:ext cx="5203768" cy="485838"/>
      </dsp:txXfrm>
    </dsp:sp>
    <dsp:sp modelId="{FAEA9CCB-256A-4297-9A7D-BEF0EEC49935}">
      <dsp:nvSpPr>
        <dsp:cNvPr id="0" name=""/>
        <dsp:cNvSpPr/>
      </dsp:nvSpPr>
      <dsp:spPr>
        <a:xfrm>
          <a:off x="412528" y="910558"/>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1E5168-D2B3-4D7A-967D-988EA38AE848}">
      <dsp:nvSpPr>
        <dsp:cNvPr id="0" name=""/>
        <dsp:cNvSpPr/>
      </dsp:nvSpPr>
      <dsp:spPr>
        <a:xfrm>
          <a:off x="823028" y="1699812"/>
          <a:ext cx="509691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主要研究内容</a:t>
          </a:r>
        </a:p>
      </dsp:txBody>
      <dsp:txXfrm>
        <a:off x="823028" y="1699812"/>
        <a:ext cx="5096918" cy="485838"/>
      </dsp:txXfrm>
    </dsp:sp>
    <dsp:sp modelId="{5D298618-397D-4B2B-8100-CBF425528117}">
      <dsp:nvSpPr>
        <dsp:cNvPr id="0" name=""/>
        <dsp:cNvSpPr/>
      </dsp:nvSpPr>
      <dsp:spPr>
        <a:xfrm>
          <a:off x="519379" y="1639082"/>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FFD7F8-2EE5-4CE4-A277-BF35F550E77E}">
      <dsp:nvSpPr>
        <dsp:cNvPr id="0" name=""/>
        <dsp:cNvSpPr/>
      </dsp:nvSpPr>
      <dsp:spPr>
        <a:xfrm>
          <a:off x="716177" y="2428336"/>
          <a:ext cx="520376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研究方案和主要措施</a:t>
          </a:r>
        </a:p>
      </dsp:txBody>
      <dsp:txXfrm>
        <a:off x="716177" y="2428336"/>
        <a:ext cx="5203768" cy="485838"/>
      </dsp:txXfrm>
    </dsp:sp>
    <dsp:sp modelId="{E0D63261-58F4-45C4-A1C8-6FE7B9C62E37}">
      <dsp:nvSpPr>
        <dsp:cNvPr id="0" name=""/>
        <dsp:cNvSpPr/>
      </dsp:nvSpPr>
      <dsp:spPr>
        <a:xfrm>
          <a:off x="412528" y="2367606"/>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0F01E-9ABE-46C5-967F-4A3EA066DC8F}">
      <dsp:nvSpPr>
        <dsp:cNvPr id="0" name=""/>
        <dsp:cNvSpPr/>
      </dsp:nvSpPr>
      <dsp:spPr>
        <a:xfrm>
          <a:off x="368040" y="3156860"/>
          <a:ext cx="5551905"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预期目标和进度安排</a:t>
          </a:r>
          <a:endParaRPr lang="zh-CN" altLang="en-US" sz="2400" kern="1200" dirty="0"/>
        </a:p>
      </dsp:txBody>
      <dsp:txXfrm>
        <a:off x="368040" y="3156860"/>
        <a:ext cx="5551905" cy="485838"/>
      </dsp:txXfrm>
    </dsp:sp>
    <dsp:sp modelId="{2489D505-8B01-46ED-A545-194BB68149A2}">
      <dsp:nvSpPr>
        <dsp:cNvPr id="0" name=""/>
        <dsp:cNvSpPr/>
      </dsp:nvSpPr>
      <dsp:spPr>
        <a:xfrm>
          <a:off x="64391" y="3096131"/>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611CF-2ABB-4AC2-B7B0-19CB0476D063}">
      <dsp:nvSpPr>
        <dsp:cNvPr id="0" name=""/>
        <dsp:cNvSpPr/>
      </dsp:nvSpPr>
      <dsp:spPr>
        <a:xfrm>
          <a:off x="-4392342" y="-673699"/>
          <a:ext cx="5232862" cy="5232862"/>
        </a:xfrm>
        <a:prstGeom prst="blockArc">
          <a:avLst>
            <a:gd name="adj1" fmla="val 18900000"/>
            <a:gd name="adj2" fmla="val 2700000"/>
            <a:gd name="adj3" fmla="val 41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8BE4-4BD5-4CD8-9622-CBBB501D9CB3}">
      <dsp:nvSpPr>
        <dsp:cNvPr id="0" name=""/>
        <dsp:cNvSpPr/>
      </dsp:nvSpPr>
      <dsp:spPr>
        <a:xfrm>
          <a:off x="368040" y="242763"/>
          <a:ext cx="5551905"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研究背景、目的及意义</a:t>
          </a:r>
          <a:endParaRPr lang="zh-CN" altLang="en-US" sz="2400" kern="1200" dirty="0"/>
        </a:p>
      </dsp:txBody>
      <dsp:txXfrm>
        <a:off x="368040" y="242763"/>
        <a:ext cx="5551905" cy="485838"/>
      </dsp:txXfrm>
    </dsp:sp>
    <dsp:sp modelId="{8D724422-9DCA-474B-88B4-287625C434E6}">
      <dsp:nvSpPr>
        <dsp:cNvPr id="0" name=""/>
        <dsp:cNvSpPr/>
      </dsp:nvSpPr>
      <dsp:spPr>
        <a:xfrm>
          <a:off x="64391" y="182033"/>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1D949B-E0B1-4770-8CFB-773135176EF2}">
      <dsp:nvSpPr>
        <dsp:cNvPr id="0" name=""/>
        <dsp:cNvSpPr/>
      </dsp:nvSpPr>
      <dsp:spPr>
        <a:xfrm>
          <a:off x="716177" y="971288"/>
          <a:ext cx="520376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国内外研究现况及发展趋势</a:t>
          </a:r>
        </a:p>
      </dsp:txBody>
      <dsp:txXfrm>
        <a:off x="716177" y="971288"/>
        <a:ext cx="5203768" cy="485838"/>
      </dsp:txXfrm>
    </dsp:sp>
    <dsp:sp modelId="{FAEA9CCB-256A-4297-9A7D-BEF0EEC49935}">
      <dsp:nvSpPr>
        <dsp:cNvPr id="0" name=""/>
        <dsp:cNvSpPr/>
      </dsp:nvSpPr>
      <dsp:spPr>
        <a:xfrm>
          <a:off x="412528" y="910558"/>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1E5168-D2B3-4D7A-967D-988EA38AE848}">
      <dsp:nvSpPr>
        <dsp:cNvPr id="0" name=""/>
        <dsp:cNvSpPr/>
      </dsp:nvSpPr>
      <dsp:spPr>
        <a:xfrm>
          <a:off x="823028" y="1699812"/>
          <a:ext cx="5096918" cy="485838"/>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主要研究内容</a:t>
          </a:r>
        </a:p>
      </dsp:txBody>
      <dsp:txXfrm>
        <a:off x="823028" y="1699812"/>
        <a:ext cx="5096918" cy="485838"/>
      </dsp:txXfrm>
    </dsp:sp>
    <dsp:sp modelId="{5D298618-397D-4B2B-8100-CBF425528117}">
      <dsp:nvSpPr>
        <dsp:cNvPr id="0" name=""/>
        <dsp:cNvSpPr/>
      </dsp:nvSpPr>
      <dsp:spPr>
        <a:xfrm>
          <a:off x="519379" y="1639082"/>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FFD7F8-2EE5-4CE4-A277-BF35F550E77E}">
      <dsp:nvSpPr>
        <dsp:cNvPr id="0" name=""/>
        <dsp:cNvSpPr/>
      </dsp:nvSpPr>
      <dsp:spPr>
        <a:xfrm>
          <a:off x="716177" y="2428336"/>
          <a:ext cx="520376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研究方案和主要措施</a:t>
          </a:r>
        </a:p>
      </dsp:txBody>
      <dsp:txXfrm>
        <a:off x="716177" y="2428336"/>
        <a:ext cx="5203768" cy="485838"/>
      </dsp:txXfrm>
    </dsp:sp>
    <dsp:sp modelId="{E0D63261-58F4-45C4-A1C8-6FE7B9C62E37}">
      <dsp:nvSpPr>
        <dsp:cNvPr id="0" name=""/>
        <dsp:cNvSpPr/>
      </dsp:nvSpPr>
      <dsp:spPr>
        <a:xfrm>
          <a:off x="412528" y="2367606"/>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A6BB10-E4DC-475C-86A9-6D3EB36658A7}">
      <dsp:nvSpPr>
        <dsp:cNvPr id="0" name=""/>
        <dsp:cNvSpPr/>
      </dsp:nvSpPr>
      <dsp:spPr>
        <a:xfrm>
          <a:off x="368040" y="3156860"/>
          <a:ext cx="5551905"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预期目标和进度安排</a:t>
          </a:r>
          <a:endParaRPr lang="zh-CN" altLang="en-US" sz="2400" kern="1200" dirty="0"/>
        </a:p>
      </dsp:txBody>
      <dsp:txXfrm>
        <a:off x="368040" y="3156860"/>
        <a:ext cx="5551905" cy="485838"/>
      </dsp:txXfrm>
    </dsp:sp>
    <dsp:sp modelId="{B5753179-9F22-4668-A48E-85C012A45E97}">
      <dsp:nvSpPr>
        <dsp:cNvPr id="0" name=""/>
        <dsp:cNvSpPr/>
      </dsp:nvSpPr>
      <dsp:spPr>
        <a:xfrm>
          <a:off x="64391" y="3096131"/>
          <a:ext cx="607297" cy="607297"/>
        </a:xfrm>
        <a:prstGeom prst="ellipse">
          <a:avLst/>
        </a:prstGeom>
        <a:solidFill>
          <a:srgbClr val="DEEEDE"/>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611CF-2ABB-4AC2-B7B0-19CB0476D063}">
      <dsp:nvSpPr>
        <dsp:cNvPr id="0" name=""/>
        <dsp:cNvSpPr/>
      </dsp:nvSpPr>
      <dsp:spPr>
        <a:xfrm>
          <a:off x="-4392342" y="-673699"/>
          <a:ext cx="5232862" cy="5232862"/>
        </a:xfrm>
        <a:prstGeom prst="blockArc">
          <a:avLst>
            <a:gd name="adj1" fmla="val 18900000"/>
            <a:gd name="adj2" fmla="val 2700000"/>
            <a:gd name="adj3" fmla="val 41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8BE4-4BD5-4CD8-9622-CBBB501D9CB3}">
      <dsp:nvSpPr>
        <dsp:cNvPr id="0" name=""/>
        <dsp:cNvSpPr/>
      </dsp:nvSpPr>
      <dsp:spPr>
        <a:xfrm>
          <a:off x="368040" y="242763"/>
          <a:ext cx="5551905"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研究背景、目的及意义</a:t>
          </a:r>
          <a:endParaRPr lang="zh-CN" altLang="en-US" sz="2400" kern="1200" dirty="0"/>
        </a:p>
      </dsp:txBody>
      <dsp:txXfrm>
        <a:off x="368040" y="242763"/>
        <a:ext cx="5551905" cy="485838"/>
      </dsp:txXfrm>
    </dsp:sp>
    <dsp:sp modelId="{8D724422-9DCA-474B-88B4-287625C434E6}">
      <dsp:nvSpPr>
        <dsp:cNvPr id="0" name=""/>
        <dsp:cNvSpPr/>
      </dsp:nvSpPr>
      <dsp:spPr>
        <a:xfrm>
          <a:off x="64391" y="182033"/>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1D949B-E0B1-4770-8CFB-773135176EF2}">
      <dsp:nvSpPr>
        <dsp:cNvPr id="0" name=""/>
        <dsp:cNvSpPr/>
      </dsp:nvSpPr>
      <dsp:spPr>
        <a:xfrm>
          <a:off x="716177" y="971288"/>
          <a:ext cx="520376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国内外研究现况及发展趋势</a:t>
          </a:r>
        </a:p>
      </dsp:txBody>
      <dsp:txXfrm>
        <a:off x="716177" y="971288"/>
        <a:ext cx="5203768" cy="485838"/>
      </dsp:txXfrm>
    </dsp:sp>
    <dsp:sp modelId="{FAEA9CCB-256A-4297-9A7D-BEF0EEC49935}">
      <dsp:nvSpPr>
        <dsp:cNvPr id="0" name=""/>
        <dsp:cNvSpPr/>
      </dsp:nvSpPr>
      <dsp:spPr>
        <a:xfrm>
          <a:off x="412528" y="910558"/>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1E5168-D2B3-4D7A-967D-988EA38AE848}">
      <dsp:nvSpPr>
        <dsp:cNvPr id="0" name=""/>
        <dsp:cNvSpPr/>
      </dsp:nvSpPr>
      <dsp:spPr>
        <a:xfrm>
          <a:off x="823028" y="1699812"/>
          <a:ext cx="509691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主要研究内容</a:t>
          </a:r>
        </a:p>
      </dsp:txBody>
      <dsp:txXfrm>
        <a:off x="823028" y="1699812"/>
        <a:ext cx="5096918" cy="485838"/>
      </dsp:txXfrm>
    </dsp:sp>
    <dsp:sp modelId="{5D298618-397D-4B2B-8100-CBF425528117}">
      <dsp:nvSpPr>
        <dsp:cNvPr id="0" name=""/>
        <dsp:cNvSpPr/>
      </dsp:nvSpPr>
      <dsp:spPr>
        <a:xfrm>
          <a:off x="519379" y="1639082"/>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FFD7F8-2EE5-4CE4-A277-BF35F550E77E}">
      <dsp:nvSpPr>
        <dsp:cNvPr id="0" name=""/>
        <dsp:cNvSpPr/>
      </dsp:nvSpPr>
      <dsp:spPr>
        <a:xfrm>
          <a:off x="716177" y="2428336"/>
          <a:ext cx="5203768" cy="485838"/>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研究方案和主要措施</a:t>
          </a:r>
        </a:p>
      </dsp:txBody>
      <dsp:txXfrm>
        <a:off x="716177" y="2428336"/>
        <a:ext cx="5203768" cy="485838"/>
      </dsp:txXfrm>
    </dsp:sp>
    <dsp:sp modelId="{E0D63261-58F4-45C4-A1C8-6FE7B9C62E37}">
      <dsp:nvSpPr>
        <dsp:cNvPr id="0" name=""/>
        <dsp:cNvSpPr/>
      </dsp:nvSpPr>
      <dsp:spPr>
        <a:xfrm>
          <a:off x="412528" y="2367606"/>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0F01E-9ABE-46C5-967F-4A3EA066DC8F}">
      <dsp:nvSpPr>
        <dsp:cNvPr id="0" name=""/>
        <dsp:cNvSpPr/>
      </dsp:nvSpPr>
      <dsp:spPr>
        <a:xfrm>
          <a:off x="368040" y="3156860"/>
          <a:ext cx="5551905"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预期目标和进度安排</a:t>
          </a:r>
          <a:endParaRPr lang="zh-CN" altLang="en-US" sz="2400" kern="1200" dirty="0"/>
        </a:p>
      </dsp:txBody>
      <dsp:txXfrm>
        <a:off x="368040" y="3156860"/>
        <a:ext cx="5551905" cy="485838"/>
      </dsp:txXfrm>
    </dsp:sp>
    <dsp:sp modelId="{2489D505-8B01-46ED-A545-194BB68149A2}">
      <dsp:nvSpPr>
        <dsp:cNvPr id="0" name=""/>
        <dsp:cNvSpPr/>
      </dsp:nvSpPr>
      <dsp:spPr>
        <a:xfrm>
          <a:off x="64391" y="3096131"/>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611CF-2ABB-4AC2-B7B0-19CB0476D063}">
      <dsp:nvSpPr>
        <dsp:cNvPr id="0" name=""/>
        <dsp:cNvSpPr/>
      </dsp:nvSpPr>
      <dsp:spPr>
        <a:xfrm>
          <a:off x="-4392342" y="-673699"/>
          <a:ext cx="5232862" cy="5232862"/>
        </a:xfrm>
        <a:prstGeom prst="blockArc">
          <a:avLst>
            <a:gd name="adj1" fmla="val 18900000"/>
            <a:gd name="adj2" fmla="val 2700000"/>
            <a:gd name="adj3" fmla="val 413"/>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8BE4-4BD5-4CD8-9622-CBBB501D9CB3}">
      <dsp:nvSpPr>
        <dsp:cNvPr id="0" name=""/>
        <dsp:cNvSpPr/>
      </dsp:nvSpPr>
      <dsp:spPr>
        <a:xfrm>
          <a:off x="368040" y="242763"/>
          <a:ext cx="5551905"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研究背景、目的及意义</a:t>
          </a:r>
          <a:endParaRPr lang="zh-CN" altLang="en-US" sz="2400" kern="1200" dirty="0"/>
        </a:p>
      </dsp:txBody>
      <dsp:txXfrm>
        <a:off x="368040" y="242763"/>
        <a:ext cx="5551905" cy="485838"/>
      </dsp:txXfrm>
    </dsp:sp>
    <dsp:sp modelId="{8D724422-9DCA-474B-88B4-287625C434E6}">
      <dsp:nvSpPr>
        <dsp:cNvPr id="0" name=""/>
        <dsp:cNvSpPr/>
      </dsp:nvSpPr>
      <dsp:spPr>
        <a:xfrm>
          <a:off x="64391" y="182033"/>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1D949B-E0B1-4770-8CFB-773135176EF2}">
      <dsp:nvSpPr>
        <dsp:cNvPr id="0" name=""/>
        <dsp:cNvSpPr/>
      </dsp:nvSpPr>
      <dsp:spPr>
        <a:xfrm>
          <a:off x="716177" y="971288"/>
          <a:ext cx="520376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国内外研究现况及发展趋势</a:t>
          </a:r>
        </a:p>
      </dsp:txBody>
      <dsp:txXfrm>
        <a:off x="716177" y="971288"/>
        <a:ext cx="5203768" cy="485838"/>
      </dsp:txXfrm>
    </dsp:sp>
    <dsp:sp modelId="{FAEA9CCB-256A-4297-9A7D-BEF0EEC49935}">
      <dsp:nvSpPr>
        <dsp:cNvPr id="0" name=""/>
        <dsp:cNvSpPr/>
      </dsp:nvSpPr>
      <dsp:spPr>
        <a:xfrm>
          <a:off x="412528" y="910558"/>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41E5168-D2B3-4D7A-967D-988EA38AE848}">
      <dsp:nvSpPr>
        <dsp:cNvPr id="0" name=""/>
        <dsp:cNvSpPr/>
      </dsp:nvSpPr>
      <dsp:spPr>
        <a:xfrm>
          <a:off x="823028" y="1699812"/>
          <a:ext cx="509691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主要研究内容</a:t>
          </a:r>
        </a:p>
      </dsp:txBody>
      <dsp:txXfrm>
        <a:off x="823028" y="1699812"/>
        <a:ext cx="5096918" cy="485838"/>
      </dsp:txXfrm>
    </dsp:sp>
    <dsp:sp modelId="{5D298618-397D-4B2B-8100-CBF425528117}">
      <dsp:nvSpPr>
        <dsp:cNvPr id="0" name=""/>
        <dsp:cNvSpPr/>
      </dsp:nvSpPr>
      <dsp:spPr>
        <a:xfrm>
          <a:off x="519379" y="1639082"/>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FFD7F8-2EE5-4CE4-A277-BF35F550E77E}">
      <dsp:nvSpPr>
        <dsp:cNvPr id="0" name=""/>
        <dsp:cNvSpPr/>
      </dsp:nvSpPr>
      <dsp:spPr>
        <a:xfrm>
          <a:off x="716177" y="2428336"/>
          <a:ext cx="5203768" cy="485838"/>
        </a:xfrm>
        <a:prstGeom prst="rect">
          <a:avLst/>
        </a:prstGeom>
        <a:solidFill>
          <a:srgbClr val="EBF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研究方案和主要措施</a:t>
          </a:r>
        </a:p>
      </dsp:txBody>
      <dsp:txXfrm>
        <a:off x="716177" y="2428336"/>
        <a:ext cx="5203768" cy="485838"/>
      </dsp:txXfrm>
    </dsp:sp>
    <dsp:sp modelId="{E0D63261-58F4-45C4-A1C8-6FE7B9C62E37}">
      <dsp:nvSpPr>
        <dsp:cNvPr id="0" name=""/>
        <dsp:cNvSpPr/>
      </dsp:nvSpPr>
      <dsp:spPr>
        <a:xfrm>
          <a:off x="412528" y="2367606"/>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10F01E-9ABE-46C5-967F-4A3EA066DC8F}">
      <dsp:nvSpPr>
        <dsp:cNvPr id="0" name=""/>
        <dsp:cNvSpPr/>
      </dsp:nvSpPr>
      <dsp:spPr>
        <a:xfrm>
          <a:off x="368040" y="3156860"/>
          <a:ext cx="5551905" cy="485838"/>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634" tIns="60960" rIns="60960" bIns="60960" numCol="1" spcCol="1270" anchor="ctr" anchorCtr="0">
          <a:noAutofit/>
        </a:bodyPr>
        <a:lstStyle/>
        <a:p>
          <a:pPr marL="0" lvl="0" indent="0" algn="l" defTabSz="1066800">
            <a:lnSpc>
              <a:spcPct val="90000"/>
            </a:lnSpc>
            <a:spcBef>
              <a:spcPct val="0"/>
            </a:spcBef>
            <a:spcAft>
              <a:spcPct val="35000"/>
            </a:spcAft>
            <a:buNone/>
          </a:pPr>
          <a:r>
            <a:rPr lang="zh-CN" altLang="en-US" sz="2400" kern="1200" dirty="0">
              <a:solidFill>
                <a:srgbClr val="00447A"/>
              </a:solidFill>
              <a:latin typeface="黑体" panose="02010609060101010101" pitchFamily="49" charset="-122"/>
              <a:ea typeface="黑体" panose="02010609060101010101" pitchFamily="49" charset="-122"/>
              <a:cs typeface="+mn-cs"/>
            </a:rPr>
            <a:t>预期目标和进度安排</a:t>
          </a:r>
          <a:endParaRPr lang="zh-CN" altLang="en-US" sz="2400" kern="1200" dirty="0"/>
        </a:p>
      </dsp:txBody>
      <dsp:txXfrm>
        <a:off x="368040" y="3156860"/>
        <a:ext cx="5551905" cy="485838"/>
      </dsp:txXfrm>
    </dsp:sp>
    <dsp:sp modelId="{2489D505-8B01-46ED-A545-194BB68149A2}">
      <dsp:nvSpPr>
        <dsp:cNvPr id="0" name=""/>
        <dsp:cNvSpPr/>
      </dsp:nvSpPr>
      <dsp:spPr>
        <a:xfrm>
          <a:off x="64391" y="3096131"/>
          <a:ext cx="607297" cy="607297"/>
        </a:xfrm>
        <a:prstGeom prst="ellipse">
          <a:avLst/>
        </a:prstGeom>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8">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8">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9">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VerticalCurvedList#10">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1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12">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9">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DE7495-B88C-4BC8-903C-DDE17B0669C0}" type="datetimeFigureOut">
              <a:rPr lang="zh-CN" altLang="en-US" smtClean="0"/>
              <a:t>2025-06-09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D1483A-E9C9-4CB8-B1E2-AD1DF23A405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2CC6-DD30-4F55-BC29-ACA730589CCC}" type="datetimeFigureOut">
              <a:rPr lang="zh-CN" altLang="en-US" smtClean="0"/>
              <a:t>2025-06-09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33C14-E119-4DF3-9D65-AD30784BED36}"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01089-3FD2-7FC6-0BFE-90FA0FC46697}"/>
            </a:ext>
          </a:extLst>
        </p:cNvPr>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5AE039B0-0882-F7C1-3CB3-B27FFB77204C}"/>
              </a:ext>
            </a:extLst>
          </p:cNvPr>
          <p:cNvSpPr>
            <a:spLocks noGrp="1" noRot="1" noChangeAspect="1" noTextEdit="1"/>
          </p:cNvSpPr>
          <p:nvPr>
            <p:ph type="sldImg"/>
          </p:nvPr>
        </p:nvSpPr>
        <p:spPr>
          <a:xfrm>
            <a:off x="142875" y="769938"/>
            <a:ext cx="6813550" cy="3833812"/>
          </a:xfrm>
        </p:spPr>
      </p:sp>
      <p:sp>
        <p:nvSpPr>
          <p:cNvPr id="53251" name="备注占位符 2">
            <a:extLst>
              <a:ext uri="{FF2B5EF4-FFF2-40B4-BE49-F238E27FC236}">
                <a16:creationId xmlns:a16="http://schemas.microsoft.com/office/drawing/2014/main" id="{EC113BDA-AA27-BFE0-5694-91E8B19E2B3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a:extLst>
              <a:ext uri="{FF2B5EF4-FFF2-40B4-BE49-F238E27FC236}">
                <a16:creationId xmlns:a16="http://schemas.microsoft.com/office/drawing/2014/main" id="{31C86166-2083-4847-C352-7323514DF15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10</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9319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508DC-9BA6-1A55-B5B5-406675DADD5A}"/>
            </a:ext>
          </a:extLst>
        </p:cNvPr>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95A47089-F66F-1218-38C1-35C2C40426BB}"/>
              </a:ext>
            </a:extLst>
          </p:cNvPr>
          <p:cNvSpPr>
            <a:spLocks noGrp="1" noRot="1" noChangeAspect="1" noTextEdit="1"/>
          </p:cNvSpPr>
          <p:nvPr>
            <p:ph type="sldImg"/>
          </p:nvPr>
        </p:nvSpPr>
        <p:spPr>
          <a:xfrm>
            <a:off x="142875" y="769938"/>
            <a:ext cx="6813550" cy="3833812"/>
          </a:xfrm>
        </p:spPr>
      </p:sp>
      <p:sp>
        <p:nvSpPr>
          <p:cNvPr id="53251" name="备注占位符 2">
            <a:extLst>
              <a:ext uri="{FF2B5EF4-FFF2-40B4-BE49-F238E27FC236}">
                <a16:creationId xmlns:a16="http://schemas.microsoft.com/office/drawing/2014/main" id="{E391FAEA-9823-1A2C-92C7-EE88077F85B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a:extLst>
              <a:ext uri="{FF2B5EF4-FFF2-40B4-BE49-F238E27FC236}">
                <a16:creationId xmlns:a16="http://schemas.microsoft.com/office/drawing/2014/main" id="{A9D04FEE-B8F4-0A70-CB2B-8BD6B52FA8A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11</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27636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12</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针对定向长钻孔钻进过程中钻柱托压问题及其复杂的时变特性，综合分析上节所述的三类钻柱建模方法，集总参数模型计算效率高，适用于实时仿真和控制，能够快速求解钻柱的轴向与扭转响应，而有限元方法则在描述钻柱屈曲及孔壁摩擦力分布效应方面具有优势。</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13</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14</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15</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4DBC6-8917-ED72-BAE8-CF30180AF726}"/>
            </a:ext>
          </a:extLst>
        </p:cNvPr>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EEC7DA79-DB2E-E27E-FD03-2CF7FBCCFDE0}"/>
              </a:ext>
            </a:extLst>
          </p:cNvPr>
          <p:cNvSpPr>
            <a:spLocks noGrp="1" noRot="1" noChangeAspect="1" noTextEdit="1"/>
          </p:cNvSpPr>
          <p:nvPr>
            <p:ph type="sldImg"/>
          </p:nvPr>
        </p:nvSpPr>
        <p:spPr>
          <a:xfrm>
            <a:off x="142875" y="769938"/>
            <a:ext cx="6813550" cy="3833812"/>
          </a:xfrm>
        </p:spPr>
      </p:sp>
      <p:sp>
        <p:nvSpPr>
          <p:cNvPr id="53251" name="备注占位符 2">
            <a:extLst>
              <a:ext uri="{FF2B5EF4-FFF2-40B4-BE49-F238E27FC236}">
                <a16:creationId xmlns:a16="http://schemas.microsoft.com/office/drawing/2014/main" id="{5EB046E2-5A62-9D81-1376-87F773F6D0F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随着钻孔深度的增加，钻柱在孔壁摩阻、煤屑堆积以及钻柱屈曲等因素的影响下，给进压力难以有效传递至钻头，导致钻柱托压问题的发生。研究表明，当钻进水平长度超过</a:t>
            </a:r>
            <a:r>
              <a:rPr lang="en-US" altLang="zh-CN" sz="1800" kern="100" dirty="0">
                <a:effectLst/>
                <a:latin typeface="Times New Roman" panose="02020603050405020304" pitchFamily="18" charset="0"/>
                <a:ea typeface="宋体" panose="02010600030101010101" pitchFamily="2" charset="-122"/>
              </a:rPr>
              <a:t>1000m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时，钻机输出的给进压力在传输至钻头的过程中可能损失</a:t>
            </a:r>
            <a:r>
              <a:rPr lang="en-US" altLang="zh-CN" sz="1800" kern="100" dirty="0">
                <a:effectLst/>
                <a:latin typeface="Times New Roman" panose="02020603050405020304" pitchFamily="18" charset="0"/>
                <a:ea typeface="宋体" panose="02010600030101010101" pitchFamily="2" charset="-122"/>
              </a:rPr>
              <a:t>80%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以上</a:t>
            </a:r>
            <a:r>
              <a:rPr lang="en-US" altLang="zh-CN" sz="1800" kern="100" baseline="30000" dirty="0">
                <a:effectLst/>
                <a:latin typeface="Times New Roman" panose="02020603050405020304" pitchFamily="18" charset="0"/>
                <a:ea typeface="宋体" panose="02010600030101010101" pitchFamily="2" charset="-122"/>
              </a:rPr>
              <a:t>[7]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。这种现象不仅降低给进速度，影响钻进效率，还可能导致钻柱振动加剧、钻具磨损加快，甚至出现卡钻、井下事故等严重后果</a:t>
            </a:r>
            <a:r>
              <a:rPr lang="en-US" altLang="zh-CN" sz="1800" kern="100" baseline="30000" dirty="0">
                <a:effectLst/>
                <a:latin typeface="Times New Roman" panose="02020603050405020304" pitchFamily="18" charset="0"/>
                <a:ea typeface="宋体" panose="02010600030101010101" pitchFamily="2" charset="-122"/>
              </a:rPr>
              <a:t>[8]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53252" name="灯片编号占位符 3">
            <a:extLst>
              <a:ext uri="{FF2B5EF4-FFF2-40B4-BE49-F238E27FC236}">
                <a16:creationId xmlns:a16="http://schemas.microsoft.com/office/drawing/2014/main" id="{1F8F7E02-0CAE-0C53-8524-2ED02418EF4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16</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3618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4009C-BFBA-5416-D631-540ABF80C407}"/>
            </a:ext>
          </a:extLst>
        </p:cNvPr>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681A18BE-3839-7EBD-DA5D-6F3A0EC32858}"/>
              </a:ext>
            </a:extLst>
          </p:cNvPr>
          <p:cNvSpPr>
            <a:spLocks noGrp="1" noRot="1" noChangeAspect="1" noTextEdit="1"/>
          </p:cNvSpPr>
          <p:nvPr>
            <p:ph type="sldImg"/>
          </p:nvPr>
        </p:nvSpPr>
        <p:spPr>
          <a:xfrm>
            <a:off x="142875" y="769938"/>
            <a:ext cx="6813550" cy="3833812"/>
          </a:xfrm>
        </p:spPr>
      </p:sp>
      <p:sp>
        <p:nvSpPr>
          <p:cNvPr id="53251" name="备注占位符 2">
            <a:extLst>
              <a:ext uri="{FF2B5EF4-FFF2-40B4-BE49-F238E27FC236}">
                <a16:creationId xmlns:a16="http://schemas.microsoft.com/office/drawing/2014/main" id="{992763A1-53B8-846D-FF66-7F7CA579149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a:extLst>
              <a:ext uri="{FF2B5EF4-FFF2-40B4-BE49-F238E27FC236}">
                <a16:creationId xmlns:a16="http://schemas.microsoft.com/office/drawing/2014/main" id="{3C3EFCA2-F1D5-1D3C-11A0-210D3E6B8ED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17</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05580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18</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582076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2CAC8-7D9C-B614-C8C0-1054FE8A1CB4}"/>
            </a:ext>
          </a:extLst>
        </p:cNvPr>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E320631B-D83C-E7DC-80EF-899047111D50}"/>
              </a:ext>
            </a:extLst>
          </p:cNvPr>
          <p:cNvSpPr>
            <a:spLocks noGrp="1" noRot="1" noChangeAspect="1" noTextEdit="1"/>
          </p:cNvSpPr>
          <p:nvPr>
            <p:ph type="sldImg"/>
          </p:nvPr>
        </p:nvSpPr>
        <p:spPr>
          <a:xfrm>
            <a:off x="142875" y="769938"/>
            <a:ext cx="6813550" cy="3833812"/>
          </a:xfrm>
        </p:spPr>
      </p:sp>
      <p:sp>
        <p:nvSpPr>
          <p:cNvPr id="53251" name="备注占位符 2">
            <a:extLst>
              <a:ext uri="{FF2B5EF4-FFF2-40B4-BE49-F238E27FC236}">
                <a16:creationId xmlns:a16="http://schemas.microsoft.com/office/drawing/2014/main" id="{F3FFEC00-1ACC-F081-41A8-43502CE4273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a:extLst>
              <a:ext uri="{FF2B5EF4-FFF2-40B4-BE49-F238E27FC236}">
                <a16:creationId xmlns:a16="http://schemas.microsoft.com/office/drawing/2014/main" id="{B03DE0DA-21A5-E390-7C57-F4B30481BCA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19</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1179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740AE-58B4-30F6-379E-6B2649DB74CC}"/>
            </a:ext>
          </a:extLst>
        </p:cNvPr>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3D506EFD-97CC-2455-08F5-8692AB87AAE8}"/>
              </a:ext>
            </a:extLst>
          </p:cNvPr>
          <p:cNvSpPr>
            <a:spLocks noGrp="1" noRot="1" noChangeAspect="1" noTextEdit="1"/>
          </p:cNvSpPr>
          <p:nvPr>
            <p:ph type="sldImg"/>
          </p:nvPr>
        </p:nvSpPr>
        <p:spPr>
          <a:xfrm>
            <a:off x="142875" y="769938"/>
            <a:ext cx="6813550" cy="3833812"/>
          </a:xfrm>
        </p:spPr>
      </p:sp>
      <p:sp>
        <p:nvSpPr>
          <p:cNvPr id="53251" name="备注占位符 2">
            <a:extLst>
              <a:ext uri="{FF2B5EF4-FFF2-40B4-BE49-F238E27FC236}">
                <a16:creationId xmlns:a16="http://schemas.microsoft.com/office/drawing/2014/main" id="{27ED5AE1-7AA0-D106-CF43-2992F711A8D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a:extLst>
              <a:ext uri="{FF2B5EF4-FFF2-40B4-BE49-F238E27FC236}">
                <a16:creationId xmlns:a16="http://schemas.microsoft.com/office/drawing/2014/main" id="{22699106-90DA-C40E-D1D4-B1C57DA805F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20</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66255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A853F-5970-0F23-E796-36597E904074}"/>
            </a:ext>
          </a:extLst>
        </p:cNvPr>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B88A9432-BA2D-15A6-5C74-C255458BA674}"/>
              </a:ext>
            </a:extLst>
          </p:cNvPr>
          <p:cNvSpPr>
            <a:spLocks noGrp="1" noRot="1" noChangeAspect="1" noTextEdit="1"/>
          </p:cNvSpPr>
          <p:nvPr>
            <p:ph type="sldImg"/>
          </p:nvPr>
        </p:nvSpPr>
        <p:spPr>
          <a:xfrm>
            <a:off x="142875" y="769938"/>
            <a:ext cx="6813550" cy="3833812"/>
          </a:xfrm>
        </p:spPr>
      </p:sp>
      <p:sp>
        <p:nvSpPr>
          <p:cNvPr id="53251" name="备注占位符 2">
            <a:extLst>
              <a:ext uri="{FF2B5EF4-FFF2-40B4-BE49-F238E27FC236}">
                <a16:creationId xmlns:a16="http://schemas.microsoft.com/office/drawing/2014/main" id="{CAA4A285-6020-D786-ACA5-8E9FBAA6E5D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随着钻孔深度的增加，钻柱在孔壁摩阻、煤屑堆积以及钻柱屈曲等因素的影响下，给进压力难以有效传递至钻头，导致钻柱托压问题的发生。研究表明，当钻进水平长度超过</a:t>
            </a:r>
            <a:r>
              <a:rPr lang="en-US" altLang="zh-CN" sz="1800" kern="100" dirty="0">
                <a:effectLst/>
                <a:latin typeface="Times New Roman" panose="02020603050405020304" pitchFamily="18" charset="0"/>
                <a:ea typeface="宋体" panose="02010600030101010101" pitchFamily="2" charset="-122"/>
              </a:rPr>
              <a:t>1000m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时，钻机输出的给进压力在传输至钻头的过程中可能损失</a:t>
            </a:r>
            <a:r>
              <a:rPr lang="en-US" altLang="zh-CN" sz="1800" kern="100" dirty="0">
                <a:effectLst/>
                <a:latin typeface="Times New Roman" panose="02020603050405020304" pitchFamily="18" charset="0"/>
                <a:ea typeface="宋体" panose="02010600030101010101" pitchFamily="2" charset="-122"/>
              </a:rPr>
              <a:t>80%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以上</a:t>
            </a:r>
            <a:r>
              <a:rPr lang="en-US" altLang="zh-CN" sz="1800" kern="100" baseline="30000" dirty="0">
                <a:effectLst/>
                <a:latin typeface="Times New Roman" panose="02020603050405020304" pitchFamily="18" charset="0"/>
                <a:ea typeface="宋体" panose="02010600030101010101" pitchFamily="2" charset="-122"/>
              </a:rPr>
              <a:t>[7]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。这种现象不仅降低给进速度，影响钻进效率，还可能导致钻柱振动加剧、钻具磨损加快，甚至出现卡钻、井下事故等严重后果</a:t>
            </a:r>
            <a:r>
              <a:rPr lang="en-US" altLang="zh-CN" sz="1800" kern="100" baseline="30000" dirty="0">
                <a:effectLst/>
                <a:latin typeface="Times New Roman" panose="02020603050405020304" pitchFamily="18" charset="0"/>
                <a:ea typeface="宋体" panose="02010600030101010101" pitchFamily="2" charset="-122"/>
              </a:rPr>
              <a:t>[8]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53252" name="灯片编号占位符 3">
            <a:extLst>
              <a:ext uri="{FF2B5EF4-FFF2-40B4-BE49-F238E27FC236}">
                <a16:creationId xmlns:a16="http://schemas.microsoft.com/office/drawing/2014/main" id="{9D0677E4-FA29-900E-2B2F-1F9F4D9AD5B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21</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24331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22</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23</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673F9-95AB-BC47-34D0-B87957886024}"/>
            </a:ext>
          </a:extLst>
        </p:cNvPr>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35D7AF0B-6D44-55B9-39BD-89182ADF7A82}"/>
              </a:ext>
            </a:extLst>
          </p:cNvPr>
          <p:cNvSpPr>
            <a:spLocks noGrp="1" noRot="1" noChangeAspect="1" noTextEdit="1"/>
          </p:cNvSpPr>
          <p:nvPr>
            <p:ph type="sldImg"/>
          </p:nvPr>
        </p:nvSpPr>
        <p:spPr>
          <a:xfrm>
            <a:off x="142875" y="769938"/>
            <a:ext cx="6813550" cy="3833812"/>
          </a:xfrm>
        </p:spPr>
      </p:sp>
      <p:sp>
        <p:nvSpPr>
          <p:cNvPr id="53251" name="备注占位符 2">
            <a:extLst>
              <a:ext uri="{FF2B5EF4-FFF2-40B4-BE49-F238E27FC236}">
                <a16:creationId xmlns:a16="http://schemas.microsoft.com/office/drawing/2014/main" id="{A27DAAA7-30A4-4EF7-CC90-08D6D2EC7B0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a:extLst>
              <a:ext uri="{FF2B5EF4-FFF2-40B4-BE49-F238E27FC236}">
                <a16:creationId xmlns:a16="http://schemas.microsoft.com/office/drawing/2014/main" id="{8BE795F4-9814-B5D9-ECE8-B2B7FD40F2C8}"/>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3</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67127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随着钻孔深度的增加，钻柱在孔壁摩阻、煤屑堆积以及钻柱屈曲等因素的影响下，给进压力难以有效传递至钻头，导致钻柱托压问题的发生。研究表明，当钻进水平长度超过</a:t>
            </a:r>
            <a:r>
              <a:rPr lang="en-US" altLang="zh-CN" sz="1800" kern="100" dirty="0">
                <a:effectLst/>
                <a:latin typeface="Times New Roman" panose="02020603050405020304" pitchFamily="18" charset="0"/>
                <a:ea typeface="宋体" panose="02010600030101010101" pitchFamily="2" charset="-122"/>
              </a:rPr>
              <a:t>1000m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时，钻机输出的给进压力在传输至钻头的过程中可能损失</a:t>
            </a:r>
            <a:r>
              <a:rPr lang="en-US" altLang="zh-CN" sz="1800" kern="100" dirty="0">
                <a:effectLst/>
                <a:latin typeface="Times New Roman" panose="02020603050405020304" pitchFamily="18" charset="0"/>
                <a:ea typeface="宋体" panose="02010600030101010101" pitchFamily="2" charset="-122"/>
              </a:rPr>
              <a:t>80%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以上</a:t>
            </a:r>
            <a:r>
              <a:rPr lang="en-US" altLang="zh-CN" sz="1800" kern="100" baseline="30000" dirty="0">
                <a:effectLst/>
                <a:latin typeface="Times New Roman" panose="02020603050405020304" pitchFamily="18" charset="0"/>
                <a:ea typeface="宋体" panose="02010600030101010101" pitchFamily="2" charset="-122"/>
              </a:rPr>
              <a:t>[7]</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。这种现象不仅降低给进速度，影响钻进效率，还可能导致钻柱振动加剧、钻具磨损加快，甚至出现卡钻、井下事故等严重后果</a:t>
            </a:r>
            <a:r>
              <a:rPr lang="en-US" altLang="zh-CN" sz="1800" kern="100" baseline="30000" dirty="0">
                <a:effectLst/>
                <a:latin typeface="Times New Roman" panose="02020603050405020304" pitchFamily="18" charset="0"/>
                <a:ea typeface="宋体" panose="02010600030101010101" pitchFamily="2" charset="-122"/>
              </a:rPr>
              <a:t>[8]</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4</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5</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6</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E81F0-2CD4-756F-3C68-AB74B9CC1B10}"/>
            </a:ext>
          </a:extLst>
        </p:cNvPr>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D59556C1-8438-B8F7-12F3-6FD564D8FAFE}"/>
              </a:ext>
            </a:extLst>
          </p:cNvPr>
          <p:cNvSpPr>
            <a:spLocks noGrp="1" noRot="1" noChangeAspect="1" noTextEdit="1"/>
          </p:cNvSpPr>
          <p:nvPr>
            <p:ph type="sldImg"/>
          </p:nvPr>
        </p:nvSpPr>
        <p:spPr>
          <a:xfrm>
            <a:off x="142875" y="769938"/>
            <a:ext cx="6813550" cy="3833812"/>
          </a:xfrm>
        </p:spPr>
      </p:sp>
      <p:sp>
        <p:nvSpPr>
          <p:cNvPr id="53251" name="备注占位符 2">
            <a:extLst>
              <a:ext uri="{FF2B5EF4-FFF2-40B4-BE49-F238E27FC236}">
                <a16:creationId xmlns:a16="http://schemas.microsoft.com/office/drawing/2014/main" id="{92FF5F6F-F3AF-4B88-7DDD-BE5FA3863316}"/>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a:extLst>
              <a:ext uri="{FF2B5EF4-FFF2-40B4-BE49-F238E27FC236}">
                <a16:creationId xmlns:a16="http://schemas.microsoft.com/office/drawing/2014/main" id="{46EBBE6C-3D72-234D-3424-D3C30560552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7</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2813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8</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37933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42875" y="769938"/>
            <a:ext cx="6813550" cy="3833812"/>
          </a:xfrm>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580" eaLnBrk="0" hangingPunct="0">
              <a:defRPr sz="2500">
                <a:solidFill>
                  <a:schemeClr val="tx1"/>
                </a:solidFill>
                <a:latin typeface="Times New Roman" panose="02020603050405020304" pitchFamily="18" charset="0"/>
                <a:ea typeface="宋体" panose="02010600030101010101" pitchFamily="2" charset="-122"/>
              </a:defRPr>
            </a:lvl1pPr>
            <a:lvl2pPr marL="770255" indent="-295910" defTabSz="957580" eaLnBrk="0" hangingPunct="0">
              <a:defRPr sz="2500">
                <a:solidFill>
                  <a:schemeClr val="tx1"/>
                </a:solidFill>
                <a:latin typeface="Times New Roman" panose="02020603050405020304" pitchFamily="18" charset="0"/>
                <a:ea typeface="宋体" panose="02010600030101010101" pitchFamily="2" charset="-122"/>
              </a:defRPr>
            </a:lvl2pPr>
            <a:lvl3pPr marL="1184910" indent="-236855" defTabSz="957580" eaLnBrk="0" hangingPunct="0">
              <a:defRPr sz="2500">
                <a:solidFill>
                  <a:schemeClr val="tx1"/>
                </a:solidFill>
                <a:latin typeface="Times New Roman" panose="02020603050405020304" pitchFamily="18" charset="0"/>
                <a:ea typeface="宋体" panose="02010600030101010101" pitchFamily="2" charset="-122"/>
              </a:defRPr>
            </a:lvl3pPr>
            <a:lvl4pPr marL="1658620" indent="-236855" defTabSz="957580" eaLnBrk="0" hangingPunct="0">
              <a:defRPr sz="2500">
                <a:solidFill>
                  <a:schemeClr val="tx1"/>
                </a:solidFill>
                <a:latin typeface="Times New Roman" panose="02020603050405020304" pitchFamily="18" charset="0"/>
                <a:ea typeface="宋体" panose="02010600030101010101" pitchFamily="2" charset="-122"/>
              </a:defRPr>
            </a:lvl4pPr>
            <a:lvl5pPr marL="2132330" indent="-236855" defTabSz="957580" eaLnBrk="0" hangingPunct="0">
              <a:defRPr sz="2500">
                <a:solidFill>
                  <a:schemeClr val="tx1"/>
                </a:solidFill>
                <a:latin typeface="Times New Roman" panose="02020603050405020304" pitchFamily="18" charset="0"/>
                <a:ea typeface="宋体" panose="02010600030101010101" pitchFamily="2" charset="-122"/>
              </a:defRPr>
            </a:lvl5pPr>
            <a:lvl6pPr marL="260604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6pPr>
            <a:lvl7pPr marL="3079750"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7pPr>
            <a:lvl8pPr marL="355409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8pPr>
            <a:lvl9pPr marL="4027805" indent="-236855" algn="ctr" defTabSz="957580" eaLnBrk="0" fontAlgn="base" hangingPunct="0">
              <a:spcBef>
                <a:spcPct val="0"/>
              </a:spcBef>
              <a:spcAft>
                <a:spcPct val="0"/>
              </a:spcAft>
              <a:defRPr sz="2500">
                <a:solidFill>
                  <a:schemeClr val="tx1"/>
                </a:solidFill>
                <a:latin typeface="Times New Roman" panose="02020603050405020304" pitchFamily="18" charset="0"/>
                <a:ea typeface="宋体" panose="02010600030101010101" pitchFamily="2" charset="-122"/>
              </a:defRPr>
            </a:lvl9pPr>
          </a:lstStyle>
          <a:p>
            <a:pPr marL="0" marR="0" lvl="0" indent="0" algn="r" defTabSz="957580" rtl="0" eaLnBrk="1" fontAlgn="auto" latinLnBrk="0" hangingPunct="1">
              <a:lnSpc>
                <a:spcPct val="100000"/>
              </a:lnSpc>
              <a:spcBef>
                <a:spcPts val="0"/>
              </a:spcBef>
              <a:spcAft>
                <a:spcPts val="0"/>
              </a:spcAft>
              <a:buClrTx/>
              <a:buSzTx/>
              <a:buFontTx/>
              <a:buNone/>
              <a:defRPr/>
            </a:pPr>
            <a:fld id="{9E0D856F-7641-4091-845C-62961E0183B5}" type="slidenum">
              <a:rPr kumimoji="0"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rPr>
              <a:t>9</a:t>
            </a:fld>
            <a:endParaRPr kumimoji="0" lang="en-US" altLang="zh-CN"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dirty="0"/>
              <a:t>Click to edit Master title style</a:t>
            </a:r>
            <a:endParaRPr lang="en-AU" dirty="0"/>
          </a:p>
        </p:txBody>
      </p:sp>
      <p:sp>
        <p:nvSpPr>
          <p:cNvPr id="3" name="Conten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7"/>
          <p:cNvSpPr>
            <a:spLocks noGrp="1" noChangeArrowheads="1"/>
          </p:cNvSpPr>
          <p:nvPr>
            <p:ph type="sldNum" sz="quarter" idx="10"/>
          </p:nvPr>
        </p:nvSpPr>
        <p:spPr>
          <a:xfrm>
            <a:off x="5" y="6321982"/>
            <a:ext cx="783167" cy="369332"/>
          </a:xfrm>
          <a:prstGeom prst="rect">
            <a:avLst/>
          </a:prstGeom>
        </p:spPr>
        <p:txBody>
          <a:bodyPr/>
          <a:lstStyle>
            <a:lvl1pPr algn="ctr">
              <a:defRPr>
                <a:solidFill>
                  <a:schemeClr val="bg1"/>
                </a:solidFill>
              </a:defRPr>
            </a:lvl1pPr>
          </a:lstStyle>
          <a:p>
            <a:pPr>
              <a:defRPr/>
            </a:pPr>
            <a:fld id="{E6D0360A-C7A1-43BD-A085-F83E9215C1EF}" type="slidenum">
              <a:rPr lang="zh-CN" alt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a:prstGeom prst="rect">
            <a:avLst/>
          </a:prstGeo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sldNum" sz="quarter" idx="10"/>
          </p:nvPr>
        </p:nvSpPr>
        <p:spPr>
          <a:xfrm>
            <a:off x="5" y="6321982"/>
            <a:ext cx="783167" cy="369332"/>
          </a:xfrm>
          <a:prstGeom prst="rect">
            <a:avLst/>
          </a:prstGeom>
        </p:spPr>
        <p:txBody>
          <a:bodyPr/>
          <a:lstStyle>
            <a:lvl1pPr algn="ctr">
              <a:defRPr>
                <a:solidFill>
                  <a:schemeClr val="bg1"/>
                </a:solidFill>
              </a:defRPr>
            </a:lvl1pPr>
          </a:lstStyle>
          <a:p>
            <a:pPr>
              <a:defRPr/>
            </a:pPr>
            <a:fld id="{D07C6E89-DB6C-449F-8767-3164D92D0332}" type="slidenum">
              <a:rPr lang="zh-CN" alt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7"/>
          <p:cNvSpPr>
            <a:spLocks noGrp="1" noChangeArrowheads="1"/>
          </p:cNvSpPr>
          <p:nvPr>
            <p:ph type="sldNum" sz="quarter" idx="10"/>
          </p:nvPr>
        </p:nvSpPr>
        <p:spPr>
          <a:xfrm>
            <a:off x="5" y="6321982"/>
            <a:ext cx="783167" cy="369332"/>
          </a:xfrm>
          <a:prstGeom prst="rect">
            <a:avLst/>
          </a:prstGeom>
        </p:spPr>
        <p:txBody>
          <a:bodyPr/>
          <a:lstStyle>
            <a:lvl1pPr algn="ctr">
              <a:defRPr>
                <a:solidFill>
                  <a:schemeClr val="bg1"/>
                </a:solidFill>
              </a:defRPr>
            </a:lvl1pPr>
          </a:lstStyle>
          <a:p>
            <a:pPr>
              <a:defRPr/>
            </a:pPr>
            <a:fld id="{D8ECF67B-7727-4449-83E0-CEBDB9143A97}" type="slidenum">
              <a:rPr lang="zh-CN" alt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72"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7"/>
          <p:cNvSpPr>
            <a:spLocks noGrp="1" noChangeArrowheads="1"/>
          </p:cNvSpPr>
          <p:nvPr>
            <p:ph type="sldNum" sz="quarter" idx="10"/>
          </p:nvPr>
        </p:nvSpPr>
        <p:spPr>
          <a:xfrm>
            <a:off x="5" y="6321982"/>
            <a:ext cx="783167" cy="369332"/>
          </a:xfrm>
          <a:prstGeom prst="rect">
            <a:avLst/>
          </a:prstGeom>
        </p:spPr>
        <p:txBody>
          <a:bodyPr/>
          <a:lstStyle>
            <a:lvl1pPr algn="ctr">
              <a:defRPr>
                <a:solidFill>
                  <a:schemeClr val="bg1"/>
                </a:solidFill>
              </a:defRPr>
            </a:lvl1pPr>
          </a:lstStyle>
          <a:p>
            <a:pPr>
              <a:defRPr/>
            </a:pPr>
            <a:fld id="{4D0B3B95-28D3-450A-BE3C-A035C06BDE09}" type="slidenum">
              <a:rPr lang="zh-CN" alt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AU"/>
          </a:p>
        </p:txBody>
      </p:sp>
      <p:sp>
        <p:nvSpPr>
          <p:cNvPr id="3" name="Rectangle 7"/>
          <p:cNvSpPr>
            <a:spLocks noGrp="1" noChangeArrowheads="1"/>
          </p:cNvSpPr>
          <p:nvPr>
            <p:ph type="sldNum" sz="quarter" idx="10"/>
          </p:nvPr>
        </p:nvSpPr>
        <p:spPr>
          <a:xfrm>
            <a:off x="5" y="6321982"/>
            <a:ext cx="783167" cy="369332"/>
          </a:xfrm>
          <a:prstGeom prst="rect">
            <a:avLst/>
          </a:prstGeom>
        </p:spPr>
        <p:txBody>
          <a:bodyPr/>
          <a:lstStyle>
            <a:lvl1pPr>
              <a:defRPr>
                <a:solidFill>
                  <a:schemeClr val="bg1"/>
                </a:solidFill>
              </a:defRPr>
            </a:lvl1pPr>
          </a:lstStyle>
          <a:p>
            <a:pPr algn="ctr">
              <a:defRPr/>
            </a:pPr>
            <a:fld id="{B3A93E8C-1714-471F-80B5-FAD25FC19604}" type="slidenum">
              <a:rPr lang="zh-CN" alt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AutoShape 2"/>
          <p:cNvSpPr>
            <a:spLocks noChangeArrowheads="1"/>
          </p:cNvSpPr>
          <p:nvPr/>
        </p:nvSpPr>
        <p:spPr bwMode="auto">
          <a:xfrm>
            <a:off x="711200" y="533400"/>
            <a:ext cx="68072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600">
              <a:ea typeface="楷体_GB2312" pitchFamily="49" charset="-122"/>
            </a:endParaRPr>
          </a:p>
        </p:txBody>
      </p:sp>
      <p:sp>
        <p:nvSpPr>
          <p:cNvPr id="3" name="Rectangle 4"/>
          <p:cNvSpPr>
            <a:spLocks noChangeArrowheads="1"/>
          </p:cNvSpPr>
          <p:nvPr/>
        </p:nvSpPr>
        <p:spPr bwMode="auto">
          <a:xfrm>
            <a:off x="-6626" y="0"/>
            <a:ext cx="7112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zh-CN" sz="2400"/>
          </a:p>
        </p:txBody>
      </p:sp>
      <p:sp>
        <p:nvSpPr>
          <p:cNvPr id="4" name="Rectangle 5"/>
          <p:cNvSpPr>
            <a:spLocks noChangeArrowheads="1"/>
          </p:cNvSpPr>
          <p:nvPr/>
        </p:nvSpPr>
        <p:spPr bwMode="auto">
          <a:xfrm>
            <a:off x="704574" y="-5616"/>
            <a:ext cx="4958572" cy="83820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dirty="0"/>
          </a:p>
        </p:txBody>
      </p:sp>
      <p:sp>
        <p:nvSpPr>
          <p:cNvPr id="5" name="AutoShape 6"/>
          <p:cNvSpPr>
            <a:spLocks noChangeArrowheads="1"/>
          </p:cNvSpPr>
          <p:nvPr/>
        </p:nvSpPr>
        <p:spPr bwMode="auto">
          <a:xfrm>
            <a:off x="711200" y="533400"/>
            <a:ext cx="68072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600">
              <a:ea typeface="楷体_GB2312" pitchFamily="49" charset="-122"/>
            </a:endParaRPr>
          </a:p>
        </p:txBody>
      </p:sp>
      <p:sp>
        <p:nvSpPr>
          <p:cNvPr id="6" name="Rectangle 7"/>
          <p:cNvSpPr>
            <a:spLocks noGrp="1" noChangeArrowheads="1"/>
          </p:cNvSpPr>
          <p:nvPr>
            <p:ph type="sldNum" sz="quarter" idx="10"/>
          </p:nvPr>
        </p:nvSpPr>
        <p:spPr>
          <a:xfrm>
            <a:off x="5" y="6321982"/>
            <a:ext cx="783167" cy="369332"/>
          </a:xfrm>
          <a:prstGeom prst="rect">
            <a:avLst/>
          </a:prstGeom>
        </p:spPr>
        <p:txBody>
          <a:bodyPr/>
          <a:lstStyle>
            <a:lvl1pPr algn="ctr">
              <a:defRPr>
                <a:solidFill>
                  <a:schemeClr val="tx1"/>
                </a:solidFill>
              </a:defRPr>
            </a:lvl1pPr>
          </a:lstStyle>
          <a:p>
            <a:pPr>
              <a:defRPr/>
            </a:pPr>
            <a:fld id="{728F81C9-0A9B-4F26-85D2-BA52C4C22CB2}" type="slidenum">
              <a:rPr lang="zh-CN" altLang="en-US" smtClean="0"/>
              <a:pPr>
                <a:defRPr/>
              </a:pPr>
              <a:t>‹#›</a:t>
            </a:fld>
            <a:endParaRPr lang="en-US" dirty="0"/>
          </a:p>
        </p:txBody>
      </p:sp>
      <p:sp>
        <p:nvSpPr>
          <p:cNvPr id="8" name="矩形 7"/>
          <p:cNvSpPr/>
          <p:nvPr userDrawn="1"/>
        </p:nvSpPr>
        <p:spPr>
          <a:xfrm>
            <a:off x="1007706" y="74930"/>
            <a:ext cx="4591905"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煤矿井下钻进过程煤岩强度感知与操作参数优化</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AutoShape 2"/>
          <p:cNvSpPr>
            <a:spLocks noChangeArrowheads="1"/>
          </p:cNvSpPr>
          <p:nvPr/>
        </p:nvSpPr>
        <p:spPr bwMode="auto">
          <a:xfrm>
            <a:off x="711200" y="533400"/>
            <a:ext cx="68072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600">
              <a:ea typeface="楷体_GB2312" pitchFamily="49" charset="-122"/>
            </a:endParaRPr>
          </a:p>
        </p:txBody>
      </p:sp>
      <p:sp>
        <p:nvSpPr>
          <p:cNvPr id="1027" name="Rectangle 4"/>
          <p:cNvSpPr>
            <a:spLocks noChangeArrowheads="1"/>
          </p:cNvSpPr>
          <p:nvPr/>
        </p:nvSpPr>
        <p:spPr bwMode="auto">
          <a:xfrm>
            <a:off x="0" y="0"/>
            <a:ext cx="711200" cy="6858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AU" altLang="zh-CN" sz="2400"/>
          </a:p>
        </p:txBody>
      </p:sp>
      <p:sp>
        <p:nvSpPr>
          <p:cNvPr id="1028" name="Rectangle 5"/>
          <p:cNvSpPr>
            <a:spLocks noChangeArrowheads="1"/>
          </p:cNvSpPr>
          <p:nvPr/>
        </p:nvSpPr>
        <p:spPr bwMode="auto">
          <a:xfrm>
            <a:off x="711200" y="-1588"/>
            <a:ext cx="5192184" cy="83820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sz="2400"/>
          </a:p>
        </p:txBody>
      </p:sp>
      <p:sp>
        <p:nvSpPr>
          <p:cNvPr id="1029" name="AutoShape 6"/>
          <p:cNvSpPr>
            <a:spLocks noChangeArrowheads="1"/>
          </p:cNvSpPr>
          <p:nvPr/>
        </p:nvSpPr>
        <p:spPr bwMode="auto">
          <a:xfrm>
            <a:off x="711200" y="533400"/>
            <a:ext cx="6807200" cy="6096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3600">
              <a:ea typeface="楷体_GB2312" pitchFamily="49" charset="-122"/>
            </a:endParaRPr>
          </a:p>
        </p:txBody>
      </p:sp>
      <p:sp>
        <p:nvSpPr>
          <p:cNvPr id="2" name="矩形 1"/>
          <p:cNvSpPr/>
          <p:nvPr userDrawn="1"/>
        </p:nvSpPr>
        <p:spPr>
          <a:xfrm>
            <a:off x="927749" y="96629"/>
            <a:ext cx="1826141" cy="338554"/>
          </a:xfrm>
          <a:prstGeom prst="rect">
            <a:avLst/>
          </a:prstGeom>
        </p:spPr>
        <p:txBody>
          <a:bodyPr wrap="none">
            <a:spAutoFit/>
          </a:bodyPr>
          <a:lstStyle/>
          <a:p>
            <a:r>
              <a:rPr lang="zh-CN" altLang="en-US" sz="1600" dirty="0"/>
              <a:t>地质灾害小组汇报</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package" Target="../embeddings/Microsoft_Visio_Drawing.vsdx"/><Relationship Id="rId7"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6.emf"/><Relationship Id="rId5" Type="http://schemas.openxmlformats.org/officeDocument/2006/relationships/oleObject" Target="../embeddings/oleObject1.bin"/><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image" Target="../media/image13.jpeg"/><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image" Target="../media/image12.emf"/><Relationship Id="rId17" Type="http://schemas.openxmlformats.org/officeDocument/2006/relationships/image" Target="../media/image15.emf"/><Relationship Id="rId2" Type="http://schemas.openxmlformats.org/officeDocument/2006/relationships/notesSlide" Target="../notesSlides/notesSlide18.xml"/><Relationship Id="rId16" Type="http://schemas.openxmlformats.org/officeDocument/2006/relationships/oleObject" Target="../embeddings/oleObject9.bin"/><Relationship Id="rId1" Type="http://schemas.openxmlformats.org/officeDocument/2006/relationships/slideLayout" Target="../slideLayouts/slideLayout6.xml"/><Relationship Id="rId6" Type="http://schemas.openxmlformats.org/officeDocument/2006/relationships/image" Target="../media/image9.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image" Target="../media/image14.wmf"/><Relationship Id="rId10" Type="http://schemas.openxmlformats.org/officeDocument/2006/relationships/image" Target="../media/image11.emf"/><Relationship Id="rId4" Type="http://schemas.openxmlformats.org/officeDocument/2006/relationships/image" Target="../media/image6.emf"/><Relationship Id="rId9" Type="http://schemas.openxmlformats.org/officeDocument/2006/relationships/oleObject" Target="../embeddings/oleObject6.bin"/><Relationship Id="rId14" Type="http://schemas.openxmlformats.org/officeDocument/2006/relationships/oleObject" Target="../embeddings/oleObject8.bin"/></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eg"/><Relationship Id="rId7" Type="http://schemas.openxmlformats.org/officeDocument/2006/relationships/diagramColors" Target="../diagrams/colors6.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7" name="Text Box 2"/>
          <p:cNvSpPr>
            <a:spLocks noChangeArrowheads="1"/>
          </p:cNvSpPr>
          <p:nvPr/>
        </p:nvSpPr>
        <p:spPr bwMode="auto">
          <a:xfrm>
            <a:off x="947531" y="1325217"/>
            <a:ext cx="10714382" cy="1936997"/>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4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煤矿井下钻进过程煤岩强度感知与</a:t>
            </a:r>
            <a:endParaRPr lang="en-US" altLang="zh-CN" sz="4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algn="ctr"/>
            <a:r>
              <a:rPr lang="zh-CN" altLang="en-US" sz="4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操作参数优化</a:t>
            </a:r>
          </a:p>
        </p:txBody>
      </p:sp>
      <p:sp>
        <p:nvSpPr>
          <p:cNvPr id="9" name="Line 6"/>
          <p:cNvSpPr>
            <a:spLocks noChangeShapeType="1"/>
          </p:cNvSpPr>
          <p:nvPr/>
        </p:nvSpPr>
        <p:spPr bwMode="auto">
          <a:xfrm flipV="1">
            <a:off x="947530" y="3595786"/>
            <a:ext cx="10714383" cy="1"/>
          </a:xfrm>
          <a:prstGeom prst="line">
            <a:avLst/>
          </a:prstGeom>
          <a:noFill/>
          <a:ln w="203200" cmpd="tri">
            <a:solidFill>
              <a:srgbClr val="800080"/>
            </a:solidFill>
            <a:miter lim="800000"/>
          </a:ln>
          <a:extLst>
            <a:ext uri="{909E8E84-426E-40DD-AFC4-6F175D3DCCD1}">
              <a14:hiddenFill xmlns:a14="http://schemas.microsoft.com/office/drawing/2010/main">
                <a:noFill/>
              </a14:hiddenFill>
            </a:ext>
          </a:extLst>
        </p:spPr>
        <p:txBody>
          <a:bodyPr wrap="none"/>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 name="灯片编号占位符 2"/>
          <p:cNvSpPr>
            <a:spLocks noGrp="1"/>
          </p:cNvSpPr>
          <p:nvPr>
            <p:ph type="sldNum" sz="quarter" idx="10"/>
          </p:nvPr>
        </p:nvSpPr>
        <p:spPr/>
        <p:txBody>
          <a:bodyPr/>
          <a:lstStyle/>
          <a:p>
            <a:pPr>
              <a:defRPr/>
            </a:pPr>
            <a:fld id="{728F81C9-0A9B-4F26-85D2-BA52C4C22CB2}" type="slidenum">
              <a:rPr lang="zh-CN" altLang="en-US" smtClean="0"/>
              <a:t>1</a:t>
            </a:fld>
            <a:endParaRPr lang="en-US" dirty="0"/>
          </a:p>
        </p:txBody>
      </p:sp>
      <p:sp>
        <p:nvSpPr>
          <p:cNvPr id="4" name="矩形 3"/>
          <p:cNvSpPr/>
          <p:nvPr/>
        </p:nvSpPr>
        <p:spPr bwMode="auto">
          <a:xfrm>
            <a:off x="255639" y="25786"/>
            <a:ext cx="5277679" cy="369332"/>
          </a:xfrm>
          <a:prstGeom prst="rect">
            <a:avLst/>
          </a:prstGeom>
          <a:solidFill>
            <a:srgbClr val="99CC99"/>
          </a:solidFill>
          <a:ln>
            <a:noFill/>
          </a:ln>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4151683496"/>
              </p:ext>
            </p:extLst>
          </p:nvPr>
        </p:nvGraphicFramePr>
        <p:xfrm>
          <a:off x="4602822" y="4415597"/>
          <a:ext cx="4161034" cy="1823720"/>
        </p:xfrm>
        <a:graphic>
          <a:graphicData uri="http://schemas.openxmlformats.org/drawingml/2006/table">
            <a:tbl>
              <a:tblPr firstRow="1" bandRow="1">
                <a:tableStyleId>{5C22544A-7EE6-4342-B048-85BDC9FD1C3A}</a:tableStyleId>
              </a:tblPr>
              <a:tblGrid>
                <a:gridCol w="1768006">
                  <a:extLst>
                    <a:ext uri="{9D8B030D-6E8A-4147-A177-3AD203B41FA5}">
                      <a16:colId xmlns:a16="http://schemas.microsoft.com/office/drawing/2014/main" val="20000"/>
                    </a:ext>
                  </a:extLst>
                </a:gridCol>
                <a:gridCol w="2393028">
                  <a:extLst>
                    <a:ext uri="{9D8B030D-6E8A-4147-A177-3AD203B41FA5}">
                      <a16:colId xmlns:a16="http://schemas.microsoft.com/office/drawing/2014/main" val="20001"/>
                    </a:ext>
                  </a:extLst>
                </a:gridCol>
              </a:tblGrid>
              <a:tr h="640080">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a:lnSpc>
                          <a:spcPct val="150000"/>
                        </a:lnSpc>
                      </a:pPr>
                      <a:r>
                        <a:rPr lang="zh-CN" altLang="en-US" sz="2400" b="1" dirty="0">
                          <a:solidFill>
                            <a:srgbClr val="0033CC"/>
                          </a:solidFill>
                          <a:latin typeface="楷体" panose="02010609060101010101" pitchFamily="49" charset="-122"/>
                          <a:ea typeface="楷体" panose="02010609060101010101" pitchFamily="49" charset="-122"/>
                          <a:cs typeface="Times New Roman" panose="02020603050405020304" pitchFamily="18" charset="0"/>
                        </a:rPr>
                        <a:t>汇 报 人：</a:t>
                      </a:r>
                      <a:endParaRPr lang="zh-CN" altLang="en-US" sz="2400" b="1" dirty="0">
                        <a:solidFill>
                          <a:srgbClr val="0033CC"/>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defPPr>
                        <a:defRPr lang="zh-CN"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dirty="0">
                          <a:solidFill>
                            <a:srgbClr val="0033CC"/>
                          </a:solidFill>
                          <a:latin typeface="楷体" panose="02010609060101010101" pitchFamily="49" charset="-122"/>
                          <a:ea typeface="楷体" panose="02010609060101010101" pitchFamily="49" charset="-122"/>
                          <a:cs typeface="Times New Roman" panose="02020603050405020304" pitchFamily="18" charset="0"/>
                        </a:rPr>
                        <a:t>曾康慧</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183640">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50000"/>
                        </a:lnSpc>
                      </a:pPr>
                      <a:r>
                        <a:rPr lang="zh-CN" altLang="en-US" sz="2400" b="1" dirty="0">
                          <a:solidFill>
                            <a:srgbClr val="0033CC"/>
                          </a:solidFill>
                          <a:latin typeface="楷体" panose="02010609060101010101" pitchFamily="49" charset="-122"/>
                          <a:ea typeface="楷体" panose="02010609060101010101" pitchFamily="49" charset="-122"/>
                          <a:cs typeface="Times New Roman" panose="02020603050405020304" pitchFamily="18" charset="0"/>
                        </a:rPr>
                        <a:t>指导老师：</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dirty="0">
                          <a:solidFill>
                            <a:srgbClr val="0033CC"/>
                          </a:solidFill>
                          <a:latin typeface="楷体" panose="02010609060101010101" pitchFamily="49" charset="-122"/>
                          <a:ea typeface="楷体" panose="02010609060101010101" pitchFamily="49" charset="-122"/>
                          <a:cs typeface="Times New Roman" panose="02020603050405020304" pitchFamily="18" charset="0"/>
                          <a:sym typeface="+mn-ea"/>
                        </a:rPr>
                        <a:t>吴  敏 教  授</a:t>
                      </a:r>
                      <a:endParaRPr lang="en-US" altLang="zh-CN" sz="2400" b="1" dirty="0">
                        <a:solidFill>
                          <a:srgbClr val="0033CC"/>
                        </a:solidFill>
                        <a:latin typeface="楷体" panose="02010609060101010101" pitchFamily="49" charset="-122"/>
                        <a:ea typeface="楷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50000"/>
                        </a:lnSpc>
                        <a:spcBef>
                          <a:spcPts val="0"/>
                        </a:spcBef>
                        <a:spcAft>
                          <a:spcPts val="0"/>
                        </a:spcAft>
                        <a:buClrTx/>
                        <a:buSzTx/>
                        <a:buFontTx/>
                        <a:buNone/>
                        <a:defRPr/>
                      </a:pPr>
                      <a:r>
                        <a:rPr lang="zh-CN" altLang="en-US" sz="2400" b="1" dirty="0">
                          <a:solidFill>
                            <a:srgbClr val="0033CC"/>
                          </a:solidFill>
                          <a:latin typeface="楷体" panose="02010609060101010101" pitchFamily="49" charset="-122"/>
                          <a:ea typeface="楷体" panose="02010609060101010101" pitchFamily="49" charset="-122"/>
                          <a:cs typeface="Times New Roman" panose="02020603050405020304" pitchFamily="18" charset="0"/>
                          <a:sym typeface="+mn-ea"/>
                        </a:rPr>
                        <a:t>陆承达 教  授</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1364"/>
    </mc:Choice>
    <mc:Fallback xmlns="">
      <p:transition spd="slow" advTm="113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B229-6AB0-75D8-818B-889FDC2D9655}"/>
            </a:ext>
          </a:extLst>
        </p:cNvPr>
        <p:cNvGrpSpPr/>
        <p:nvPr/>
      </p:nvGrpSpPr>
      <p:grpSpPr>
        <a:xfrm>
          <a:off x="0" y="0"/>
          <a:ext cx="0" cy="0"/>
          <a:chOff x="0" y="0"/>
          <a:chExt cx="0" cy="0"/>
        </a:xfrm>
      </p:grpSpPr>
      <p:pic>
        <p:nvPicPr>
          <p:cNvPr id="16" name="图片 15">
            <a:extLst>
              <a:ext uri="{FF2B5EF4-FFF2-40B4-BE49-F238E27FC236}">
                <a16:creationId xmlns:a16="http://schemas.microsoft.com/office/drawing/2014/main" id="{63878956-8A80-6CA6-5DE9-95985582959D}"/>
              </a:ext>
            </a:extLst>
          </p:cNvPr>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13" name="Text Box 3">
            <a:extLst>
              <a:ext uri="{FF2B5EF4-FFF2-40B4-BE49-F238E27FC236}">
                <a16:creationId xmlns:a16="http://schemas.microsoft.com/office/drawing/2014/main" id="{456A6C64-1735-C4CE-74A8-3D88806BC5F6}"/>
              </a:ext>
            </a:extLst>
          </p:cNvPr>
          <p:cNvSpPr txBox="1">
            <a:spLocks noChangeArrowheads="1"/>
          </p:cNvSpPr>
          <p:nvPr/>
        </p:nvSpPr>
        <p:spPr bwMode="auto">
          <a:xfrm>
            <a:off x="1029600" y="583065"/>
            <a:ext cx="7041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国内外研究现况及发展趋势</a:t>
            </a:r>
          </a:p>
        </p:txBody>
      </p:sp>
      <p:sp>
        <p:nvSpPr>
          <p:cNvPr id="2" name="灯片编号占位符 1">
            <a:extLst>
              <a:ext uri="{FF2B5EF4-FFF2-40B4-BE49-F238E27FC236}">
                <a16:creationId xmlns:a16="http://schemas.microsoft.com/office/drawing/2014/main" id="{C79A3B3F-C32E-1A50-D624-51A194D39F29}"/>
              </a:ext>
            </a:extLst>
          </p:cNvPr>
          <p:cNvSpPr>
            <a:spLocks noGrp="1"/>
          </p:cNvSpPr>
          <p:nvPr>
            <p:ph type="sldNum" sz="quarter" idx="10"/>
          </p:nvPr>
        </p:nvSpPr>
        <p:spPr/>
        <p:txBody>
          <a:bodyPr/>
          <a:lstStyle/>
          <a:p>
            <a:pPr>
              <a:defRPr/>
            </a:pPr>
            <a:fld id="{728F81C9-0A9B-4F26-85D2-BA52C4C22CB2}" type="slidenum">
              <a:rPr lang="zh-CN" altLang="en-US" smtClean="0"/>
              <a:t>10</a:t>
            </a:fld>
            <a:endParaRPr lang="en-US" dirty="0"/>
          </a:p>
        </p:txBody>
      </p:sp>
      <p:sp>
        <p:nvSpPr>
          <p:cNvPr id="17" name="TextBox 9">
            <a:extLst>
              <a:ext uri="{FF2B5EF4-FFF2-40B4-BE49-F238E27FC236}">
                <a16:creationId xmlns:a16="http://schemas.microsoft.com/office/drawing/2014/main" id="{19D0EE78-72B0-05B6-705D-D6C6E2E0310E}"/>
              </a:ext>
            </a:extLst>
          </p:cNvPr>
          <p:cNvSpPr txBox="1">
            <a:spLocks noChangeArrowheads="1"/>
          </p:cNvSpPr>
          <p:nvPr/>
        </p:nvSpPr>
        <p:spPr bwMode="auto">
          <a:xfrm>
            <a:off x="1126517" y="1311430"/>
            <a:ext cx="7526903"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lvl="2" indent="-342265" algn="just" eaLnBrk="1" hangingPunct="1">
              <a:lnSpc>
                <a:spcPct val="150000"/>
              </a:lnSpc>
              <a:spcBef>
                <a:spcPts val="600"/>
              </a:spcBef>
              <a:spcAft>
                <a:spcPts val="600"/>
              </a:spcAft>
              <a:buClr>
                <a:srgbClr val="FF0000"/>
              </a:buClr>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钻进过程操作参数优化</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23" name="Line 2">
            <a:extLst>
              <a:ext uri="{FF2B5EF4-FFF2-40B4-BE49-F238E27FC236}">
                <a16:creationId xmlns:a16="http://schemas.microsoft.com/office/drawing/2014/main" id="{2B757818-2BC7-F032-D73F-2EC28F1C52AF}"/>
              </a:ext>
            </a:extLst>
          </p:cNvPr>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
        <p:nvSpPr>
          <p:cNvPr id="12" name="矩形: 圆角 11">
            <a:extLst>
              <a:ext uri="{FF2B5EF4-FFF2-40B4-BE49-F238E27FC236}">
                <a16:creationId xmlns:a16="http://schemas.microsoft.com/office/drawing/2014/main" id="{5DC78BEA-2A2D-02C2-CC05-DEF6D5D1B970}"/>
              </a:ext>
            </a:extLst>
          </p:cNvPr>
          <p:cNvSpPr/>
          <p:nvPr/>
        </p:nvSpPr>
        <p:spPr bwMode="auto">
          <a:xfrm>
            <a:off x="1234831" y="2017319"/>
            <a:ext cx="10338459" cy="2029469"/>
          </a:xfrm>
          <a:prstGeom prst="roundRect">
            <a:avLst/>
          </a:prstGeom>
          <a:noFill/>
          <a:ln w="9525" cap="flat" cmpd="sng" algn="ctr">
            <a:solidFill>
              <a:srgbClr val="5DAE5D"/>
            </a:solidFill>
            <a:prstDash val="lgDash"/>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
        <p:nvSpPr>
          <p:cNvPr id="14" name="文本框 13">
            <a:extLst>
              <a:ext uri="{FF2B5EF4-FFF2-40B4-BE49-F238E27FC236}">
                <a16:creationId xmlns:a16="http://schemas.microsoft.com/office/drawing/2014/main" id="{ED7EBAEA-ED62-C818-2C89-5DEF2A20F806}"/>
              </a:ext>
            </a:extLst>
          </p:cNvPr>
          <p:cNvSpPr txBox="1"/>
          <p:nvPr/>
        </p:nvSpPr>
        <p:spPr>
          <a:xfrm>
            <a:off x="1543805" y="2002610"/>
            <a:ext cx="9886107" cy="1848583"/>
          </a:xfrm>
          <a:prstGeom prst="rect">
            <a:avLst/>
          </a:prstGeom>
          <a:noFill/>
        </p:spPr>
        <p:txBody>
          <a:bodyPr wrap="square" rtlCol="0">
            <a:spAutoFit/>
          </a:bodyPr>
          <a:lstStyle/>
          <a:p>
            <a:pPr marL="285750" indent="-285750">
              <a:lnSpc>
                <a:spcPct val="150000"/>
              </a:lnSpc>
              <a:buClr>
                <a:srgbClr val="FF0000"/>
              </a:buClr>
              <a:buSzPct val="90000"/>
              <a:buFont typeface="Wingdings" panose="05000000000000000000" pitchFamily="2" charset="2"/>
              <a:buChar char="p"/>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基于机器学习的钻探速度模型</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基于随机森林的钻速预测</a:t>
            </a:r>
            <a:endParaRPr lang="en-US" altLang="zh-CN" sz="1600" dirty="0">
              <a:latin typeface="Times New Roman" panose="02020603050405020304" pitchFamily="18" charset="0"/>
              <a:ea typeface="微软雅黑" panose="020B0503020204020204" pitchFamily="34" charset="-122"/>
            </a:endParaRPr>
          </a:p>
          <a:p>
            <a:pPr marL="457200" marR="0" lvl="1" indent="0" algn="l" defTabSz="914400" rtl="0" eaLnBrk="1" fontAlgn="auto" latinLnBrk="0" hangingPunct="1">
              <a:lnSpc>
                <a:spcPct val="150000"/>
              </a:lnSpc>
              <a:spcBef>
                <a:spcPts val="0"/>
              </a:spcBef>
              <a:spcAft>
                <a:spcPts val="0"/>
              </a:spcAft>
              <a:buClr>
                <a:srgbClr val="FF0000"/>
              </a:buClr>
              <a:buSzPct val="90000"/>
              <a:buFontTx/>
              <a:buNone/>
              <a:tabLst/>
              <a:defRPr/>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a:t>
            </a:r>
            <a:r>
              <a:rPr kumimoji="0" lang="zh-CN" altLang="en-US" sz="1200" b="0" i="0" u="none" strike="noStrike" kern="1200" cap="none" spc="0" normalizeH="0" baseline="0" noProof="0" dirty="0">
                <a:ln>
                  <a:noFill/>
                </a:ln>
                <a:solidFill>
                  <a:srgbClr val="0033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1200" b="0" i="0" u="none" strike="noStrike" kern="1200" cap="none" spc="0" normalizeH="0" baseline="0" noProof="0" dirty="0">
                <a:ln>
                  <a:noFill/>
                </a:ln>
                <a:solidFill>
                  <a:srgbClr val="0033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Liu Y, </a:t>
            </a:r>
            <a:r>
              <a:rPr kumimoji="0" lang="en-US" altLang="zh-CN" sz="1200" b="0" i="1" u="none" strike="noStrike" kern="1200" cap="none" spc="0" normalizeH="0" baseline="0" noProof="0" dirty="0">
                <a:ln>
                  <a:noFill/>
                </a:ln>
                <a:solidFill>
                  <a:srgbClr val="0033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et al. Transactions of the Institute of Measurement and Control, 2018</a:t>
            </a:r>
            <a:r>
              <a:rPr kumimoji="0" lang="zh-CN" altLang="en-US" sz="1200" b="0" i="0" u="none" strike="noStrike" kern="1200" cap="none" spc="0" normalizeH="0" baseline="0" noProof="0" dirty="0">
                <a:ln>
                  <a:noFill/>
                </a:ln>
                <a:solidFill>
                  <a:srgbClr val="0033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基于混合蝙蝠算法的钻速优化结构</a:t>
            </a:r>
            <a:endParaRPr lang="en-US" altLang="zh-CN" sz="1600" dirty="0">
              <a:latin typeface="Times New Roman" panose="02020603050405020304" pitchFamily="18" charset="0"/>
              <a:ea typeface="微软雅黑" panose="020B0503020204020204" pitchFamily="34" charset="-122"/>
            </a:endParaRPr>
          </a:p>
          <a:p>
            <a:pPr lvl="1">
              <a:lnSpc>
                <a:spcPct val="150000"/>
              </a:lnSpc>
              <a:buClr>
                <a:srgbClr val="FF0000"/>
              </a:buClr>
              <a:buSzPct val="90000"/>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Gan, </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et al</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Journal of Process Control, </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2021.</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rPr>
              <a:t>	</a:t>
            </a:r>
          </a:p>
        </p:txBody>
      </p:sp>
      <p:sp>
        <p:nvSpPr>
          <p:cNvPr id="15" name="矩形: 圆角 14">
            <a:extLst>
              <a:ext uri="{FF2B5EF4-FFF2-40B4-BE49-F238E27FC236}">
                <a16:creationId xmlns:a16="http://schemas.microsoft.com/office/drawing/2014/main" id="{E73FFF4A-0FCA-F784-8377-5544DBB0865A}"/>
              </a:ext>
            </a:extLst>
          </p:cNvPr>
          <p:cNvSpPr/>
          <p:nvPr/>
        </p:nvSpPr>
        <p:spPr bwMode="auto">
          <a:xfrm>
            <a:off x="1234831" y="4796995"/>
            <a:ext cx="10111813" cy="939497"/>
          </a:xfrm>
          <a:prstGeom prst="roundRect">
            <a:avLst>
              <a:gd name="adj" fmla="val 11915"/>
            </a:avLst>
          </a:prstGeom>
          <a:solidFill>
            <a:srgbClr val="DBEDDB"/>
          </a:solidFill>
          <a:ln w="12700" cap="flat" cmpd="sng" algn="ctr">
            <a:solidFill>
              <a:srgbClr val="A3D1A3"/>
            </a:solidFill>
            <a:prstDash val="dash"/>
            <a:round/>
            <a:headEnd type="none" w="med" len="med"/>
            <a:tailEnd type="none" w="med" len="med"/>
          </a:ln>
        </p:spPr>
        <p:txBody>
          <a:bodyPr vert="horz" wrap="square" lIns="91440" tIns="45720" rIns="91440" bIns="45720" numCol="1" rtlCol="0" anchor="t" anchorCtr="0" compatLnSpc="1"/>
          <a:lstStyle/>
          <a:p>
            <a:pPr marL="285750" indent="-285750" fontAlgn="base">
              <a:lnSpc>
                <a:spcPct val="150000"/>
              </a:lnSpc>
              <a:spcBef>
                <a:spcPct val="0"/>
              </a:spcBef>
              <a:spcAft>
                <a:spcPct val="0"/>
              </a:spcAft>
              <a:buClr>
                <a:srgbClr val="EE0000"/>
              </a:buClr>
              <a:buFont typeface="Wingdings" panose="05000000000000000000" pitchFamily="2" charset="2"/>
              <a:buChar char="ü"/>
            </a:pPr>
            <a:r>
              <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优点：精度优于数据回归模型</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a:p>
            <a:pPr marL="285750" indent="-285750" fontAlgn="base">
              <a:lnSpc>
                <a:spcPct val="150000"/>
              </a:lnSpc>
              <a:spcBef>
                <a:spcPct val="0"/>
              </a:spcBef>
              <a:spcAft>
                <a:spcPct val="0"/>
              </a:spcAft>
              <a:buClr>
                <a:srgbClr val="EE0000"/>
              </a:buClr>
              <a:buFont typeface="Wingdings" panose="05000000000000000000" pitchFamily="2" charset="2"/>
              <a:buChar char="ü"/>
            </a:pPr>
            <a:r>
              <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缺点：忽略了煤岩强度的动态变化对钻速的影响，导致模型在不同矿场或地质条件下的泛化能力较弱</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585193325"/>
      </p:ext>
    </p:extLst>
  </p:cSld>
  <p:clrMapOvr>
    <a:masterClrMapping/>
  </p:clrMapOvr>
  <mc:AlternateContent xmlns:mc="http://schemas.openxmlformats.org/markup-compatibility/2006" xmlns:p14="http://schemas.microsoft.com/office/powerpoint/2010/main">
    <mc:Choice Requires="p14">
      <p:transition spd="slow" p14:dur="2000" advTm="41040"/>
    </mc:Choice>
    <mc:Fallback xmlns="">
      <p:transition spd="slow" advTm="4104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953DA-A786-2295-C176-A35DBDCD82B4}"/>
            </a:ext>
          </a:extLst>
        </p:cNvPr>
        <p:cNvGrpSpPr/>
        <p:nvPr/>
      </p:nvGrpSpPr>
      <p:grpSpPr>
        <a:xfrm>
          <a:off x="0" y="0"/>
          <a:ext cx="0" cy="0"/>
          <a:chOff x="0" y="0"/>
          <a:chExt cx="0" cy="0"/>
        </a:xfrm>
      </p:grpSpPr>
      <p:pic>
        <p:nvPicPr>
          <p:cNvPr id="16" name="图片 15">
            <a:extLst>
              <a:ext uri="{FF2B5EF4-FFF2-40B4-BE49-F238E27FC236}">
                <a16:creationId xmlns:a16="http://schemas.microsoft.com/office/drawing/2014/main" id="{843323A5-84F0-2A5A-FCA3-3E5992B7C119}"/>
              </a:ext>
            </a:extLst>
          </p:cNvPr>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13" name="Text Box 3">
            <a:extLst>
              <a:ext uri="{FF2B5EF4-FFF2-40B4-BE49-F238E27FC236}">
                <a16:creationId xmlns:a16="http://schemas.microsoft.com/office/drawing/2014/main" id="{CB464619-6948-B0A7-A9A1-4030C703FEAF}"/>
              </a:ext>
            </a:extLst>
          </p:cNvPr>
          <p:cNvSpPr txBox="1">
            <a:spLocks noChangeArrowheads="1"/>
          </p:cNvSpPr>
          <p:nvPr/>
        </p:nvSpPr>
        <p:spPr bwMode="auto">
          <a:xfrm>
            <a:off x="1029600" y="583065"/>
            <a:ext cx="7041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国内外研究现况及发展趋势</a:t>
            </a:r>
          </a:p>
        </p:txBody>
      </p:sp>
      <p:sp>
        <p:nvSpPr>
          <p:cNvPr id="2" name="灯片编号占位符 1">
            <a:extLst>
              <a:ext uri="{FF2B5EF4-FFF2-40B4-BE49-F238E27FC236}">
                <a16:creationId xmlns:a16="http://schemas.microsoft.com/office/drawing/2014/main" id="{0E7912D0-A2D1-5637-AA14-E60E0081C112}"/>
              </a:ext>
            </a:extLst>
          </p:cNvPr>
          <p:cNvSpPr>
            <a:spLocks noGrp="1"/>
          </p:cNvSpPr>
          <p:nvPr>
            <p:ph type="sldNum" sz="quarter" idx="10"/>
          </p:nvPr>
        </p:nvSpPr>
        <p:spPr/>
        <p:txBody>
          <a:bodyPr/>
          <a:lstStyle/>
          <a:p>
            <a:pPr>
              <a:defRPr/>
            </a:pPr>
            <a:fld id="{728F81C9-0A9B-4F26-85D2-BA52C4C22CB2}" type="slidenum">
              <a:rPr lang="zh-CN" altLang="en-US" smtClean="0"/>
              <a:t>11</a:t>
            </a:fld>
            <a:endParaRPr lang="en-US" dirty="0"/>
          </a:p>
        </p:txBody>
      </p:sp>
      <p:sp>
        <p:nvSpPr>
          <p:cNvPr id="17" name="TextBox 9">
            <a:extLst>
              <a:ext uri="{FF2B5EF4-FFF2-40B4-BE49-F238E27FC236}">
                <a16:creationId xmlns:a16="http://schemas.microsoft.com/office/drawing/2014/main" id="{0BCB4D9B-97C5-3950-ECE5-7697F276F3F4}"/>
              </a:ext>
            </a:extLst>
          </p:cNvPr>
          <p:cNvSpPr txBox="1">
            <a:spLocks noChangeArrowheads="1"/>
          </p:cNvSpPr>
          <p:nvPr/>
        </p:nvSpPr>
        <p:spPr bwMode="auto">
          <a:xfrm>
            <a:off x="1126517" y="1311430"/>
            <a:ext cx="7526903"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marR="0" lvl="2" indent="-342265" algn="just" defTabSz="914400" rtl="0" eaLnBrk="1" fontAlgn="auto" latinLnBrk="0" hangingPunct="1">
              <a:lnSpc>
                <a:spcPct val="150000"/>
              </a:lnSpc>
              <a:spcBef>
                <a:spcPts val="600"/>
              </a:spcBef>
              <a:spcAft>
                <a:spcPts val="600"/>
              </a:spcAft>
              <a:buClr>
                <a:srgbClr val="FF0000"/>
              </a:buClr>
              <a:buSzTx/>
              <a:buFont typeface="Wingdings" panose="05000000000000000000" pitchFamily="2" charset="2"/>
              <a:buChar char="Ø"/>
              <a:defRPr/>
            </a:pPr>
            <a:r>
              <a:rPr lang="zh-CN" altLang="en-US" sz="2000" dirty="0">
                <a:solidFill>
                  <a:srgbClr val="0000FF"/>
                </a:solidFill>
                <a:ea typeface="微软雅黑" panose="020B0503020204020204" pitchFamily="34" charset="-122"/>
              </a:rPr>
              <a:t>现存问题分析</a:t>
            </a:r>
            <a:endParaRPr lang="en-US" altLang="zh-CN" sz="2000" dirty="0">
              <a:solidFill>
                <a:srgbClr val="0000FF"/>
              </a:solidFill>
              <a:ea typeface="微软雅黑" panose="020B0503020204020204" pitchFamily="34" charset="-122"/>
            </a:endParaRPr>
          </a:p>
        </p:txBody>
      </p:sp>
      <p:sp>
        <p:nvSpPr>
          <p:cNvPr id="23" name="Line 2">
            <a:extLst>
              <a:ext uri="{FF2B5EF4-FFF2-40B4-BE49-F238E27FC236}">
                <a16:creationId xmlns:a16="http://schemas.microsoft.com/office/drawing/2014/main" id="{10DB07CB-34AD-B99D-A585-BA90B7E498FA}"/>
              </a:ext>
            </a:extLst>
          </p:cNvPr>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
        <p:nvSpPr>
          <p:cNvPr id="6" name="矩形: 圆角 5">
            <a:extLst>
              <a:ext uri="{FF2B5EF4-FFF2-40B4-BE49-F238E27FC236}">
                <a16:creationId xmlns:a16="http://schemas.microsoft.com/office/drawing/2014/main" id="{D315DE36-4DA3-552C-F9D3-08B92894102B}"/>
              </a:ext>
            </a:extLst>
          </p:cNvPr>
          <p:cNvSpPr/>
          <p:nvPr/>
        </p:nvSpPr>
        <p:spPr bwMode="auto">
          <a:xfrm>
            <a:off x="1234831" y="2017320"/>
            <a:ext cx="9886107" cy="1317101"/>
          </a:xfrm>
          <a:prstGeom prst="roundRect">
            <a:avLst/>
          </a:prstGeom>
          <a:noFill/>
          <a:ln w="9525" cap="flat" cmpd="sng" algn="ctr">
            <a:solidFill>
              <a:srgbClr val="5DAE5D"/>
            </a:solidFill>
            <a:prstDash val="lgDash"/>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
        <p:nvSpPr>
          <p:cNvPr id="7" name="文本框 6">
            <a:extLst>
              <a:ext uri="{FF2B5EF4-FFF2-40B4-BE49-F238E27FC236}">
                <a16:creationId xmlns:a16="http://schemas.microsoft.com/office/drawing/2014/main" id="{DC0C966F-9E6A-AD99-726B-8C3D3F782CBB}"/>
              </a:ext>
            </a:extLst>
          </p:cNvPr>
          <p:cNvSpPr txBox="1"/>
          <p:nvPr/>
        </p:nvSpPr>
        <p:spPr>
          <a:xfrm>
            <a:off x="1543805" y="2002610"/>
            <a:ext cx="9477121" cy="4250010"/>
          </a:xfrm>
          <a:prstGeom prst="rect">
            <a:avLst/>
          </a:prstGeom>
          <a:noFill/>
        </p:spPr>
        <p:txBody>
          <a:bodyPr wrap="square" rtlCol="0">
            <a:spAutoFit/>
          </a:bodyPr>
          <a:lstStyle/>
          <a:p>
            <a:pPr marL="285750" indent="-285750">
              <a:lnSpc>
                <a:spcPct val="150000"/>
              </a:lnSpc>
              <a:buClr>
                <a:srgbClr val="FF0000"/>
              </a:buClr>
              <a:buSzPct val="9000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煤岩强度感知模型缺乏钻柱动力学基础</a:t>
            </a: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现有煤岩强度感知模型多以给进速度、动力头转速等传感器数据作为输入，直接通过回归或机器学习方法建立预测模型，缺乏对钻柱动力学特性的深入分析</a:t>
            </a:r>
            <a:endParaRPr lang="en-US" altLang="zh-CN" sz="1600" dirty="0">
              <a:latin typeface="Times New Roman" panose="02020603050405020304" pitchFamily="18" charset="0"/>
              <a:ea typeface="微软雅黑" panose="020B0503020204020204" pitchFamily="34" charset="-122"/>
            </a:endParaRPr>
          </a:p>
          <a:p>
            <a:pPr marL="742950" lvl="1" indent="-285750">
              <a:lnSpc>
                <a:spcPct val="150000"/>
              </a:lnSpc>
              <a:buClr>
                <a:srgbClr val="FF0000"/>
              </a:buClr>
              <a:buSzPct val="90000"/>
              <a:buFont typeface="Wingdings" panose="05000000000000000000" pitchFamily="2" charset="2"/>
              <a:buChar char="ü"/>
            </a:pPr>
            <a:endParaRPr lang="en-US" altLang="zh-CN" sz="1600" dirty="0">
              <a:latin typeface="Times New Roman" panose="02020603050405020304" pitchFamily="18" charset="0"/>
              <a:ea typeface="微软雅黑" panose="020B0503020204020204" pitchFamily="34" charset="-122"/>
            </a:endParaRPr>
          </a:p>
          <a:p>
            <a:pPr marL="285750" indent="-285750">
              <a:lnSpc>
                <a:spcPct val="150000"/>
              </a:lnSpc>
              <a:buClr>
                <a:srgbClr val="FF0000"/>
              </a:buClr>
              <a:buSzPct val="9000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操作参数优化模型未充分考虑生产安全</a:t>
            </a: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现有研究多聚焦于优化钻探速度或机械比能，以降低生产成本和提高效率，但较少考虑钻机抖动程度、钻柱长度等影响生产安全的因素</a:t>
            </a:r>
            <a:endParaRPr lang="en-US" altLang="zh-CN" sz="1600" dirty="0">
              <a:latin typeface="Times New Roman" panose="02020603050405020304" pitchFamily="18" charset="0"/>
              <a:ea typeface="微软雅黑" panose="020B0503020204020204" pitchFamily="34" charset="-122"/>
            </a:endParaRPr>
          </a:p>
          <a:p>
            <a:pPr marL="742950" lvl="1" indent="-285750">
              <a:lnSpc>
                <a:spcPct val="150000"/>
              </a:lnSpc>
              <a:buClr>
                <a:srgbClr val="FF0000"/>
              </a:buClr>
              <a:buSzPct val="90000"/>
              <a:buFont typeface="Wingdings" panose="05000000000000000000" pitchFamily="2" charset="2"/>
              <a:buChar char="ü"/>
            </a:pP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Clr>
                <a:srgbClr val="FF0000"/>
              </a:buClr>
              <a:buSzPct val="90000"/>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模型精度与实时性之间的矛盾</a:t>
            </a: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基于数据回归的模型计算效率高，适合实时应用，但精度较低，难以适应煤岩强度的动态变化；基于机器学习的模型精度较高，但训练和推理过程计算复杂度高，难以满足井下实时控制的需求。</a:t>
            </a:r>
            <a:endParaRPr lang="en-US" altLang="zh-CN" dirty="0">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a16="http://schemas.microsoft.com/office/drawing/2014/main" id="{38DCD870-F9EA-16A8-267E-D784E27B744B}"/>
              </a:ext>
            </a:extLst>
          </p:cNvPr>
          <p:cNvSpPr/>
          <p:nvPr/>
        </p:nvSpPr>
        <p:spPr bwMode="auto">
          <a:xfrm>
            <a:off x="1234831" y="3530017"/>
            <a:ext cx="9886107" cy="1271884"/>
          </a:xfrm>
          <a:prstGeom prst="roundRect">
            <a:avLst/>
          </a:prstGeom>
          <a:noFill/>
          <a:ln w="9525" cap="flat" cmpd="sng" algn="ctr">
            <a:solidFill>
              <a:srgbClr val="5DAE5D"/>
            </a:solidFill>
            <a:prstDash val="lgDash"/>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
        <p:nvSpPr>
          <p:cNvPr id="3" name="矩形: 圆角 2">
            <a:extLst>
              <a:ext uri="{FF2B5EF4-FFF2-40B4-BE49-F238E27FC236}">
                <a16:creationId xmlns:a16="http://schemas.microsoft.com/office/drawing/2014/main" id="{5FB5D5A0-B9C6-FCFC-C2F2-9FCAFB275F71}"/>
              </a:ext>
            </a:extLst>
          </p:cNvPr>
          <p:cNvSpPr/>
          <p:nvPr/>
        </p:nvSpPr>
        <p:spPr bwMode="auto">
          <a:xfrm>
            <a:off x="1234831" y="5076289"/>
            <a:ext cx="9886107" cy="1245694"/>
          </a:xfrm>
          <a:prstGeom prst="roundRect">
            <a:avLst/>
          </a:prstGeom>
          <a:noFill/>
          <a:ln w="9525" cap="flat" cmpd="sng" algn="ctr">
            <a:solidFill>
              <a:srgbClr val="5DAE5D"/>
            </a:solidFill>
            <a:prstDash val="lgDash"/>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700127816"/>
      </p:ext>
    </p:extLst>
  </p:cSld>
  <p:clrMapOvr>
    <a:masterClrMapping/>
  </p:clrMapOvr>
  <mc:AlternateContent xmlns:mc="http://schemas.openxmlformats.org/markup-compatibility/2006" xmlns:p14="http://schemas.microsoft.com/office/powerpoint/2010/main">
    <mc:Choice Requires="p14">
      <p:transition spd="slow" p14:dur="2000" advTm="41040"/>
    </mc:Choice>
    <mc:Fallback xmlns="">
      <p:transition spd="slow" advTm="4104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1029600" y="583065"/>
            <a:ext cx="22322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第三部分</a:t>
            </a:r>
          </a:p>
        </p:txBody>
      </p:sp>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12</a:t>
            </a:fld>
            <a:endParaRPr lang="en-US" dirty="0"/>
          </a:p>
        </p:txBody>
      </p:sp>
      <p:graphicFrame>
        <p:nvGraphicFramePr>
          <p:cNvPr id="7" name="图示 6"/>
          <p:cNvGraphicFramePr/>
          <p:nvPr/>
        </p:nvGraphicFramePr>
        <p:xfrm>
          <a:off x="3621304" y="1850260"/>
          <a:ext cx="5972313" cy="38854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Line 2"/>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1001"/>
    </mc:Choice>
    <mc:Fallback xmlns="">
      <p:transition spd="slow" advTm="100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8" name="Text Box 3"/>
          <p:cNvSpPr txBox="1">
            <a:spLocks noChangeArrowheads="1"/>
          </p:cNvSpPr>
          <p:nvPr/>
        </p:nvSpPr>
        <p:spPr bwMode="auto">
          <a:xfrm>
            <a:off x="1029600" y="583065"/>
            <a:ext cx="63054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dirty="0">
                <a:solidFill>
                  <a:srgbClr val="000066"/>
                </a:solidFill>
                <a:latin typeface="楷体" panose="02010609060101010101" pitchFamily="49" charset="-122"/>
                <a:ea typeface="楷体" panose="02010609060101010101" pitchFamily="49" charset="-122"/>
              </a:rPr>
              <a:t>主要研究内容</a:t>
            </a:r>
          </a:p>
        </p:txBody>
      </p:sp>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13</a:t>
            </a:fld>
            <a:endParaRPr lang="en-US" dirty="0"/>
          </a:p>
        </p:txBody>
      </p:sp>
      <p:sp>
        <p:nvSpPr>
          <p:cNvPr id="9" name="Line 2"/>
          <p:cNvSpPr>
            <a:spLocks noChangeShapeType="1"/>
          </p:cNvSpPr>
          <p:nvPr/>
        </p:nvSpPr>
        <p:spPr bwMode="auto">
          <a:xfrm>
            <a:off x="1126517" y="131143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
        <p:nvSpPr>
          <p:cNvPr id="3" name="TextBox 9">
            <a:extLst>
              <a:ext uri="{FF2B5EF4-FFF2-40B4-BE49-F238E27FC236}">
                <a16:creationId xmlns:a16="http://schemas.microsoft.com/office/drawing/2014/main" id="{8B07F12A-A8AD-5DEE-B7F0-0B992E429795}"/>
              </a:ext>
            </a:extLst>
          </p:cNvPr>
          <p:cNvSpPr txBox="1">
            <a:spLocks noChangeArrowheads="1"/>
          </p:cNvSpPr>
          <p:nvPr/>
        </p:nvSpPr>
        <p:spPr bwMode="auto">
          <a:xfrm>
            <a:off x="1126517" y="1315099"/>
            <a:ext cx="8017483" cy="175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marR="0" lvl="2" indent="-342265" algn="just" defTabSz="914400" rtl="0" eaLnBrk="1" fontAlgn="auto" latinLnBrk="0" hangingPunct="1">
              <a:lnSpc>
                <a:spcPct val="150000"/>
              </a:lnSpc>
              <a:spcBef>
                <a:spcPts val="1800"/>
              </a:spcBef>
              <a:spcAft>
                <a:spcPts val="600"/>
              </a:spcAft>
              <a:buClr>
                <a:srgbClr val="FF0000"/>
              </a:buClr>
              <a:buSzTx/>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基于钻柱动力学的煤岩强度感知模型</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煤矿井下钻进过程与工艺分析</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钻柱扭向</a:t>
            </a:r>
            <a:r>
              <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轴向耦合动力学模型</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基于固有比能的煤岩强度感知算法</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4" name="Line 2">
            <a:extLst>
              <a:ext uri="{FF2B5EF4-FFF2-40B4-BE49-F238E27FC236}">
                <a16:creationId xmlns:a16="http://schemas.microsoft.com/office/drawing/2014/main" id="{5E8C8AAD-FC71-AC2A-D2EF-266CCD4265CF}"/>
              </a:ext>
            </a:extLst>
          </p:cNvPr>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
        <p:nvSpPr>
          <p:cNvPr id="5" name="TextBox 9">
            <a:extLst>
              <a:ext uri="{FF2B5EF4-FFF2-40B4-BE49-F238E27FC236}">
                <a16:creationId xmlns:a16="http://schemas.microsoft.com/office/drawing/2014/main" id="{6A0FFDA0-A87C-9E1D-8F22-7AEBB0395534}"/>
              </a:ext>
            </a:extLst>
          </p:cNvPr>
          <p:cNvSpPr txBox="1">
            <a:spLocks noChangeArrowheads="1"/>
          </p:cNvSpPr>
          <p:nvPr/>
        </p:nvSpPr>
        <p:spPr bwMode="auto">
          <a:xfrm>
            <a:off x="1126517" y="3068977"/>
            <a:ext cx="8017483" cy="134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marR="0" lvl="2" indent="-342265" algn="just" defTabSz="914400" rtl="0" eaLnBrk="1" fontAlgn="auto" latinLnBrk="0" hangingPunct="1">
              <a:lnSpc>
                <a:spcPct val="150000"/>
              </a:lnSpc>
              <a:spcBef>
                <a:spcPts val="1800"/>
              </a:spcBef>
              <a:spcAft>
                <a:spcPts val="600"/>
              </a:spcAft>
              <a:buClr>
                <a:srgbClr val="FF0000"/>
              </a:buClr>
              <a:buSzTx/>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基于模糊推理的操作参数优化方法</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模糊推理系统设计</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模糊推理系统实现与仿真</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6" name="TextBox 9">
            <a:extLst>
              <a:ext uri="{FF2B5EF4-FFF2-40B4-BE49-F238E27FC236}">
                <a16:creationId xmlns:a16="http://schemas.microsoft.com/office/drawing/2014/main" id="{A956977E-C065-5118-F25C-4EFEAAE48CB2}"/>
              </a:ext>
            </a:extLst>
          </p:cNvPr>
          <p:cNvSpPr txBox="1">
            <a:spLocks noChangeArrowheads="1"/>
          </p:cNvSpPr>
          <p:nvPr/>
        </p:nvSpPr>
        <p:spPr bwMode="auto">
          <a:xfrm>
            <a:off x="1126517" y="4428147"/>
            <a:ext cx="8017483" cy="134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marR="0" lvl="2" indent="-342265" algn="just" defTabSz="914400" rtl="0" eaLnBrk="1" fontAlgn="auto" latinLnBrk="0" hangingPunct="1">
              <a:lnSpc>
                <a:spcPct val="150000"/>
              </a:lnSpc>
              <a:spcBef>
                <a:spcPts val="1800"/>
              </a:spcBef>
              <a:spcAft>
                <a:spcPts val="600"/>
              </a:spcAft>
              <a:buClr>
                <a:srgbClr val="FF0000"/>
              </a:buClr>
              <a:buSzTx/>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煤矿作业现场应用</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操作参数优化系统</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地面实验情况</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12208"/>
    </mc:Choice>
    <mc:Fallback xmlns="">
      <p:transition spd="slow" advTm="1220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1029600" y="583065"/>
            <a:ext cx="22322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第四部分</a:t>
            </a:r>
          </a:p>
        </p:txBody>
      </p:sp>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14</a:t>
            </a:fld>
            <a:endParaRPr lang="en-US" dirty="0"/>
          </a:p>
        </p:txBody>
      </p:sp>
      <p:graphicFrame>
        <p:nvGraphicFramePr>
          <p:cNvPr id="7" name="图示 6"/>
          <p:cNvGraphicFramePr/>
          <p:nvPr/>
        </p:nvGraphicFramePr>
        <p:xfrm>
          <a:off x="3621304" y="1850260"/>
          <a:ext cx="5972313" cy="38854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Line 2"/>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7527"/>
    </mc:Choice>
    <mc:Fallback xmlns="">
      <p:transition spd="slow" advTm="752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13" name="Text Box 3"/>
          <p:cNvSpPr txBox="1">
            <a:spLocks noChangeArrowheads="1"/>
          </p:cNvSpPr>
          <p:nvPr/>
        </p:nvSpPr>
        <p:spPr bwMode="auto">
          <a:xfrm>
            <a:off x="1029600" y="583065"/>
            <a:ext cx="91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研究方案和主要措施</a:t>
            </a:r>
          </a:p>
        </p:txBody>
      </p:sp>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15</a:t>
            </a:fld>
            <a:endParaRPr lang="en-US" dirty="0"/>
          </a:p>
        </p:txBody>
      </p:sp>
      <p:sp>
        <p:nvSpPr>
          <p:cNvPr id="17" name="TextBox 9"/>
          <p:cNvSpPr txBox="1">
            <a:spLocks noChangeArrowheads="1"/>
          </p:cNvSpPr>
          <p:nvPr/>
        </p:nvSpPr>
        <p:spPr bwMode="auto">
          <a:xfrm>
            <a:off x="1126517" y="1311430"/>
            <a:ext cx="1898037"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marR="0" lvl="2" indent="-342265" algn="just" defTabSz="914400" rtl="0" eaLnBrk="1" fontAlgn="auto" latinLnBrk="0" hangingPunct="1">
              <a:lnSpc>
                <a:spcPct val="150000"/>
              </a:lnSpc>
              <a:spcBef>
                <a:spcPts val="600"/>
              </a:spcBef>
              <a:spcAft>
                <a:spcPts val="600"/>
              </a:spcAft>
              <a:buClr>
                <a:srgbClr val="FF0000"/>
              </a:buClr>
              <a:buSzTx/>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研究方案</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
        <p:nvSpPr>
          <p:cNvPr id="31" name="Line 2"/>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pic>
        <p:nvPicPr>
          <p:cNvPr id="6" name="图片 5">
            <a:extLst>
              <a:ext uri="{FF2B5EF4-FFF2-40B4-BE49-F238E27FC236}">
                <a16:creationId xmlns:a16="http://schemas.microsoft.com/office/drawing/2014/main" id="{5C2E4C05-77F1-707A-2CCF-3549D3480C41}"/>
              </a:ext>
            </a:extLst>
          </p:cNvPr>
          <p:cNvPicPr>
            <a:picLocks noChangeAspect="1"/>
          </p:cNvPicPr>
          <p:nvPr/>
        </p:nvPicPr>
        <p:blipFill>
          <a:blip r:embed="rId4"/>
          <a:stretch>
            <a:fillRect/>
          </a:stretch>
        </p:blipFill>
        <p:spPr>
          <a:xfrm>
            <a:off x="3024554" y="1790418"/>
            <a:ext cx="6552584" cy="489769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4503"/>
    </mc:Choice>
    <mc:Fallback xmlns="">
      <p:transition spd="slow" advTm="2450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32081-581B-0C30-05D9-5E633D475F3E}"/>
            </a:ext>
          </a:extLst>
        </p:cNvPr>
        <p:cNvGrpSpPr/>
        <p:nvPr/>
      </p:nvGrpSpPr>
      <p:grpSpPr>
        <a:xfrm>
          <a:off x="0" y="0"/>
          <a:ext cx="0" cy="0"/>
          <a:chOff x="0" y="0"/>
          <a:chExt cx="0" cy="0"/>
        </a:xfrm>
      </p:grpSpPr>
      <p:sp>
        <p:nvSpPr>
          <p:cNvPr id="15" name="TextBox 9">
            <a:extLst>
              <a:ext uri="{FF2B5EF4-FFF2-40B4-BE49-F238E27FC236}">
                <a16:creationId xmlns:a16="http://schemas.microsoft.com/office/drawing/2014/main" id="{7D5C6FDD-7B27-59AB-CE0E-A1AEB91F2596}"/>
              </a:ext>
            </a:extLst>
          </p:cNvPr>
          <p:cNvSpPr txBox="1">
            <a:spLocks noChangeArrowheads="1"/>
          </p:cNvSpPr>
          <p:nvPr/>
        </p:nvSpPr>
        <p:spPr bwMode="auto">
          <a:xfrm>
            <a:off x="1126517" y="1315099"/>
            <a:ext cx="7026883" cy="47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marR="0" lvl="2" indent="-342265" algn="just" defTabSz="914400" rtl="0" eaLnBrk="1" fontAlgn="auto" latinLnBrk="0" hangingPunct="1">
              <a:lnSpc>
                <a:spcPct val="150000"/>
              </a:lnSpc>
              <a:spcBef>
                <a:spcPts val="1800"/>
              </a:spcBef>
              <a:spcAft>
                <a:spcPts val="600"/>
              </a:spcAft>
              <a:buClr>
                <a:srgbClr val="FF0000"/>
              </a:buClr>
              <a:buSzTx/>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基于钻柱动力学的煤岩强度感知模型</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煤矿井下钻进过程与工艺分析</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1080135" marR="0" lvl="1" algn="just" eaLnBrk="1" fontAlgn="base" hangingPunct="1">
              <a:lnSpc>
                <a:spcPct val="120000"/>
              </a:lnSpc>
              <a:spcAft>
                <a:spcPts val="600"/>
              </a:spcAft>
              <a:buClr>
                <a:srgbClr val="FF0000"/>
              </a:buClr>
              <a:buSzPct val="100000"/>
              <a:buFont typeface="Wingdings" panose="05000000000000000000" pitchFamily="2" charset="2"/>
              <a:buChar char="ü"/>
              <a:defRPr/>
            </a:pPr>
            <a:r>
              <a:rPr lang="zh-CN" altLang="en-US" sz="1600" dirty="0">
                <a:ea typeface="微软雅黑" panose="020B0503020204020204" pitchFamily="34" charset="-122"/>
                <a:cs typeface="Times New Roman" panose="02020603050405020304" pitchFamily="18" charset="0"/>
                <a:sym typeface="+mn-ea"/>
              </a:rPr>
              <a:t>扭转动力学</a:t>
            </a:r>
            <a:endParaRPr lang="en-US" altLang="zh-CN" sz="1600" dirty="0">
              <a:ea typeface="微软雅黑" panose="020B0503020204020204" pitchFamily="34" charset="-122"/>
              <a:cs typeface="Times New Roman" panose="02020603050405020304" pitchFamily="18" charset="0"/>
              <a:sym typeface="+mn-ea"/>
            </a:endParaRPr>
          </a:p>
          <a:p>
            <a:pPr marL="1080135" marR="0" lvl="1" algn="just" eaLnBrk="1" fontAlgn="base" hangingPunct="1">
              <a:lnSpc>
                <a:spcPct val="120000"/>
              </a:lnSpc>
              <a:spcAft>
                <a:spcPts val="600"/>
              </a:spcAft>
              <a:buClr>
                <a:srgbClr val="FF0000"/>
              </a:buClr>
              <a:buSzPct val="100000"/>
              <a:buFont typeface="Wingdings" panose="05000000000000000000" pitchFamily="2" charset="2"/>
              <a:buChar char="ü"/>
              <a:defRPr/>
            </a:pPr>
            <a:r>
              <a:rPr lang="zh-CN" altLang="en-US" sz="1600" dirty="0">
                <a:ea typeface="微软雅黑" panose="020B0503020204020204" pitchFamily="34" charset="-122"/>
                <a:cs typeface="Times New Roman" panose="02020603050405020304" pitchFamily="18" charset="0"/>
                <a:sym typeface="+mn-ea"/>
              </a:rPr>
              <a:t>轴向动力学</a:t>
            </a:r>
            <a:endParaRPr lang="en-US" altLang="zh-CN" sz="1600" dirty="0">
              <a:ea typeface="微软雅黑" panose="020B0503020204020204" pitchFamily="34" charset="-122"/>
              <a:cs typeface="Times New Roman" panose="02020603050405020304" pitchFamily="18" charset="0"/>
              <a:sym typeface="+mn-ea"/>
            </a:endParaRPr>
          </a:p>
          <a:p>
            <a:pPr marL="1080135" marR="0" lvl="1" algn="just" eaLnBrk="1" fontAlgn="base" hangingPunct="1">
              <a:lnSpc>
                <a:spcPct val="120000"/>
              </a:lnSpc>
              <a:spcAft>
                <a:spcPts val="600"/>
              </a:spcAft>
              <a:buClr>
                <a:srgbClr val="FF0000"/>
              </a:buClr>
              <a:buSzPct val="100000"/>
              <a:buFont typeface="Wingdings" panose="05000000000000000000" pitchFamily="2" charset="2"/>
              <a:buChar char="ü"/>
              <a:defRPr/>
            </a:pPr>
            <a:r>
              <a:rPr lang="zh-CN" altLang="en-US" sz="1600" dirty="0">
                <a:ea typeface="微软雅黑" panose="020B0503020204020204" pitchFamily="34" charset="-122"/>
                <a:cs typeface="Times New Roman" panose="02020603050405020304" pitchFamily="18" charset="0"/>
                <a:sym typeface="+mn-ea"/>
              </a:rPr>
              <a:t>钻头</a:t>
            </a:r>
            <a:r>
              <a:rPr lang="en-US" altLang="zh-CN" sz="1600" dirty="0">
                <a:ea typeface="微软雅黑" panose="020B0503020204020204" pitchFamily="34" charset="-122"/>
                <a:cs typeface="Times New Roman" panose="02020603050405020304" pitchFamily="18" charset="0"/>
                <a:sym typeface="+mn-ea"/>
              </a:rPr>
              <a:t>-</a:t>
            </a:r>
            <a:r>
              <a:rPr lang="zh-CN" altLang="en-US" sz="1600" dirty="0">
                <a:ea typeface="微软雅黑" panose="020B0503020204020204" pitchFamily="34" charset="-122"/>
                <a:cs typeface="Times New Roman" panose="02020603050405020304" pitchFamily="18" charset="0"/>
                <a:sym typeface="+mn-ea"/>
              </a:rPr>
              <a:t>岩石相互作用</a:t>
            </a:r>
            <a:endParaRPr lang="en-US" altLang="zh-CN" sz="1600" dirty="0">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钻柱扭向</a:t>
            </a:r>
            <a:r>
              <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轴向耦合动力学模型</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1080135" lvl="1" algn="just" eaLnBrk="1" fontAlgn="base" hangingPunct="1">
              <a:lnSpc>
                <a:spcPct val="120000"/>
              </a:lnSpc>
              <a:spcAft>
                <a:spcPts val="600"/>
              </a:spcAft>
              <a:buClr>
                <a:srgbClr val="FF0000"/>
              </a:buClr>
              <a:buSzPct val="100000"/>
              <a:buFont typeface="Wingdings" panose="05000000000000000000" pitchFamily="2" charset="2"/>
              <a:buChar char="ü"/>
              <a:defRPr/>
            </a:pPr>
            <a:r>
              <a:rPr lang="zh-CN" altLang="en-US" sz="1600" dirty="0">
                <a:ea typeface="微软雅黑" panose="020B0503020204020204" pitchFamily="34" charset="-122"/>
                <a:cs typeface="Times New Roman" panose="02020603050405020304" pitchFamily="18" charset="0"/>
                <a:sym typeface="+mn-ea"/>
              </a:rPr>
              <a:t>集总参数方法</a:t>
            </a:r>
            <a:endParaRPr lang="en-US" altLang="zh-CN" sz="1600" dirty="0">
              <a:ea typeface="微软雅黑" panose="020B0503020204020204" pitchFamily="34" charset="-122"/>
              <a:cs typeface="Times New Roman" panose="02020603050405020304" pitchFamily="18" charset="0"/>
              <a:sym typeface="+mn-ea"/>
            </a:endParaRPr>
          </a:p>
          <a:p>
            <a:pPr marL="1080135" lvl="1" algn="just" eaLnBrk="1" fontAlgn="base" hangingPunct="1">
              <a:lnSpc>
                <a:spcPct val="120000"/>
              </a:lnSpc>
              <a:spcAft>
                <a:spcPts val="600"/>
              </a:spcAft>
              <a:buClr>
                <a:srgbClr val="FF0000"/>
              </a:buClr>
              <a:buSzPct val="100000"/>
              <a:buFont typeface="Wingdings" panose="05000000000000000000" pitchFamily="2" charset="2"/>
              <a:buChar char="ü"/>
              <a:defRPr/>
            </a:pPr>
            <a:r>
              <a:rPr lang="zh-CN" altLang="en-US" sz="1600" dirty="0">
                <a:ea typeface="微软雅黑" panose="020B0503020204020204" pitchFamily="34" charset="-122"/>
                <a:cs typeface="Times New Roman" panose="02020603050405020304" pitchFamily="18" charset="0"/>
                <a:sym typeface="+mn-ea"/>
              </a:rPr>
              <a:t>有限元思想</a:t>
            </a:r>
            <a:endParaRPr lang="en-US" altLang="zh-CN" sz="1600" dirty="0">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基于</a:t>
            </a:r>
            <a:r>
              <a:rPr lang="zh-CN" altLang="en-US" sz="1800" dirty="0">
                <a:solidFill>
                  <a:srgbClr val="EE0000"/>
                </a:solidFill>
                <a:latin typeface="微软雅黑" panose="020B0503020204020204" pitchFamily="34" charset="-122"/>
                <a:ea typeface="微软雅黑" panose="020B0503020204020204" pitchFamily="34" charset="-122"/>
                <a:cs typeface="Times New Roman" panose="02020603050405020304" pitchFamily="18" charset="0"/>
                <a:sym typeface="+mn-ea"/>
              </a:rPr>
              <a:t>固有比能</a:t>
            </a: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的煤岩强度感知算法</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1080135" marR="0" lvl="1" algn="just" eaLnBrk="1" fontAlgn="base" hangingPunct="1">
              <a:lnSpc>
                <a:spcPct val="120000"/>
              </a:lnSpc>
              <a:spcAft>
                <a:spcPts val="600"/>
              </a:spcAft>
              <a:buClr>
                <a:srgbClr val="FF0000"/>
              </a:buClr>
              <a:buSzPct val="100000"/>
              <a:buFont typeface="Wingdings" panose="05000000000000000000" pitchFamily="2" charset="2"/>
              <a:buChar char="ü"/>
              <a:defRPr/>
            </a:pPr>
            <a:r>
              <a:rPr lang="zh-CN" altLang="en-US" sz="1600" dirty="0">
                <a:ea typeface="微软雅黑" panose="020B0503020204020204" pitchFamily="34" charset="-122"/>
                <a:cs typeface="Times New Roman" panose="02020603050405020304" pitchFamily="18" charset="0"/>
                <a:sym typeface="+mn-ea"/>
              </a:rPr>
              <a:t>固有比能值越大表示煤岩强度越高</a:t>
            </a:r>
            <a:endParaRPr lang="en-US" altLang="zh-CN" sz="1600" dirty="0">
              <a:ea typeface="微软雅黑" panose="020B0503020204020204" pitchFamily="34" charset="-122"/>
              <a:cs typeface="Times New Roman" panose="02020603050405020304" pitchFamily="18" charset="0"/>
              <a:sym typeface="+mn-ea"/>
            </a:endParaRPr>
          </a:p>
          <a:p>
            <a:pPr marL="1080135" marR="0" lvl="1" algn="just" eaLnBrk="1" fontAlgn="base" hangingPunct="1">
              <a:lnSpc>
                <a:spcPct val="120000"/>
              </a:lnSpc>
              <a:spcAft>
                <a:spcPts val="600"/>
              </a:spcAft>
              <a:buClr>
                <a:srgbClr val="FF0000"/>
              </a:buClr>
              <a:buSzPct val="100000"/>
              <a:buFont typeface="Wingdings" panose="05000000000000000000" pitchFamily="2" charset="2"/>
              <a:buChar char="ü"/>
              <a:defRPr/>
            </a:pPr>
            <a:r>
              <a:rPr lang="zh-CN" altLang="en-US" sz="1600" dirty="0">
                <a:ea typeface="微软雅黑" panose="020B0503020204020204" pitchFamily="34" charset="-122"/>
                <a:cs typeface="Times New Roman" panose="02020603050405020304" pitchFamily="18" charset="0"/>
                <a:sym typeface="+mn-ea"/>
              </a:rPr>
              <a:t>固有比能值越小则表示煤岩强度越低</a:t>
            </a:r>
            <a:endParaRPr lang="en-US" altLang="zh-CN" sz="1600" dirty="0">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8" name="Text Box 3">
            <a:extLst>
              <a:ext uri="{FF2B5EF4-FFF2-40B4-BE49-F238E27FC236}">
                <a16:creationId xmlns:a16="http://schemas.microsoft.com/office/drawing/2014/main" id="{C53F2B1E-4815-518F-D1D7-BE68D3E6AA67}"/>
              </a:ext>
            </a:extLst>
          </p:cNvPr>
          <p:cNvSpPr txBox="1">
            <a:spLocks noChangeArrowheads="1"/>
          </p:cNvSpPr>
          <p:nvPr/>
        </p:nvSpPr>
        <p:spPr bwMode="auto">
          <a:xfrm>
            <a:off x="1029600" y="583065"/>
            <a:ext cx="63054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0" eaLnBrk="1" hangingPunct="1">
              <a:defRPr/>
            </a:pPr>
            <a:r>
              <a:rPr kumimoji="1" lang="zh-CN" altLang="en-US" sz="3600" dirty="0">
                <a:solidFill>
                  <a:srgbClr val="000066"/>
                </a:solidFill>
                <a:latin typeface="楷体" panose="02010609060101010101" pitchFamily="49" charset="-122"/>
                <a:ea typeface="楷体" panose="02010609060101010101" pitchFamily="49" charset="-122"/>
              </a:rPr>
              <a:t>研究方案和主要措施</a:t>
            </a:r>
          </a:p>
        </p:txBody>
      </p:sp>
      <p:sp>
        <p:nvSpPr>
          <p:cNvPr id="2" name="灯片编号占位符 1">
            <a:extLst>
              <a:ext uri="{FF2B5EF4-FFF2-40B4-BE49-F238E27FC236}">
                <a16:creationId xmlns:a16="http://schemas.microsoft.com/office/drawing/2014/main" id="{F0E2062E-E759-895E-F99E-9232983C7B3E}"/>
              </a:ext>
            </a:extLst>
          </p:cNvPr>
          <p:cNvSpPr>
            <a:spLocks noGrp="1"/>
          </p:cNvSpPr>
          <p:nvPr>
            <p:ph type="sldNum" sz="quarter" idx="10"/>
          </p:nvPr>
        </p:nvSpPr>
        <p:spPr/>
        <p:txBody>
          <a:bodyPr/>
          <a:lstStyle/>
          <a:p>
            <a:pPr>
              <a:defRPr/>
            </a:pPr>
            <a:fld id="{728F81C9-0A9B-4F26-85D2-BA52C4C22CB2}" type="slidenum">
              <a:rPr lang="zh-CN" altLang="en-US" smtClean="0"/>
              <a:t>16</a:t>
            </a:fld>
            <a:endParaRPr lang="en-US" dirty="0"/>
          </a:p>
        </p:txBody>
      </p:sp>
      <p:sp>
        <p:nvSpPr>
          <p:cNvPr id="13" name="Line 2">
            <a:extLst>
              <a:ext uri="{FF2B5EF4-FFF2-40B4-BE49-F238E27FC236}">
                <a16:creationId xmlns:a16="http://schemas.microsoft.com/office/drawing/2014/main" id="{EF5A1F3D-61B1-6CA9-BACF-4D8D898A5E4C}"/>
              </a:ext>
            </a:extLst>
          </p:cNvPr>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pic>
        <p:nvPicPr>
          <p:cNvPr id="6" name="图片 5">
            <a:extLst>
              <a:ext uri="{FF2B5EF4-FFF2-40B4-BE49-F238E27FC236}">
                <a16:creationId xmlns:a16="http://schemas.microsoft.com/office/drawing/2014/main" id="{2A1DBE8F-B5A9-7DE1-B6D9-0C984E395736}"/>
              </a:ext>
            </a:extLst>
          </p:cNvPr>
          <p:cNvPicPr>
            <a:picLocks noChangeAspect="1"/>
          </p:cNvPicPr>
          <p:nvPr/>
        </p:nvPicPr>
        <p:blipFill>
          <a:blip r:embed="rId3"/>
          <a:stretch>
            <a:fillRect/>
          </a:stretch>
        </p:blipFill>
        <p:spPr>
          <a:xfrm>
            <a:off x="6096000" y="1758010"/>
            <a:ext cx="5436702" cy="4063637"/>
          </a:xfrm>
          <a:prstGeom prst="rect">
            <a:avLst/>
          </a:prstGeom>
        </p:spPr>
      </p:pic>
    </p:spTree>
    <p:extLst>
      <p:ext uri="{BB962C8B-B14F-4D97-AF65-F5344CB8AC3E}">
        <p14:creationId xmlns:p14="http://schemas.microsoft.com/office/powerpoint/2010/main" val="3597214799"/>
      </p:ext>
    </p:extLst>
  </p:cSld>
  <p:clrMapOvr>
    <a:masterClrMapping/>
  </p:clrMapOvr>
  <mc:AlternateContent xmlns:mc="http://schemas.openxmlformats.org/markup-compatibility/2006" xmlns:p14="http://schemas.microsoft.com/office/powerpoint/2010/main">
    <mc:Choice Requires="p14">
      <p:transition spd="slow" p14:dur="2000" advTm="39407"/>
    </mc:Choice>
    <mc:Fallback xmlns="">
      <p:transition spd="slow" advTm="3940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15FB8-1985-8E92-CD87-258E9D7775E3}"/>
            </a:ext>
          </a:extLst>
        </p:cNvPr>
        <p:cNvGrpSpPr/>
        <p:nvPr/>
      </p:nvGrpSpPr>
      <p:grpSpPr>
        <a:xfrm>
          <a:off x="0" y="0"/>
          <a:ext cx="0" cy="0"/>
          <a:chOff x="0" y="0"/>
          <a:chExt cx="0" cy="0"/>
        </a:xfrm>
      </p:grpSpPr>
      <p:sp>
        <p:nvSpPr>
          <p:cNvPr id="13" name="Text Box 3">
            <a:extLst>
              <a:ext uri="{FF2B5EF4-FFF2-40B4-BE49-F238E27FC236}">
                <a16:creationId xmlns:a16="http://schemas.microsoft.com/office/drawing/2014/main" id="{E7073984-5DBD-2F85-9B12-225F29D819C3}"/>
              </a:ext>
            </a:extLst>
          </p:cNvPr>
          <p:cNvSpPr txBox="1">
            <a:spLocks noChangeArrowheads="1"/>
          </p:cNvSpPr>
          <p:nvPr/>
        </p:nvSpPr>
        <p:spPr bwMode="auto">
          <a:xfrm>
            <a:off x="1029600" y="583065"/>
            <a:ext cx="43821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研究进展</a:t>
            </a:r>
          </a:p>
        </p:txBody>
      </p:sp>
      <p:sp>
        <p:nvSpPr>
          <p:cNvPr id="2" name="灯片编号占位符 1">
            <a:extLst>
              <a:ext uri="{FF2B5EF4-FFF2-40B4-BE49-F238E27FC236}">
                <a16:creationId xmlns:a16="http://schemas.microsoft.com/office/drawing/2014/main" id="{1BD2F058-E242-24FE-7227-2952B48B4F59}"/>
              </a:ext>
            </a:extLst>
          </p:cNvPr>
          <p:cNvSpPr>
            <a:spLocks noGrp="1"/>
          </p:cNvSpPr>
          <p:nvPr>
            <p:ph type="sldNum" sz="quarter" idx="10"/>
          </p:nvPr>
        </p:nvSpPr>
        <p:spPr/>
        <p:txBody>
          <a:bodyPr/>
          <a:lstStyle/>
          <a:p>
            <a:pPr>
              <a:defRPr/>
            </a:pPr>
            <a:fld id="{728F81C9-0A9B-4F26-85D2-BA52C4C22CB2}" type="slidenum">
              <a:rPr lang="zh-CN" altLang="en-US" smtClean="0"/>
              <a:t>17</a:t>
            </a:fld>
            <a:endParaRPr lang="en-US" dirty="0"/>
          </a:p>
        </p:txBody>
      </p:sp>
      <p:sp>
        <p:nvSpPr>
          <p:cNvPr id="17" name="TextBox 9">
            <a:extLst>
              <a:ext uri="{FF2B5EF4-FFF2-40B4-BE49-F238E27FC236}">
                <a16:creationId xmlns:a16="http://schemas.microsoft.com/office/drawing/2014/main" id="{47C1049C-FEE7-960D-5F39-723C5BF1032B}"/>
              </a:ext>
            </a:extLst>
          </p:cNvPr>
          <p:cNvSpPr txBox="1">
            <a:spLocks noChangeArrowheads="1"/>
          </p:cNvSpPr>
          <p:nvPr/>
        </p:nvSpPr>
        <p:spPr bwMode="auto">
          <a:xfrm>
            <a:off x="1126517" y="1311430"/>
            <a:ext cx="5493357"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lvl="2" indent="-342265" algn="just" eaLnBrk="1" hangingPunct="1">
              <a:lnSpc>
                <a:spcPct val="150000"/>
              </a:lnSpc>
              <a:spcBef>
                <a:spcPts val="1800"/>
              </a:spcBef>
              <a:spcAft>
                <a:spcPts val="600"/>
              </a:spcAft>
              <a:buClr>
                <a:srgbClr val="FF0000"/>
              </a:buClr>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基于钻柱动力学的煤岩强度感知模型</a:t>
            </a:r>
          </a:p>
        </p:txBody>
      </p:sp>
      <p:sp>
        <p:nvSpPr>
          <p:cNvPr id="15" name="Line 2">
            <a:extLst>
              <a:ext uri="{FF2B5EF4-FFF2-40B4-BE49-F238E27FC236}">
                <a16:creationId xmlns:a16="http://schemas.microsoft.com/office/drawing/2014/main" id="{3A3AAD22-ECD0-0E27-BB4C-5F24E6D40FC5}"/>
              </a:ext>
            </a:extLst>
          </p:cNvPr>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8FB0306F-25C2-794E-82AE-36E0E6219F2D}"/>
              </a:ext>
            </a:extLst>
          </p:cNvPr>
          <p:cNvSpPr txBox="1"/>
          <p:nvPr/>
        </p:nvSpPr>
        <p:spPr>
          <a:xfrm>
            <a:off x="1520156" y="1735507"/>
            <a:ext cx="5203058" cy="4788490"/>
          </a:xfrm>
          <a:prstGeom prst="rect">
            <a:avLst/>
          </a:prstGeom>
          <a:noFill/>
        </p:spPr>
        <p:txBody>
          <a:bodyPr wrap="square" rtlCol="0">
            <a:spAutoFit/>
          </a:bodyPr>
          <a:lstStyle/>
          <a:p>
            <a:pPr marL="285750" indent="-285750">
              <a:lnSpc>
                <a:spcPct val="150000"/>
              </a:lnSpc>
              <a:buClr>
                <a:srgbClr val="FF0000"/>
              </a:buClr>
              <a:buSzPct val="90000"/>
              <a:buFont typeface="Wingdings" panose="05000000000000000000" pitchFamily="2" charset="2"/>
              <a:buChar char="p"/>
            </a:pPr>
            <a:r>
              <a:rPr lang="zh-CN" altLang="en-US" dirty="0">
                <a:latin typeface="Times New Roman" panose="02020603050405020304" pitchFamily="18" charset="0"/>
                <a:ea typeface="微软雅黑" panose="020B0503020204020204" pitchFamily="34" charset="-122"/>
              </a:rPr>
              <a:t>钻柱扭向</a:t>
            </a:r>
            <a:r>
              <a:rPr lang="en-US" altLang="zh-CN" dirty="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轴向耦合动力学模型</a:t>
            </a:r>
          </a:p>
          <a:p>
            <a:pPr>
              <a:lnSpc>
                <a:spcPct val="150000"/>
              </a:lnSpc>
              <a:buClr>
                <a:srgbClr val="FF0000"/>
              </a:buClr>
              <a:buSzPct val="90000"/>
            </a:pPr>
            <a:endParaRPr lang="en-US" altLang="zh-CN" dirty="0">
              <a:latin typeface="Times New Roman" panose="02020603050405020304" pitchFamily="18" charset="0"/>
              <a:ea typeface="微软雅黑" panose="020B0503020204020204" pitchFamily="34" charset="-122"/>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v</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孔口</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的给进速度</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M </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为钻柱的总重量</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，可表示为：</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Clr>
                <a:srgbClr val="FF0000"/>
              </a:buClr>
              <a:buSzPct val="90000"/>
              <a:buFont typeface="Wingdings" panose="05000000000000000000" pitchFamily="2" charset="2"/>
              <a:buChar char="ü"/>
            </a:pP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1200" i="1" kern="100" dirty="0">
                <a:effectLst/>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为每一个钻柱单元的质量</a:t>
            </a:r>
            <a:endParaRPr lang="en-US" altLang="zh-CN" sz="1600" i="1"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为钻柱单元的总数量</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1600" i="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a </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为液压系统输出的轴向给进压力</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200" i="1" kern="100" dirty="0">
                <a:effectLst/>
                <a:latin typeface="Times New Roman" panose="02020603050405020304" pitchFamily="18" charset="0"/>
                <a:ea typeface="微软雅黑" panose="020B0503020204020204" pitchFamily="34" charset="-122"/>
                <a:cs typeface="Times New Roman" panose="02020603050405020304" pitchFamily="18" charset="0"/>
              </a:rPr>
              <a:t>in</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为给进液压油缸的给进压力</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为液压油缸的有效面积</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0CC41EBD-776A-242E-9151-824EE4FADFA4}"/>
              </a:ext>
            </a:extLst>
          </p:cNvPr>
          <p:cNvGraphicFramePr>
            <a:graphicFrameLocks noChangeAspect="1"/>
          </p:cNvGraphicFramePr>
          <p:nvPr/>
        </p:nvGraphicFramePr>
        <p:xfrm>
          <a:off x="6096000" y="2392521"/>
          <a:ext cx="5865473" cy="2279698"/>
        </p:xfrm>
        <a:graphic>
          <a:graphicData uri="http://schemas.openxmlformats.org/presentationml/2006/ole">
            <mc:AlternateContent xmlns:mc="http://schemas.openxmlformats.org/markup-compatibility/2006">
              <mc:Choice xmlns:v="urn:schemas-microsoft-com:vml" Requires="v">
                <p:oleObj name="Visio" r:id="rId3" imgW="7323030" imgH="3063469" progId="Visio.Drawing.15">
                  <p:embed/>
                </p:oleObj>
              </mc:Choice>
              <mc:Fallback>
                <p:oleObj name="Visio" r:id="rId3" imgW="7323030" imgH="3063469" progId="Visio.Drawing.15">
                  <p:embed/>
                  <p:pic>
                    <p:nvPicPr>
                      <p:cNvPr id="8" name="对象 7">
                        <a:extLst>
                          <a:ext uri="{FF2B5EF4-FFF2-40B4-BE49-F238E27FC236}">
                            <a16:creationId xmlns:a16="http://schemas.microsoft.com/office/drawing/2014/main" id="{0CC41EBD-776A-242E-9151-824EE4FAD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3975" b="3439"/>
                      <a:stretch>
                        <a:fillRect/>
                      </a:stretch>
                    </p:blipFill>
                    <p:spPr bwMode="auto">
                      <a:xfrm>
                        <a:off x="6096000" y="2392521"/>
                        <a:ext cx="5865473" cy="2279698"/>
                      </a:xfrm>
                      <a:prstGeom prst="rect">
                        <a:avLst/>
                      </a:prstGeom>
                      <a:noFill/>
                      <a:ln w="12700">
                        <a:solidFill>
                          <a:srgbClr val="5DAE5D"/>
                        </a:solidFill>
                        <a:prstDash val="dash"/>
                      </a:ln>
                    </p:spPr>
                  </p:pic>
                </p:oleObj>
              </mc:Fallback>
            </mc:AlternateContent>
          </a:graphicData>
        </a:graphic>
      </p:graphicFrame>
      <p:graphicFrame>
        <p:nvGraphicFramePr>
          <p:cNvPr id="10" name="对象 9">
            <a:extLst>
              <a:ext uri="{FF2B5EF4-FFF2-40B4-BE49-F238E27FC236}">
                <a16:creationId xmlns:a16="http://schemas.microsoft.com/office/drawing/2014/main" id="{41E0D8BA-FB62-5773-2E98-BADF399684EC}"/>
              </a:ext>
            </a:extLst>
          </p:cNvPr>
          <p:cNvGraphicFramePr>
            <a:graphicFrameLocks noChangeAspect="1"/>
          </p:cNvGraphicFramePr>
          <p:nvPr/>
        </p:nvGraphicFramePr>
        <p:xfrm>
          <a:off x="2069649" y="2270191"/>
          <a:ext cx="2302056" cy="391506"/>
        </p:xfrm>
        <a:graphic>
          <a:graphicData uri="http://schemas.openxmlformats.org/presentationml/2006/ole">
            <mc:AlternateContent xmlns:mc="http://schemas.openxmlformats.org/markup-compatibility/2006">
              <mc:Choice xmlns:v="urn:schemas-microsoft-com:vml" Requires="v">
                <p:oleObj name="Equation" r:id="rId5" imgW="1399862" imgH="237935" progId="Equation.DSMT4">
                  <p:embed/>
                </p:oleObj>
              </mc:Choice>
              <mc:Fallback>
                <p:oleObj name="Equation" r:id="rId5" imgW="1399862" imgH="237935" progId="Equation.DSMT4">
                  <p:embed/>
                  <p:pic>
                    <p:nvPicPr>
                      <p:cNvPr id="10" name="对象 9">
                        <a:extLst>
                          <a:ext uri="{FF2B5EF4-FFF2-40B4-BE49-F238E27FC236}">
                            <a16:creationId xmlns:a16="http://schemas.microsoft.com/office/drawing/2014/main" id="{41E0D8BA-FB62-5773-2E98-BADF399684EC}"/>
                          </a:ext>
                        </a:extLst>
                      </p:cNvPr>
                      <p:cNvPicPr/>
                      <p:nvPr/>
                    </p:nvPicPr>
                    <p:blipFill>
                      <a:blip r:embed="rId6"/>
                      <a:stretch>
                        <a:fillRect/>
                      </a:stretch>
                    </p:blipFill>
                    <p:spPr>
                      <a:xfrm>
                        <a:off x="2069649" y="2270191"/>
                        <a:ext cx="2302056" cy="391506"/>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3C891707-E26E-4B19-879D-19D3BD6B9012}"/>
              </a:ext>
            </a:extLst>
          </p:cNvPr>
          <p:cNvGraphicFramePr>
            <a:graphicFrameLocks noChangeAspect="1"/>
          </p:cNvGraphicFramePr>
          <p:nvPr/>
        </p:nvGraphicFramePr>
        <p:xfrm>
          <a:off x="2309814" y="3621782"/>
          <a:ext cx="1342547" cy="452380"/>
        </p:xfrm>
        <a:graphic>
          <a:graphicData uri="http://schemas.openxmlformats.org/presentationml/2006/ole">
            <mc:AlternateContent xmlns:mc="http://schemas.openxmlformats.org/markup-compatibility/2006">
              <mc:Choice xmlns:v="urn:schemas-microsoft-com:vml" Requires="v">
                <p:oleObj name="Equation" r:id="rId7" imgW="876129" imgH="295169" progId="Equation.DSMT4">
                  <p:embed/>
                </p:oleObj>
              </mc:Choice>
              <mc:Fallback>
                <p:oleObj name="Equation" r:id="rId7" imgW="876129" imgH="295169" progId="Equation.DSMT4">
                  <p:embed/>
                  <p:pic>
                    <p:nvPicPr>
                      <p:cNvPr id="4" name="对象 3">
                        <a:extLst>
                          <a:ext uri="{FF2B5EF4-FFF2-40B4-BE49-F238E27FC236}">
                            <a16:creationId xmlns:a16="http://schemas.microsoft.com/office/drawing/2014/main" id="{3C891707-E26E-4B19-879D-19D3BD6B9012}"/>
                          </a:ext>
                        </a:extLst>
                      </p:cNvPr>
                      <p:cNvPicPr/>
                      <p:nvPr/>
                    </p:nvPicPr>
                    <p:blipFill>
                      <a:blip r:embed="rId8"/>
                      <a:stretch>
                        <a:fillRect/>
                      </a:stretch>
                    </p:blipFill>
                    <p:spPr>
                      <a:xfrm>
                        <a:off x="2309814" y="3621782"/>
                        <a:ext cx="1342547" cy="452380"/>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2D79FBE1-87DA-36A4-A9BB-5C9E11F4019F}"/>
              </a:ext>
            </a:extLst>
          </p:cNvPr>
          <p:cNvSpPr txBox="1"/>
          <p:nvPr/>
        </p:nvSpPr>
        <p:spPr>
          <a:xfrm>
            <a:off x="7621794" y="4792252"/>
            <a:ext cx="2815025" cy="338554"/>
          </a:xfrm>
          <a:prstGeom prst="rect">
            <a:avLst/>
          </a:prstGeom>
          <a:noFill/>
        </p:spPr>
        <p:txBody>
          <a:bodyPr wrap="square">
            <a:spAutoFit/>
          </a:bodyPr>
          <a:lstStyle/>
          <a:p>
            <a:pPr algn="ctr" hangingPunct="0"/>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钻机</a:t>
            </a:r>
            <a:r>
              <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rPr>
              <a:t>给进系统结构图</a:t>
            </a:r>
          </a:p>
        </p:txBody>
      </p:sp>
      <p:graphicFrame>
        <p:nvGraphicFramePr>
          <p:cNvPr id="5" name="对象 4">
            <a:extLst>
              <a:ext uri="{FF2B5EF4-FFF2-40B4-BE49-F238E27FC236}">
                <a16:creationId xmlns:a16="http://schemas.microsoft.com/office/drawing/2014/main" id="{15FC2E0B-8C7F-5402-0F5E-8B8277BC0607}"/>
              </a:ext>
            </a:extLst>
          </p:cNvPr>
          <p:cNvGraphicFramePr>
            <a:graphicFrameLocks noChangeAspect="1"/>
          </p:cNvGraphicFramePr>
          <p:nvPr/>
        </p:nvGraphicFramePr>
        <p:xfrm>
          <a:off x="5542337" y="5137328"/>
          <a:ext cx="1031437" cy="364970"/>
        </p:xfrm>
        <a:graphic>
          <a:graphicData uri="http://schemas.openxmlformats.org/presentationml/2006/ole">
            <mc:AlternateContent xmlns:mc="http://schemas.openxmlformats.org/markup-compatibility/2006">
              <mc:Choice xmlns:v="urn:schemas-microsoft-com:vml" Requires="v">
                <p:oleObj name="Equation" r:id="rId9" imgW="619121" imgH="219217" progId="Equation.DSMT4">
                  <p:embed/>
                </p:oleObj>
              </mc:Choice>
              <mc:Fallback>
                <p:oleObj name="Equation" r:id="rId9" imgW="619121" imgH="219217" progId="Equation.DSMT4">
                  <p:embed/>
                  <p:pic>
                    <p:nvPicPr>
                      <p:cNvPr id="5" name="对象 4">
                        <a:extLst>
                          <a:ext uri="{FF2B5EF4-FFF2-40B4-BE49-F238E27FC236}">
                            <a16:creationId xmlns:a16="http://schemas.microsoft.com/office/drawing/2014/main" id="{15FC2E0B-8C7F-5402-0F5E-8B8277BC0607}"/>
                          </a:ext>
                        </a:extLst>
                      </p:cNvPr>
                      <p:cNvPicPr/>
                      <p:nvPr/>
                    </p:nvPicPr>
                    <p:blipFill>
                      <a:blip r:embed="rId10"/>
                      <a:stretch>
                        <a:fillRect/>
                      </a:stretch>
                    </p:blipFill>
                    <p:spPr>
                      <a:xfrm>
                        <a:off x="5542337" y="5137328"/>
                        <a:ext cx="1031437" cy="364970"/>
                      </a:xfrm>
                      <a:prstGeom prst="rect">
                        <a:avLst/>
                      </a:prstGeom>
                    </p:spPr>
                  </p:pic>
                </p:oleObj>
              </mc:Fallback>
            </mc:AlternateContent>
          </a:graphicData>
        </a:graphic>
      </p:graphicFrame>
    </p:spTree>
    <p:extLst>
      <p:ext uri="{BB962C8B-B14F-4D97-AF65-F5344CB8AC3E}">
        <p14:creationId xmlns:p14="http://schemas.microsoft.com/office/powerpoint/2010/main" val="3206883411"/>
      </p:ext>
    </p:extLst>
  </p:cSld>
  <p:clrMapOvr>
    <a:masterClrMapping/>
  </p:clrMapOvr>
  <mc:AlternateContent xmlns:mc="http://schemas.openxmlformats.org/markup-compatibility/2006" xmlns:p14="http://schemas.microsoft.com/office/powerpoint/2010/main">
    <mc:Choice Requires="p14">
      <p:transition spd="slow" p14:dur="2000" advTm="24625"/>
    </mc:Choice>
    <mc:Fallback xmlns="">
      <p:transition spd="slow" advTm="2462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3"/>
          <p:cNvSpPr txBox="1">
            <a:spLocks noChangeArrowheads="1"/>
          </p:cNvSpPr>
          <p:nvPr/>
        </p:nvSpPr>
        <p:spPr bwMode="auto">
          <a:xfrm>
            <a:off x="1029600" y="583065"/>
            <a:ext cx="91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研究进展</a:t>
            </a:r>
          </a:p>
        </p:txBody>
      </p:sp>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18</a:t>
            </a:fld>
            <a:endParaRPr lang="en-US" dirty="0"/>
          </a:p>
        </p:txBody>
      </p:sp>
      <p:sp>
        <p:nvSpPr>
          <p:cNvPr id="17" name="TextBox 9"/>
          <p:cNvSpPr txBox="1">
            <a:spLocks noChangeArrowheads="1"/>
          </p:cNvSpPr>
          <p:nvPr/>
        </p:nvSpPr>
        <p:spPr bwMode="auto">
          <a:xfrm>
            <a:off x="1126517" y="1311430"/>
            <a:ext cx="5121883"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lvl="2" indent="-342265" algn="just" eaLnBrk="1" hangingPunct="1">
              <a:lnSpc>
                <a:spcPct val="150000"/>
              </a:lnSpc>
              <a:spcBef>
                <a:spcPts val="1800"/>
              </a:spcBef>
              <a:spcAft>
                <a:spcPts val="600"/>
              </a:spcAft>
              <a:buClr>
                <a:srgbClr val="FF0000"/>
              </a:buClr>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基于钻柱动力学的煤岩强度感知模型</a:t>
            </a:r>
          </a:p>
        </p:txBody>
      </p:sp>
      <p:sp>
        <p:nvSpPr>
          <p:cNvPr id="15" name="Line 2"/>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18E884F5-96EF-735F-AFE2-B3FA46DCC771}"/>
              </a:ext>
            </a:extLst>
          </p:cNvPr>
          <p:cNvSpPr txBox="1"/>
          <p:nvPr/>
        </p:nvSpPr>
        <p:spPr>
          <a:xfrm>
            <a:off x="1520156" y="1735507"/>
            <a:ext cx="5203058" cy="4296048"/>
          </a:xfrm>
          <a:prstGeom prst="rect">
            <a:avLst/>
          </a:prstGeom>
          <a:noFill/>
        </p:spPr>
        <p:txBody>
          <a:bodyPr wrap="square" rtlCol="0">
            <a:spAutoFit/>
          </a:bodyPr>
          <a:lstStyle/>
          <a:p>
            <a:pPr marL="285750" indent="-285750">
              <a:lnSpc>
                <a:spcPct val="150000"/>
              </a:lnSpc>
              <a:buClr>
                <a:srgbClr val="FF0000"/>
              </a:buClr>
              <a:buSzPct val="90000"/>
              <a:buFont typeface="Wingdings" panose="05000000000000000000" pitchFamily="2" charset="2"/>
              <a:buChar char="p"/>
            </a:pPr>
            <a:r>
              <a:rPr lang="zh-CN" altLang="en-US" dirty="0">
                <a:latin typeface="Times New Roman" panose="02020603050405020304" pitchFamily="18" charset="0"/>
                <a:ea typeface="微软雅黑" panose="020B0503020204020204" pitchFamily="34" charset="-122"/>
              </a:rPr>
              <a:t>基于固有比能的煤岩强度感知算法</a:t>
            </a:r>
          </a:p>
          <a:p>
            <a:pPr>
              <a:lnSpc>
                <a:spcPct val="150000"/>
              </a:lnSpc>
              <a:buClr>
                <a:srgbClr val="FF0000"/>
              </a:buClr>
              <a:buSzPct val="90000"/>
            </a:pPr>
            <a:endParaRPr lang="en-US" altLang="zh-CN" dirty="0">
              <a:latin typeface="Times New Roman" panose="02020603050405020304" pitchFamily="18" charset="0"/>
              <a:ea typeface="微软雅黑" panose="020B0503020204020204" pitchFamily="34" charset="-122"/>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1600" i="1" kern="100" baseline="-25000" dirty="0">
                <a:effectLst/>
                <a:latin typeface="Times New Roman" panose="02020603050405020304" pitchFamily="18" charset="0"/>
                <a:ea typeface="微软雅黑" panose="020B0503020204020204" pitchFamily="34" charset="-122"/>
                <a:cs typeface="Times New Roman" panose="02020603050405020304" pitchFamily="18" charset="0"/>
              </a:rPr>
              <a:t>m</a:t>
            </a:r>
            <a:r>
              <a:rPr lang="zh-CN"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为弯曲的钻柱在竖直方向上的重力分量</a:t>
            </a:r>
            <a:endPar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err="1">
                <a:effectLst/>
                <a:latin typeface="Times New Roman" panose="02020603050405020304" pitchFamily="18" charset="0"/>
                <a:ea typeface="宋体" panose="02010600030101010101" pitchFamily="2" charset="-122"/>
              </a:rPr>
              <a:t>θ</a:t>
            </a:r>
            <a:r>
              <a:rPr lang="en-US" altLang="zh-CN" sz="1600" i="1" kern="100" baseline="-25000" dirty="0" err="1">
                <a:effectLst/>
                <a:latin typeface="Times New Roman" panose="02020603050405020304" pitchFamily="18" charset="0"/>
                <a:ea typeface="宋体" panose="02010600030101010101" pitchFamily="2" charset="-122"/>
              </a:rPr>
              <a:t>i</a:t>
            </a:r>
            <a:r>
              <a:rPr lang="en-US" altLang="zh-CN" sz="1600" i="1" kern="100" baseline="-25000" dirty="0">
                <a:effectLst/>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rPr>
              <a:t>是每一个钻柱单元的弯曲倾角</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a:latin typeface="Times New Roman" panose="02020603050405020304" pitchFamily="18" charset="0"/>
                <a:ea typeface="微软雅黑" panose="020B0503020204020204" pitchFamily="34" charset="-122"/>
                <a:cs typeface="Times New Roman" panose="02020603050405020304" pitchFamily="18" charset="0"/>
              </a:rPr>
              <a:t>f </a:t>
            </a:r>
            <a:r>
              <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rPr>
              <a:t>为钻柱受到的摩擦力</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err="1">
                <a:effectLst/>
                <a:latin typeface="Times New Roman" panose="02020603050405020304" pitchFamily="18" charset="0"/>
                <a:ea typeface="宋体" panose="02010600030101010101" pitchFamily="2" charset="-122"/>
              </a:rPr>
              <a:t>f</a:t>
            </a:r>
            <a:r>
              <a:rPr lang="en-US" altLang="zh-CN" sz="1600" i="1" kern="100" baseline="-25000" dirty="0" err="1">
                <a:effectLst/>
                <a:latin typeface="Times New Roman" panose="02020603050405020304" pitchFamily="18" charset="0"/>
                <a:ea typeface="宋体" panose="02010600030101010101" pitchFamily="2" charset="-122"/>
              </a:rPr>
              <a:t>v</a:t>
            </a:r>
            <a:r>
              <a:rPr lang="en-US" altLang="zh-CN" sz="1600" i="1" kern="100" baseline="-25000" dirty="0">
                <a:effectLst/>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rPr>
              <a:t>是粘性摩擦力</a:t>
            </a:r>
            <a:endParaRPr lang="en-US" altLang="zh-CN" sz="1600" i="1" kern="100" dirty="0">
              <a:effectLst/>
              <a:latin typeface="Times New Roman" panose="02020603050405020304" pitchFamily="18" charset="0"/>
              <a:ea typeface="宋体" panose="02010600030101010101" pitchFamily="2" charset="-122"/>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a:effectLst/>
                <a:latin typeface="Times New Roman" panose="02020603050405020304" pitchFamily="18" charset="0"/>
                <a:ea typeface="宋体" panose="02010600030101010101" pitchFamily="2" charset="-122"/>
              </a:rPr>
              <a:t>f</a:t>
            </a:r>
            <a:r>
              <a:rPr lang="en-US" altLang="zh-CN" sz="1600" i="1" kern="100" baseline="-25000" dirty="0">
                <a:latin typeface="Times New Roman" panose="02020603050405020304" pitchFamily="18" charset="0"/>
                <a:ea typeface="宋体" panose="02010600030101010101" pitchFamily="2" charset="-122"/>
              </a:rPr>
              <a:t>c</a:t>
            </a:r>
            <a:r>
              <a:rPr lang="en-US" altLang="zh-CN" sz="1600" i="1" kern="100" baseline="-25000" dirty="0">
                <a:effectLst/>
                <a:latin typeface="Times New Roman" panose="02020603050405020304" pitchFamily="18" charset="0"/>
                <a:ea typeface="宋体" panose="02010600030101010101" pitchFamily="2" charset="-122"/>
              </a:rPr>
              <a:t> </a:t>
            </a:r>
            <a:r>
              <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库伦</a:t>
            </a:r>
            <a:r>
              <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rPr>
              <a:t>摩擦力</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a:effectLst/>
                <a:latin typeface="Times New Roman" panose="02020603050405020304" pitchFamily="18" charset="0"/>
                <a:ea typeface="宋体" panose="02010600030101010101" pitchFamily="2" charset="-122"/>
              </a:rPr>
              <a:t>W </a:t>
            </a:r>
            <a:r>
              <a:rPr lang="zh-CN" altLang="zh-CN" sz="1600" kern="100"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孔底作用于钻头的给进阻力</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Clr>
                <a:srgbClr val="FF0000"/>
              </a:buClr>
              <a:buSzPct val="90000"/>
              <a:buFont typeface="Wingdings" panose="05000000000000000000" pitchFamily="2" charset="2"/>
              <a:buChar char="ü"/>
            </a:pPr>
            <a:r>
              <a:rPr lang="en-US" altLang="zh-CN" sz="1600" i="1" kern="100" dirty="0">
                <a:latin typeface="Times New Roman" panose="02020603050405020304" pitchFamily="18" charset="0"/>
                <a:ea typeface="微软雅黑" panose="020B0503020204020204" pitchFamily="34" charset="-122"/>
                <a:cs typeface="Times New Roman" panose="02020603050405020304" pitchFamily="18" charset="0"/>
              </a:rPr>
              <a:t>ε </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为</a:t>
            </a:r>
            <a:r>
              <a:rPr lang="zh-CN" altLang="en-US" sz="1600" kern="100" dirty="0">
                <a:solidFill>
                  <a:srgbClr val="EE0000"/>
                </a:solidFill>
                <a:latin typeface="Times New Roman" panose="02020603050405020304" pitchFamily="18" charset="0"/>
                <a:ea typeface="微软雅黑" panose="020B0503020204020204" pitchFamily="34" charset="-122"/>
                <a:cs typeface="Times New Roman" panose="02020603050405020304" pitchFamily="18" charset="0"/>
              </a:rPr>
              <a:t>固有比能</a:t>
            </a:r>
            <a:r>
              <a:rPr lang="zh-CN" altLang="en-US" sz="1600" kern="100" dirty="0">
                <a:latin typeface="Times New Roman" panose="02020603050405020304" pitchFamily="18" charset="0"/>
                <a:ea typeface="微软雅黑" panose="020B0503020204020204" pitchFamily="34" charset="-122"/>
                <a:cs typeface="Times New Roman" panose="02020603050405020304" pitchFamily="18" charset="0"/>
              </a:rPr>
              <a:t>，用于描述钻头所破碎煤岩的强度</a:t>
            </a:r>
            <a:endPar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643E64D0-2B74-991C-586E-A7B5924626C0}"/>
              </a:ext>
            </a:extLst>
          </p:cNvPr>
          <p:cNvGraphicFramePr>
            <a:graphicFrameLocks noChangeAspect="1"/>
          </p:cNvGraphicFramePr>
          <p:nvPr/>
        </p:nvGraphicFramePr>
        <p:xfrm>
          <a:off x="2050086" y="2270351"/>
          <a:ext cx="2302056" cy="391506"/>
        </p:xfrm>
        <a:graphic>
          <a:graphicData uri="http://schemas.openxmlformats.org/presentationml/2006/ole">
            <mc:AlternateContent xmlns:mc="http://schemas.openxmlformats.org/markup-compatibility/2006">
              <mc:Choice xmlns:v="urn:schemas-microsoft-com:vml" Requires="v">
                <p:oleObj name="Equation" r:id="rId3" imgW="1399862" imgH="237935" progId="Equation.DSMT4">
                  <p:embed/>
                </p:oleObj>
              </mc:Choice>
              <mc:Fallback>
                <p:oleObj name="Equation" r:id="rId3" imgW="1399862" imgH="237935" progId="Equation.DSMT4">
                  <p:embed/>
                  <p:pic>
                    <p:nvPicPr>
                      <p:cNvPr id="10" name="对象 9">
                        <a:extLst>
                          <a:ext uri="{FF2B5EF4-FFF2-40B4-BE49-F238E27FC236}">
                            <a16:creationId xmlns:a16="http://schemas.microsoft.com/office/drawing/2014/main" id="{643E64D0-2B74-991C-586E-A7B5924626C0}"/>
                          </a:ext>
                        </a:extLst>
                      </p:cNvPr>
                      <p:cNvPicPr/>
                      <p:nvPr/>
                    </p:nvPicPr>
                    <p:blipFill>
                      <a:blip r:embed="rId4"/>
                      <a:stretch>
                        <a:fillRect/>
                      </a:stretch>
                    </p:blipFill>
                    <p:spPr>
                      <a:xfrm>
                        <a:off x="2050086" y="2270351"/>
                        <a:ext cx="2302056" cy="391506"/>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B8F1FFBF-6F59-D757-B0A9-A754B71583F6}"/>
              </a:ext>
            </a:extLst>
          </p:cNvPr>
          <p:cNvGraphicFramePr>
            <a:graphicFrameLocks noChangeAspect="1"/>
          </p:cNvGraphicFramePr>
          <p:nvPr/>
        </p:nvGraphicFramePr>
        <p:xfrm>
          <a:off x="6209881" y="2593102"/>
          <a:ext cx="1813943" cy="623978"/>
        </p:xfrm>
        <a:graphic>
          <a:graphicData uri="http://schemas.openxmlformats.org/presentationml/2006/ole">
            <mc:AlternateContent xmlns:mc="http://schemas.openxmlformats.org/markup-compatibility/2006">
              <mc:Choice xmlns:v="urn:schemas-microsoft-com:vml" Requires="v">
                <p:oleObj name="Equation" r:id="rId5" imgW="1244600" imgH="431800" progId="Equation.DSMT4">
                  <p:embed/>
                </p:oleObj>
              </mc:Choice>
              <mc:Fallback>
                <p:oleObj name="Equation" r:id="rId5" imgW="1244600" imgH="431800" progId="Equation.DSMT4">
                  <p:embed/>
                  <p:pic>
                    <p:nvPicPr>
                      <p:cNvPr id="19" name="对象 18">
                        <a:extLst>
                          <a:ext uri="{FF2B5EF4-FFF2-40B4-BE49-F238E27FC236}">
                            <a16:creationId xmlns:a16="http://schemas.microsoft.com/office/drawing/2014/main" id="{B8F1FFBF-6F59-D757-B0A9-A754B71583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9881" y="2593102"/>
                        <a:ext cx="1813943" cy="623978"/>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02446091-2C53-40B2-434F-0A2D5E5583E2}"/>
              </a:ext>
            </a:extLst>
          </p:cNvPr>
          <p:cNvGraphicFramePr>
            <a:graphicFrameLocks noChangeAspect="1"/>
          </p:cNvGraphicFramePr>
          <p:nvPr/>
        </p:nvGraphicFramePr>
        <p:xfrm>
          <a:off x="4466352" y="3709878"/>
          <a:ext cx="1134798" cy="347305"/>
        </p:xfrm>
        <a:graphic>
          <a:graphicData uri="http://schemas.openxmlformats.org/presentationml/2006/ole">
            <mc:AlternateContent xmlns:mc="http://schemas.openxmlformats.org/markup-compatibility/2006">
              <mc:Choice xmlns:v="urn:schemas-microsoft-com:vml" Requires="v">
                <p:oleObj name="Equation" r:id="rId7" imgW="749160" imgH="228600" progId="Equation.DSMT4">
                  <p:embed/>
                </p:oleObj>
              </mc:Choice>
              <mc:Fallback>
                <p:oleObj name="Equation" r:id="rId7" imgW="749160" imgH="228600" progId="Equation.DSMT4">
                  <p:embed/>
                  <p:pic>
                    <p:nvPicPr>
                      <p:cNvPr id="22" name="对象 21">
                        <a:extLst>
                          <a:ext uri="{FF2B5EF4-FFF2-40B4-BE49-F238E27FC236}">
                            <a16:creationId xmlns:a16="http://schemas.microsoft.com/office/drawing/2014/main" id="{02446091-2C53-40B2-434F-0A2D5E5583E2}"/>
                          </a:ext>
                        </a:extLst>
                      </p:cNvPr>
                      <p:cNvPicPr/>
                      <p:nvPr/>
                    </p:nvPicPr>
                    <p:blipFill>
                      <a:blip r:embed="rId8"/>
                      <a:stretch>
                        <a:fillRect/>
                      </a:stretch>
                    </p:blipFill>
                    <p:spPr>
                      <a:xfrm>
                        <a:off x="4466352" y="3709878"/>
                        <a:ext cx="1134798" cy="347305"/>
                      </a:xfrm>
                      <a:prstGeom prst="rect">
                        <a:avLst/>
                      </a:prstGeom>
                    </p:spPr>
                  </p:pic>
                </p:oleObj>
              </mc:Fallback>
            </mc:AlternateContent>
          </a:graphicData>
        </a:graphic>
      </p:graphicFrame>
      <p:sp>
        <p:nvSpPr>
          <p:cNvPr id="27" name="文本框 26">
            <a:extLst>
              <a:ext uri="{FF2B5EF4-FFF2-40B4-BE49-F238E27FC236}">
                <a16:creationId xmlns:a16="http://schemas.microsoft.com/office/drawing/2014/main" id="{E548C3ED-8EA0-8803-A875-151795F8BDDC}"/>
              </a:ext>
            </a:extLst>
          </p:cNvPr>
          <p:cNvSpPr txBox="1"/>
          <p:nvPr/>
        </p:nvSpPr>
        <p:spPr>
          <a:xfrm>
            <a:off x="8580288" y="4764757"/>
            <a:ext cx="2091556" cy="338554"/>
          </a:xfrm>
          <a:prstGeom prst="rect">
            <a:avLst/>
          </a:prstGeom>
          <a:noFill/>
        </p:spPr>
        <p:txBody>
          <a:bodyPr wrap="square">
            <a:spAutoFit/>
          </a:bodyPr>
          <a:lstStyle/>
          <a:p>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钻柱受力示意图</a:t>
            </a:r>
            <a:endParaRPr lang="zh-CN" altLang="en-US" sz="1600" dirty="0">
              <a:latin typeface="微软雅黑" panose="020B0503020204020204" pitchFamily="34" charset="-122"/>
              <a:ea typeface="微软雅黑" panose="020B0503020204020204" pitchFamily="34" charset="-122"/>
            </a:endParaRPr>
          </a:p>
        </p:txBody>
      </p:sp>
      <p:graphicFrame>
        <p:nvGraphicFramePr>
          <p:cNvPr id="29" name="对象 28">
            <a:extLst>
              <a:ext uri="{FF2B5EF4-FFF2-40B4-BE49-F238E27FC236}">
                <a16:creationId xmlns:a16="http://schemas.microsoft.com/office/drawing/2014/main" id="{40F47C8B-AEAF-55C9-4F4B-0EC13292526F}"/>
              </a:ext>
            </a:extLst>
          </p:cNvPr>
          <p:cNvGraphicFramePr>
            <a:graphicFrameLocks noChangeAspect="1"/>
          </p:cNvGraphicFramePr>
          <p:nvPr/>
        </p:nvGraphicFramePr>
        <p:xfrm>
          <a:off x="3908590" y="4220088"/>
          <a:ext cx="908081" cy="372164"/>
        </p:xfrm>
        <a:graphic>
          <a:graphicData uri="http://schemas.openxmlformats.org/presentationml/2006/ole">
            <mc:AlternateContent xmlns:mc="http://schemas.openxmlformats.org/markup-compatibility/2006">
              <mc:Choice xmlns:v="urn:schemas-microsoft-com:vml" Requires="v">
                <p:oleObj name="Equation" r:id="rId9" imgW="580966" imgH="237935" progId="Equation.DSMT4">
                  <p:embed/>
                </p:oleObj>
              </mc:Choice>
              <mc:Fallback>
                <p:oleObj name="Equation" r:id="rId9" imgW="580966" imgH="237935" progId="Equation.DSMT4">
                  <p:embed/>
                  <p:pic>
                    <p:nvPicPr>
                      <p:cNvPr id="29" name="对象 28">
                        <a:extLst>
                          <a:ext uri="{FF2B5EF4-FFF2-40B4-BE49-F238E27FC236}">
                            <a16:creationId xmlns:a16="http://schemas.microsoft.com/office/drawing/2014/main" id="{40F47C8B-AEAF-55C9-4F4B-0EC13292526F}"/>
                          </a:ext>
                        </a:extLst>
                      </p:cNvPr>
                      <p:cNvPicPr/>
                      <p:nvPr/>
                    </p:nvPicPr>
                    <p:blipFill>
                      <a:blip r:embed="rId10"/>
                      <a:stretch>
                        <a:fillRect/>
                      </a:stretch>
                    </p:blipFill>
                    <p:spPr>
                      <a:xfrm>
                        <a:off x="3908590" y="4220088"/>
                        <a:ext cx="908081" cy="372164"/>
                      </a:xfrm>
                      <a:prstGeom prst="rect">
                        <a:avLst/>
                      </a:prstGeom>
                    </p:spPr>
                  </p:pic>
                </p:oleObj>
              </mc:Fallback>
            </mc:AlternateContent>
          </a:graphicData>
        </a:graphic>
      </p:graphicFrame>
      <p:graphicFrame>
        <p:nvGraphicFramePr>
          <p:cNvPr id="30" name="对象 29">
            <a:extLst>
              <a:ext uri="{FF2B5EF4-FFF2-40B4-BE49-F238E27FC236}">
                <a16:creationId xmlns:a16="http://schemas.microsoft.com/office/drawing/2014/main" id="{919856D9-EB0E-CDD8-F853-807D68F30313}"/>
              </a:ext>
            </a:extLst>
          </p:cNvPr>
          <p:cNvGraphicFramePr>
            <a:graphicFrameLocks noChangeAspect="1"/>
          </p:cNvGraphicFramePr>
          <p:nvPr/>
        </p:nvGraphicFramePr>
        <p:xfrm>
          <a:off x="3908590" y="4592252"/>
          <a:ext cx="2891601" cy="628609"/>
        </p:xfrm>
        <a:graphic>
          <a:graphicData uri="http://schemas.openxmlformats.org/presentationml/2006/ole">
            <mc:AlternateContent xmlns:mc="http://schemas.openxmlformats.org/markup-compatibility/2006">
              <mc:Choice xmlns:v="urn:schemas-microsoft-com:vml" Requires="v">
                <p:oleObj name="Equation" r:id="rId11" imgW="1971470" imgH="428714" progId="Equation.DSMT4">
                  <p:embed/>
                </p:oleObj>
              </mc:Choice>
              <mc:Fallback>
                <p:oleObj name="Equation" r:id="rId11" imgW="1971470" imgH="428714" progId="Equation.DSMT4">
                  <p:embed/>
                  <p:pic>
                    <p:nvPicPr>
                      <p:cNvPr id="30" name="对象 29">
                        <a:extLst>
                          <a:ext uri="{FF2B5EF4-FFF2-40B4-BE49-F238E27FC236}">
                            <a16:creationId xmlns:a16="http://schemas.microsoft.com/office/drawing/2014/main" id="{919856D9-EB0E-CDD8-F853-807D68F30313}"/>
                          </a:ext>
                        </a:extLst>
                      </p:cNvPr>
                      <p:cNvPicPr/>
                      <p:nvPr/>
                    </p:nvPicPr>
                    <p:blipFill>
                      <a:blip r:embed="rId12"/>
                      <a:stretch>
                        <a:fillRect/>
                      </a:stretch>
                    </p:blipFill>
                    <p:spPr>
                      <a:xfrm>
                        <a:off x="3908590" y="4592252"/>
                        <a:ext cx="2891601" cy="628609"/>
                      </a:xfrm>
                      <a:prstGeom prst="rect">
                        <a:avLst/>
                      </a:prstGeom>
                    </p:spPr>
                  </p:pic>
                </p:oleObj>
              </mc:Fallback>
            </mc:AlternateContent>
          </a:graphicData>
        </a:graphic>
      </p:graphicFrame>
      <p:pic>
        <p:nvPicPr>
          <p:cNvPr id="5" name="图片 4" descr="图片包含 游戏机&#10;&#10;AI 生成的内容可能不正确。">
            <a:extLst>
              <a:ext uri="{FF2B5EF4-FFF2-40B4-BE49-F238E27FC236}">
                <a16:creationId xmlns:a16="http://schemas.microsoft.com/office/drawing/2014/main" id="{F2434C58-739A-B479-6D0A-54AF7933D79A}"/>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a:xfrm>
            <a:off x="7116853" y="3582981"/>
            <a:ext cx="4836817" cy="1043885"/>
          </a:xfrm>
          <a:prstGeom prst="rect">
            <a:avLst/>
          </a:prstGeom>
          <a:ln>
            <a:solidFill>
              <a:schemeClr val="accent5">
                <a:lumMod val="50000"/>
              </a:schemeClr>
            </a:solidFill>
            <a:prstDash val="dash"/>
          </a:ln>
        </p:spPr>
      </p:pic>
      <p:graphicFrame>
        <p:nvGraphicFramePr>
          <p:cNvPr id="9" name="对象 8">
            <a:extLst>
              <a:ext uri="{FF2B5EF4-FFF2-40B4-BE49-F238E27FC236}">
                <a16:creationId xmlns:a16="http://schemas.microsoft.com/office/drawing/2014/main" id="{EC6A528E-246A-1D0C-2084-83D75EF81FFB}"/>
              </a:ext>
            </a:extLst>
          </p:cNvPr>
          <p:cNvGraphicFramePr>
            <a:graphicFrameLocks noChangeAspect="1"/>
          </p:cNvGraphicFramePr>
          <p:nvPr/>
        </p:nvGraphicFramePr>
        <p:xfrm>
          <a:off x="5354390" y="5103311"/>
          <a:ext cx="1594644" cy="585440"/>
        </p:xfrm>
        <a:graphic>
          <a:graphicData uri="http://schemas.openxmlformats.org/presentationml/2006/ole">
            <mc:AlternateContent xmlns:mc="http://schemas.openxmlformats.org/markup-compatibility/2006">
              <mc:Choice xmlns:v="urn:schemas-microsoft-com:vml" Requires="v">
                <p:oleObj name="Equation" r:id="rId14" imgW="1143000" imgH="419040" progId="Equation.DSMT4">
                  <p:embed/>
                </p:oleObj>
              </mc:Choice>
              <mc:Fallback>
                <p:oleObj name="Equation" r:id="rId14" imgW="1143000" imgH="419040" progId="Equation.DSMT4">
                  <p:embed/>
                  <p:pic>
                    <p:nvPicPr>
                      <p:cNvPr id="9" name="对象 8">
                        <a:extLst>
                          <a:ext uri="{FF2B5EF4-FFF2-40B4-BE49-F238E27FC236}">
                            <a16:creationId xmlns:a16="http://schemas.microsoft.com/office/drawing/2014/main" id="{EC6A528E-246A-1D0C-2084-83D75EF81FFB}"/>
                          </a:ext>
                        </a:extLst>
                      </p:cNvPr>
                      <p:cNvPicPr/>
                      <p:nvPr/>
                    </p:nvPicPr>
                    <p:blipFill>
                      <a:blip r:embed="rId15"/>
                      <a:stretch>
                        <a:fillRect/>
                      </a:stretch>
                    </p:blipFill>
                    <p:spPr>
                      <a:xfrm>
                        <a:off x="5354390" y="5103311"/>
                        <a:ext cx="1594644" cy="58544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22C91C5-D6FF-B49F-C602-3A2AF291EFF4}"/>
              </a:ext>
            </a:extLst>
          </p:cNvPr>
          <p:cNvGraphicFramePr>
            <a:graphicFrameLocks noChangeAspect="1"/>
          </p:cNvGraphicFramePr>
          <p:nvPr/>
        </p:nvGraphicFramePr>
        <p:xfrm>
          <a:off x="6707938" y="5701400"/>
          <a:ext cx="2091556" cy="858074"/>
        </p:xfrm>
        <a:graphic>
          <a:graphicData uri="http://schemas.openxmlformats.org/presentationml/2006/ole">
            <mc:AlternateContent xmlns:mc="http://schemas.openxmlformats.org/markup-compatibility/2006">
              <mc:Choice xmlns:v="urn:schemas-microsoft-com:vml" Requires="v">
                <p:oleObj name="Equation" r:id="rId16" imgW="1485891" imgH="609415" progId="Equation.DSMT4">
                  <p:embed/>
                </p:oleObj>
              </mc:Choice>
              <mc:Fallback>
                <p:oleObj name="Equation" r:id="rId16" imgW="1485891" imgH="609415" progId="Equation.DSMT4">
                  <p:embed/>
                  <p:pic>
                    <p:nvPicPr>
                      <p:cNvPr id="11" name="对象 10">
                        <a:extLst>
                          <a:ext uri="{FF2B5EF4-FFF2-40B4-BE49-F238E27FC236}">
                            <a16:creationId xmlns:a16="http://schemas.microsoft.com/office/drawing/2014/main" id="{B22C91C5-D6FF-B49F-C602-3A2AF291EFF4}"/>
                          </a:ext>
                        </a:extLst>
                      </p:cNvPr>
                      <p:cNvPicPr/>
                      <p:nvPr/>
                    </p:nvPicPr>
                    <p:blipFill>
                      <a:blip r:embed="rId17"/>
                      <a:stretch>
                        <a:fillRect/>
                      </a:stretch>
                    </p:blipFill>
                    <p:spPr>
                      <a:xfrm>
                        <a:off x="6707938" y="5701400"/>
                        <a:ext cx="2091556" cy="858074"/>
                      </a:xfrm>
                      <a:prstGeom prst="rect">
                        <a:avLst/>
                      </a:prstGeom>
                      <a:ln>
                        <a:solidFill>
                          <a:schemeClr val="accent5">
                            <a:lumMod val="50000"/>
                          </a:schemeClr>
                        </a:solidFill>
                        <a:prstDash val="dash"/>
                      </a:ln>
                    </p:spPr>
                  </p:pic>
                </p:oleObj>
              </mc:Fallback>
            </mc:AlternateContent>
          </a:graphicData>
        </a:graphic>
      </p:graphicFrame>
    </p:spTree>
    <p:extLst>
      <p:ext uri="{BB962C8B-B14F-4D97-AF65-F5344CB8AC3E}">
        <p14:creationId xmlns:p14="http://schemas.microsoft.com/office/powerpoint/2010/main" val="1057833617"/>
      </p:ext>
    </p:extLst>
  </p:cSld>
  <p:clrMapOvr>
    <a:masterClrMapping/>
  </p:clrMapOvr>
  <mc:AlternateContent xmlns:mc="http://schemas.openxmlformats.org/markup-compatibility/2006" xmlns:p14="http://schemas.microsoft.com/office/powerpoint/2010/main">
    <mc:Choice Requires="p14">
      <p:transition spd="slow" p14:dur="2000" advTm="24625"/>
    </mc:Choice>
    <mc:Fallback xmlns="">
      <p:transition spd="slow" advTm="2462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DEF9B-719D-75BB-8D86-37E6C3E7ECF2}"/>
            </a:ext>
          </a:extLst>
        </p:cNvPr>
        <p:cNvGrpSpPr/>
        <p:nvPr/>
      </p:nvGrpSpPr>
      <p:grpSpPr>
        <a:xfrm>
          <a:off x="0" y="0"/>
          <a:ext cx="0" cy="0"/>
          <a:chOff x="0" y="0"/>
          <a:chExt cx="0" cy="0"/>
        </a:xfrm>
      </p:grpSpPr>
      <p:sp>
        <p:nvSpPr>
          <p:cNvPr id="13" name="Text Box 3">
            <a:extLst>
              <a:ext uri="{FF2B5EF4-FFF2-40B4-BE49-F238E27FC236}">
                <a16:creationId xmlns:a16="http://schemas.microsoft.com/office/drawing/2014/main" id="{FCAE5200-2095-E6EE-4A81-1AA1B77D8136}"/>
              </a:ext>
            </a:extLst>
          </p:cNvPr>
          <p:cNvSpPr txBox="1">
            <a:spLocks noChangeArrowheads="1"/>
          </p:cNvSpPr>
          <p:nvPr/>
        </p:nvSpPr>
        <p:spPr bwMode="auto">
          <a:xfrm>
            <a:off x="1029600" y="583065"/>
            <a:ext cx="91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研究进展</a:t>
            </a:r>
          </a:p>
        </p:txBody>
      </p:sp>
      <p:sp>
        <p:nvSpPr>
          <p:cNvPr id="2" name="灯片编号占位符 1">
            <a:extLst>
              <a:ext uri="{FF2B5EF4-FFF2-40B4-BE49-F238E27FC236}">
                <a16:creationId xmlns:a16="http://schemas.microsoft.com/office/drawing/2014/main" id="{C7169B8B-3152-774E-C7C6-942336976837}"/>
              </a:ext>
            </a:extLst>
          </p:cNvPr>
          <p:cNvSpPr>
            <a:spLocks noGrp="1"/>
          </p:cNvSpPr>
          <p:nvPr>
            <p:ph type="sldNum" sz="quarter" idx="10"/>
          </p:nvPr>
        </p:nvSpPr>
        <p:spPr/>
        <p:txBody>
          <a:bodyPr/>
          <a:lstStyle/>
          <a:p>
            <a:pPr>
              <a:defRPr/>
            </a:pPr>
            <a:fld id="{728F81C9-0A9B-4F26-85D2-BA52C4C22CB2}" type="slidenum">
              <a:rPr lang="zh-CN" altLang="en-US" smtClean="0"/>
              <a:t>19</a:t>
            </a:fld>
            <a:endParaRPr lang="en-US" dirty="0"/>
          </a:p>
        </p:txBody>
      </p:sp>
      <p:sp>
        <p:nvSpPr>
          <p:cNvPr id="17" name="TextBox 9">
            <a:extLst>
              <a:ext uri="{FF2B5EF4-FFF2-40B4-BE49-F238E27FC236}">
                <a16:creationId xmlns:a16="http://schemas.microsoft.com/office/drawing/2014/main" id="{304F32DE-8F94-D507-30F7-00012612BDAA}"/>
              </a:ext>
            </a:extLst>
          </p:cNvPr>
          <p:cNvSpPr txBox="1">
            <a:spLocks noChangeArrowheads="1"/>
          </p:cNvSpPr>
          <p:nvPr/>
        </p:nvSpPr>
        <p:spPr bwMode="auto">
          <a:xfrm>
            <a:off x="1126517" y="1311430"/>
            <a:ext cx="5121883"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lvl="2" indent="-342265" algn="just" eaLnBrk="1" hangingPunct="1">
              <a:lnSpc>
                <a:spcPct val="150000"/>
              </a:lnSpc>
              <a:spcBef>
                <a:spcPts val="1800"/>
              </a:spcBef>
              <a:spcAft>
                <a:spcPts val="600"/>
              </a:spcAft>
              <a:buClr>
                <a:srgbClr val="FF0000"/>
              </a:buClr>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基于钻柱动力学的煤岩强度感知模型</a:t>
            </a:r>
          </a:p>
        </p:txBody>
      </p:sp>
      <p:sp>
        <p:nvSpPr>
          <p:cNvPr id="15" name="Line 2">
            <a:extLst>
              <a:ext uri="{FF2B5EF4-FFF2-40B4-BE49-F238E27FC236}">
                <a16:creationId xmlns:a16="http://schemas.microsoft.com/office/drawing/2014/main" id="{80555805-71F1-819E-C8B7-33E8D56C559F}"/>
              </a:ext>
            </a:extLst>
          </p:cNvPr>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E3C5C51D-562C-C883-2C26-02B16D411FCE}"/>
              </a:ext>
            </a:extLst>
          </p:cNvPr>
          <p:cNvSpPr txBox="1"/>
          <p:nvPr/>
        </p:nvSpPr>
        <p:spPr>
          <a:xfrm>
            <a:off x="1520155" y="1735507"/>
            <a:ext cx="7562885" cy="2618666"/>
          </a:xfrm>
          <a:prstGeom prst="rect">
            <a:avLst/>
          </a:prstGeom>
          <a:noFill/>
        </p:spPr>
        <p:txBody>
          <a:bodyPr wrap="square" rtlCol="0">
            <a:spAutoFit/>
          </a:bodyPr>
          <a:lstStyle/>
          <a:p>
            <a:pPr marL="285750" indent="-285750">
              <a:lnSpc>
                <a:spcPct val="150000"/>
              </a:lnSpc>
              <a:buClr>
                <a:srgbClr val="FF0000"/>
              </a:buClr>
              <a:buSzPct val="90000"/>
              <a:buFont typeface="Wingdings" panose="05000000000000000000" pitchFamily="2" charset="2"/>
              <a:buChar char="p"/>
            </a:pPr>
            <a:r>
              <a:rPr lang="zh-CN" altLang="en-US" dirty="0">
                <a:latin typeface="Times New Roman" panose="02020603050405020304" pitchFamily="18" charset="0"/>
                <a:ea typeface="微软雅黑" panose="020B0503020204020204" pitchFamily="34" charset="-122"/>
              </a:rPr>
              <a:t>基于固有比能的煤岩强度感知算法验证</a:t>
            </a:r>
          </a:p>
          <a:p>
            <a:pPr marL="622935" indent="-285750" algn="just" fontAlgn="base">
              <a:lnSpc>
                <a:spcPct val="150000"/>
              </a:lnSpc>
              <a:spcAft>
                <a:spcPts val="600"/>
              </a:spcAft>
              <a:buClr>
                <a:srgbClr val="FF0000"/>
              </a:buClr>
              <a:buSzPct val="100000"/>
              <a:buFont typeface="Wingdings" panose="05000000000000000000" pitchFamily="2" charset="2"/>
              <a:buChar char="ü"/>
              <a:defRP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验证数据集：</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安徽淮北许图疃矿场</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2025</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日钻进数据</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622935" indent="-285750" algn="just" fontAlgn="base">
              <a:lnSpc>
                <a:spcPct val="150000"/>
              </a:lnSpc>
              <a:spcAft>
                <a:spcPts val="600"/>
              </a:spcAft>
              <a:buClr>
                <a:srgbClr val="FF0000"/>
              </a:buClr>
              <a:buSzPct val="100000"/>
              <a:buFont typeface="Wingdings" panose="05000000000000000000" pitchFamily="2" charset="2"/>
              <a:buChar char="ü"/>
              <a:defRP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钻进深度：</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60-70m</a:t>
            </a:r>
          </a:p>
          <a:p>
            <a:pPr marL="622935" indent="-285750" algn="just" fontAlgn="base">
              <a:lnSpc>
                <a:spcPct val="150000"/>
              </a:lnSpc>
              <a:spcAft>
                <a:spcPts val="600"/>
              </a:spcAft>
              <a:buClr>
                <a:srgbClr val="FF0000"/>
              </a:buClr>
              <a:buSzPct val="100000"/>
              <a:buFont typeface="Wingdings" panose="05000000000000000000" pitchFamily="2" charset="2"/>
              <a:buChar char="ü"/>
              <a:defRP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钻进参数：动力头给进压力、动力头给进速度、动力头转速、煤岩类型等</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622935" indent="-285750" algn="just" fontAlgn="base">
              <a:lnSpc>
                <a:spcPct val="150000"/>
              </a:lnSpc>
              <a:spcAft>
                <a:spcPts val="600"/>
              </a:spcAft>
              <a:buClr>
                <a:srgbClr val="FF0000"/>
              </a:buClr>
              <a:buSzPct val="100000"/>
              <a:buFont typeface="Wingdings" panose="05000000000000000000" pitchFamily="2" charset="2"/>
              <a:buChar char="ü"/>
              <a:defRP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数据量：</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165985</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条</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marL="622935" indent="-285750" algn="just" fontAlgn="base">
              <a:lnSpc>
                <a:spcPct val="150000"/>
              </a:lnSpc>
              <a:spcAft>
                <a:spcPts val="600"/>
              </a:spcAft>
              <a:buClr>
                <a:srgbClr val="FF0000"/>
              </a:buClr>
              <a:buSzPct val="100000"/>
              <a:buFont typeface="Wingdings" panose="05000000000000000000" pitchFamily="2" charset="2"/>
              <a:buChar char="ü"/>
              <a:defRP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钻进现场的岩屑进行煤岩强度分析：砂岩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&gt;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煤矸石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&gt; </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煤</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8BFCBF91-4E69-2828-ECA7-7477A2686113}"/>
              </a:ext>
            </a:extLst>
          </p:cNvPr>
          <p:cNvSpPr txBox="1"/>
          <p:nvPr/>
        </p:nvSpPr>
        <p:spPr>
          <a:xfrm>
            <a:off x="3421255" y="6291981"/>
            <a:ext cx="648072" cy="307777"/>
          </a:xfrm>
          <a:prstGeom prst="rect">
            <a:avLst/>
          </a:prstGeom>
          <a:noFill/>
        </p:spPr>
        <p:txBody>
          <a:bodyPr wrap="square" rtlCol="0">
            <a:spAutoFit/>
          </a:bodyPr>
          <a:lstStyle/>
          <a:p>
            <a:pPr algn="ctr"/>
            <a:r>
              <a:rPr lang="zh-CN" altLang="en-US" sz="1400" dirty="0">
                <a:solidFill>
                  <a:srgbClr val="000000"/>
                </a:solidFill>
                <a:latin typeface="黑体" panose="02010609060101010101" pitchFamily="49" charset="-122"/>
                <a:ea typeface="黑体" panose="02010609060101010101" pitchFamily="49" charset="-122"/>
              </a:rPr>
              <a:t>煤</a:t>
            </a:r>
          </a:p>
        </p:txBody>
      </p:sp>
      <p:sp>
        <p:nvSpPr>
          <p:cNvPr id="6" name="文本框 5">
            <a:extLst>
              <a:ext uri="{FF2B5EF4-FFF2-40B4-BE49-F238E27FC236}">
                <a16:creationId xmlns:a16="http://schemas.microsoft.com/office/drawing/2014/main" id="{B302F7A5-2321-D813-F62F-0E36562637F5}"/>
              </a:ext>
            </a:extLst>
          </p:cNvPr>
          <p:cNvSpPr txBox="1"/>
          <p:nvPr/>
        </p:nvSpPr>
        <p:spPr>
          <a:xfrm>
            <a:off x="6147939" y="6291981"/>
            <a:ext cx="648072" cy="307777"/>
          </a:xfrm>
          <a:prstGeom prst="rect">
            <a:avLst/>
          </a:prstGeom>
          <a:noFill/>
        </p:spPr>
        <p:txBody>
          <a:bodyPr wrap="square" rtlCol="0">
            <a:spAutoFit/>
          </a:bodyPr>
          <a:lstStyle/>
          <a:p>
            <a:pPr algn="ctr"/>
            <a:r>
              <a:rPr lang="zh-CN" altLang="en-US" sz="1400" dirty="0">
                <a:solidFill>
                  <a:srgbClr val="000000"/>
                </a:solidFill>
                <a:latin typeface="黑体" panose="02010609060101010101" pitchFamily="49" charset="-122"/>
                <a:ea typeface="黑体" panose="02010609060101010101" pitchFamily="49" charset="-122"/>
              </a:rPr>
              <a:t>泥岩</a:t>
            </a:r>
          </a:p>
        </p:txBody>
      </p:sp>
      <p:sp>
        <p:nvSpPr>
          <p:cNvPr id="7" name="文本框 6">
            <a:extLst>
              <a:ext uri="{FF2B5EF4-FFF2-40B4-BE49-F238E27FC236}">
                <a16:creationId xmlns:a16="http://schemas.microsoft.com/office/drawing/2014/main" id="{748291D3-3941-9404-7CF8-74BD3CBAFB82}"/>
              </a:ext>
            </a:extLst>
          </p:cNvPr>
          <p:cNvSpPr txBox="1"/>
          <p:nvPr/>
        </p:nvSpPr>
        <p:spPr>
          <a:xfrm>
            <a:off x="8815482" y="6291982"/>
            <a:ext cx="648072" cy="307777"/>
          </a:xfrm>
          <a:prstGeom prst="rect">
            <a:avLst/>
          </a:prstGeom>
          <a:noFill/>
        </p:spPr>
        <p:txBody>
          <a:bodyPr wrap="square" rtlCol="0">
            <a:spAutoFit/>
          </a:bodyPr>
          <a:lstStyle/>
          <a:p>
            <a:pPr algn="ctr"/>
            <a:r>
              <a:rPr lang="zh-CN" altLang="en-US" sz="1400" dirty="0">
                <a:solidFill>
                  <a:srgbClr val="000000"/>
                </a:solidFill>
                <a:latin typeface="黑体" panose="02010609060101010101" pitchFamily="49" charset="-122"/>
                <a:ea typeface="黑体" panose="02010609060101010101" pitchFamily="49" charset="-122"/>
              </a:rPr>
              <a:t>砂岩</a:t>
            </a:r>
          </a:p>
        </p:txBody>
      </p:sp>
      <p:pic>
        <p:nvPicPr>
          <p:cNvPr id="8" name="图片 7">
            <a:extLst>
              <a:ext uri="{FF2B5EF4-FFF2-40B4-BE49-F238E27FC236}">
                <a16:creationId xmlns:a16="http://schemas.microsoft.com/office/drawing/2014/main" id="{0892B29A-7EBB-3385-9BB4-678099FB189D}"/>
              </a:ext>
            </a:extLst>
          </p:cNvPr>
          <p:cNvPicPr>
            <a:picLocks noChangeAspect="1"/>
          </p:cNvPicPr>
          <p:nvPr/>
        </p:nvPicPr>
        <p:blipFill>
          <a:blip r:embed="rId3" cstate="print">
            <a:extLst>
              <a:ext uri="{28A0092B-C50C-407E-A947-70E740481C1C}">
                <a14:useLocalDpi xmlns:a14="http://schemas.microsoft.com/office/drawing/2010/main" val="0"/>
              </a:ext>
            </a:extLst>
          </a:blip>
          <a:srcRect l="473" t="20056" r="-473" b="6528"/>
          <a:stretch/>
        </p:blipFill>
        <p:spPr>
          <a:xfrm>
            <a:off x="2658481" y="4435149"/>
            <a:ext cx="2287320" cy="1715491"/>
          </a:xfrm>
          <a:prstGeom prst="rect">
            <a:avLst/>
          </a:prstGeom>
        </p:spPr>
      </p:pic>
      <p:pic>
        <p:nvPicPr>
          <p:cNvPr id="12" name="图片 11">
            <a:extLst>
              <a:ext uri="{FF2B5EF4-FFF2-40B4-BE49-F238E27FC236}">
                <a16:creationId xmlns:a16="http://schemas.microsoft.com/office/drawing/2014/main" id="{81F0389E-E4BE-3501-D477-8A4231B9D788}"/>
              </a:ext>
            </a:extLst>
          </p:cNvPr>
          <p:cNvPicPr>
            <a:picLocks noChangeAspect="1"/>
          </p:cNvPicPr>
          <p:nvPr/>
        </p:nvPicPr>
        <p:blipFill>
          <a:blip r:embed="rId4" cstate="print">
            <a:extLst>
              <a:ext uri="{28A0092B-C50C-407E-A947-70E740481C1C}">
                <a14:useLocalDpi xmlns:a14="http://schemas.microsoft.com/office/drawing/2010/main" val="0"/>
              </a:ext>
            </a:extLst>
          </a:blip>
          <a:srcRect t="10013" b="3801"/>
          <a:stretch/>
        </p:blipFill>
        <p:spPr>
          <a:xfrm>
            <a:off x="5281962" y="4435149"/>
            <a:ext cx="2250268" cy="1715491"/>
          </a:xfrm>
          <a:prstGeom prst="rect">
            <a:avLst/>
          </a:prstGeom>
        </p:spPr>
      </p:pic>
      <p:pic>
        <p:nvPicPr>
          <p:cNvPr id="14" name="图片 13">
            <a:extLst>
              <a:ext uri="{FF2B5EF4-FFF2-40B4-BE49-F238E27FC236}">
                <a16:creationId xmlns:a16="http://schemas.microsoft.com/office/drawing/2014/main" id="{90192B4B-60F9-7961-B1CC-1839F286EF5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7868391" y="4435150"/>
            <a:ext cx="2287320" cy="1715490"/>
          </a:xfrm>
          <a:prstGeom prst="rect">
            <a:avLst/>
          </a:prstGeom>
        </p:spPr>
      </p:pic>
    </p:spTree>
    <p:extLst>
      <p:ext uri="{BB962C8B-B14F-4D97-AF65-F5344CB8AC3E}">
        <p14:creationId xmlns:p14="http://schemas.microsoft.com/office/powerpoint/2010/main" val="3117169908"/>
      </p:ext>
    </p:extLst>
  </p:cSld>
  <p:clrMapOvr>
    <a:masterClrMapping/>
  </p:clrMapOvr>
  <mc:AlternateContent xmlns:mc="http://schemas.openxmlformats.org/markup-compatibility/2006" xmlns:p14="http://schemas.microsoft.com/office/powerpoint/2010/main">
    <mc:Choice Requires="p14">
      <p:transition spd="slow" p14:dur="2000" advTm="24625"/>
    </mc:Choice>
    <mc:Fallback xmlns="">
      <p:transition spd="slow" advTm="246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1029600" y="583065"/>
            <a:ext cx="22322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目录</a:t>
            </a:r>
          </a:p>
        </p:txBody>
      </p:sp>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2</a:t>
            </a:fld>
            <a:endParaRPr lang="en-US" dirty="0"/>
          </a:p>
        </p:txBody>
      </p:sp>
      <p:graphicFrame>
        <p:nvGraphicFramePr>
          <p:cNvPr id="7" name="图示 6"/>
          <p:cNvGraphicFramePr/>
          <p:nvPr>
            <p:extLst>
              <p:ext uri="{D42A27DB-BD31-4B8C-83A1-F6EECF244321}">
                <p14:modId xmlns:p14="http://schemas.microsoft.com/office/powerpoint/2010/main" val="3586671502"/>
              </p:ext>
            </p:extLst>
          </p:nvPr>
        </p:nvGraphicFramePr>
        <p:xfrm>
          <a:off x="3621304" y="1850260"/>
          <a:ext cx="5972313" cy="38854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Line 2"/>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3602"/>
    </mc:Choice>
    <mc:Fallback xmlns="">
      <p:transition spd="slow" advTm="360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0D0F8-2995-ACAD-4BC2-936688362166}"/>
            </a:ext>
          </a:extLst>
        </p:cNvPr>
        <p:cNvGrpSpPr/>
        <p:nvPr/>
      </p:nvGrpSpPr>
      <p:grpSpPr>
        <a:xfrm>
          <a:off x="0" y="0"/>
          <a:ext cx="0" cy="0"/>
          <a:chOff x="0" y="0"/>
          <a:chExt cx="0" cy="0"/>
        </a:xfrm>
      </p:grpSpPr>
      <p:sp>
        <p:nvSpPr>
          <p:cNvPr id="13" name="Text Box 3">
            <a:extLst>
              <a:ext uri="{FF2B5EF4-FFF2-40B4-BE49-F238E27FC236}">
                <a16:creationId xmlns:a16="http://schemas.microsoft.com/office/drawing/2014/main" id="{585332F5-4B5D-32A8-34B2-5D653C64ECAF}"/>
              </a:ext>
            </a:extLst>
          </p:cNvPr>
          <p:cNvSpPr txBox="1">
            <a:spLocks noChangeArrowheads="1"/>
          </p:cNvSpPr>
          <p:nvPr/>
        </p:nvSpPr>
        <p:spPr bwMode="auto">
          <a:xfrm>
            <a:off x="1029600" y="583065"/>
            <a:ext cx="91431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研究进展</a:t>
            </a:r>
          </a:p>
        </p:txBody>
      </p:sp>
      <p:sp>
        <p:nvSpPr>
          <p:cNvPr id="2" name="灯片编号占位符 1">
            <a:extLst>
              <a:ext uri="{FF2B5EF4-FFF2-40B4-BE49-F238E27FC236}">
                <a16:creationId xmlns:a16="http://schemas.microsoft.com/office/drawing/2014/main" id="{7AB2B85E-D183-17E5-1675-9E2DD9A8DDBD}"/>
              </a:ext>
            </a:extLst>
          </p:cNvPr>
          <p:cNvSpPr>
            <a:spLocks noGrp="1"/>
          </p:cNvSpPr>
          <p:nvPr>
            <p:ph type="sldNum" sz="quarter" idx="10"/>
          </p:nvPr>
        </p:nvSpPr>
        <p:spPr/>
        <p:txBody>
          <a:bodyPr/>
          <a:lstStyle/>
          <a:p>
            <a:pPr>
              <a:defRPr/>
            </a:pPr>
            <a:fld id="{728F81C9-0A9B-4F26-85D2-BA52C4C22CB2}" type="slidenum">
              <a:rPr lang="zh-CN" altLang="en-US" smtClean="0"/>
              <a:t>20</a:t>
            </a:fld>
            <a:endParaRPr lang="en-US" dirty="0"/>
          </a:p>
        </p:txBody>
      </p:sp>
      <p:sp>
        <p:nvSpPr>
          <p:cNvPr id="17" name="TextBox 9">
            <a:extLst>
              <a:ext uri="{FF2B5EF4-FFF2-40B4-BE49-F238E27FC236}">
                <a16:creationId xmlns:a16="http://schemas.microsoft.com/office/drawing/2014/main" id="{D0871B2F-C9E8-AF0E-B548-CB0EA1A3367F}"/>
              </a:ext>
            </a:extLst>
          </p:cNvPr>
          <p:cNvSpPr txBox="1">
            <a:spLocks noChangeArrowheads="1"/>
          </p:cNvSpPr>
          <p:nvPr/>
        </p:nvSpPr>
        <p:spPr bwMode="auto">
          <a:xfrm>
            <a:off x="1126517" y="1311430"/>
            <a:ext cx="5121883"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lvl="2" indent="-342265" algn="just" eaLnBrk="1" hangingPunct="1">
              <a:lnSpc>
                <a:spcPct val="150000"/>
              </a:lnSpc>
              <a:spcBef>
                <a:spcPts val="1800"/>
              </a:spcBef>
              <a:spcAft>
                <a:spcPts val="600"/>
              </a:spcAft>
              <a:buClr>
                <a:srgbClr val="FF0000"/>
              </a:buClr>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基于钻柱动力学的煤岩强度感知模型</a:t>
            </a:r>
          </a:p>
        </p:txBody>
      </p:sp>
      <p:sp>
        <p:nvSpPr>
          <p:cNvPr id="15" name="Line 2">
            <a:extLst>
              <a:ext uri="{FF2B5EF4-FFF2-40B4-BE49-F238E27FC236}">
                <a16:creationId xmlns:a16="http://schemas.microsoft.com/office/drawing/2014/main" id="{853A7B31-C224-9DDF-6E05-D0867F5AD970}"/>
              </a:ext>
            </a:extLst>
          </p:cNvPr>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
        <p:nvSpPr>
          <p:cNvPr id="3" name="文本框 2">
            <a:extLst>
              <a:ext uri="{FF2B5EF4-FFF2-40B4-BE49-F238E27FC236}">
                <a16:creationId xmlns:a16="http://schemas.microsoft.com/office/drawing/2014/main" id="{A7AAEED4-AE54-70C4-E099-51539970BE75}"/>
              </a:ext>
            </a:extLst>
          </p:cNvPr>
          <p:cNvSpPr txBox="1"/>
          <p:nvPr/>
        </p:nvSpPr>
        <p:spPr>
          <a:xfrm>
            <a:off x="1520155" y="1735507"/>
            <a:ext cx="8324885" cy="833562"/>
          </a:xfrm>
          <a:prstGeom prst="rect">
            <a:avLst/>
          </a:prstGeom>
          <a:noFill/>
        </p:spPr>
        <p:txBody>
          <a:bodyPr wrap="square" rtlCol="0">
            <a:spAutoFit/>
          </a:bodyPr>
          <a:lstStyle/>
          <a:p>
            <a:pPr marL="285750" indent="-285750">
              <a:lnSpc>
                <a:spcPct val="150000"/>
              </a:lnSpc>
              <a:buClr>
                <a:srgbClr val="FF0000"/>
              </a:buClr>
              <a:buSzPct val="90000"/>
              <a:buFont typeface="Wingdings" panose="05000000000000000000" pitchFamily="2" charset="2"/>
              <a:buChar char="p"/>
            </a:pPr>
            <a:r>
              <a:rPr lang="zh-CN" altLang="en-US" dirty="0">
                <a:latin typeface="Times New Roman" panose="02020603050405020304" pitchFamily="18" charset="0"/>
                <a:ea typeface="微软雅黑" panose="020B0503020204020204" pitchFamily="34" charset="-122"/>
              </a:rPr>
              <a:t>基于固有比能的煤岩强度感知算法验证</a:t>
            </a:r>
          </a:p>
          <a:p>
            <a:pPr marL="622935" indent="-285750" algn="just" fontAlgn="base">
              <a:lnSpc>
                <a:spcPct val="150000"/>
              </a:lnSpc>
              <a:spcAft>
                <a:spcPts val="600"/>
              </a:spcAft>
              <a:buClr>
                <a:srgbClr val="FF0000"/>
              </a:buClr>
              <a:buSzPct val="100000"/>
              <a:buFont typeface="Wingdings" panose="05000000000000000000" pitchFamily="2" charset="2"/>
              <a:buChar char="ü"/>
              <a:defRP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当固有比能下降时，此时的地层有极大可能为煤层</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96B65B07-65F6-1F88-00EB-A517BB325D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05551" y="2569069"/>
            <a:ext cx="6739489" cy="3571500"/>
          </a:xfrm>
          <a:prstGeom prst="rect">
            <a:avLst/>
          </a:prstGeom>
          <a:noFill/>
          <a:ln>
            <a:noFill/>
          </a:ln>
        </p:spPr>
      </p:pic>
      <p:sp>
        <p:nvSpPr>
          <p:cNvPr id="18" name="矩形 17">
            <a:extLst>
              <a:ext uri="{FF2B5EF4-FFF2-40B4-BE49-F238E27FC236}">
                <a16:creationId xmlns:a16="http://schemas.microsoft.com/office/drawing/2014/main" id="{12412A6A-9B8C-8C59-E148-17799D149C64}"/>
              </a:ext>
            </a:extLst>
          </p:cNvPr>
          <p:cNvSpPr/>
          <p:nvPr/>
        </p:nvSpPr>
        <p:spPr>
          <a:xfrm>
            <a:off x="6675944" y="2750482"/>
            <a:ext cx="279135" cy="2934038"/>
          </a:xfrm>
          <a:prstGeom prst="rect">
            <a:avLst/>
          </a:prstGeom>
          <a:solidFill>
            <a:srgbClr val="C0504D">
              <a:lumMod val="60000"/>
              <a:lumOff val="40000"/>
              <a:alpha val="30000"/>
            </a:srgb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20" name="矩形 19">
            <a:extLst>
              <a:ext uri="{FF2B5EF4-FFF2-40B4-BE49-F238E27FC236}">
                <a16:creationId xmlns:a16="http://schemas.microsoft.com/office/drawing/2014/main" id="{95237D8E-F9C9-8EC1-26EF-88DAC345265A}"/>
              </a:ext>
            </a:extLst>
          </p:cNvPr>
          <p:cNvSpPr/>
          <p:nvPr/>
        </p:nvSpPr>
        <p:spPr>
          <a:xfrm>
            <a:off x="7997170" y="2750482"/>
            <a:ext cx="175987" cy="2934038"/>
          </a:xfrm>
          <a:prstGeom prst="rect">
            <a:avLst/>
          </a:prstGeom>
          <a:solidFill>
            <a:srgbClr val="C0504D">
              <a:lumMod val="60000"/>
              <a:lumOff val="40000"/>
              <a:alpha val="30000"/>
            </a:srgb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21" name="矩形 20">
            <a:extLst>
              <a:ext uri="{FF2B5EF4-FFF2-40B4-BE49-F238E27FC236}">
                <a16:creationId xmlns:a16="http://schemas.microsoft.com/office/drawing/2014/main" id="{A8F1AD3C-D68F-0543-07D6-27BFCA6CF9C6}"/>
              </a:ext>
            </a:extLst>
          </p:cNvPr>
          <p:cNvSpPr/>
          <p:nvPr/>
        </p:nvSpPr>
        <p:spPr>
          <a:xfrm>
            <a:off x="8225770" y="2750482"/>
            <a:ext cx="244567" cy="2934038"/>
          </a:xfrm>
          <a:prstGeom prst="rect">
            <a:avLst/>
          </a:prstGeom>
          <a:solidFill>
            <a:srgbClr val="C0504D">
              <a:lumMod val="60000"/>
              <a:lumOff val="40000"/>
              <a:alpha val="30000"/>
            </a:srgbClr>
          </a:solidFill>
          <a:ln w="25400" cap="flat" cmpd="sng" algn="ctr">
            <a:no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 lastClr="FFFFFF"/>
              </a:solidFill>
              <a:effectLst/>
              <a:uLnTx/>
              <a:uFillTx/>
              <a:latin typeface="Calibri"/>
              <a:ea typeface="宋体" panose="02010600030101010101" pitchFamily="2" charset="-122"/>
              <a:cs typeface="+mn-cs"/>
            </a:endParaRPr>
          </a:p>
        </p:txBody>
      </p:sp>
      <p:sp>
        <p:nvSpPr>
          <p:cNvPr id="27" name="文本框 26">
            <a:extLst>
              <a:ext uri="{FF2B5EF4-FFF2-40B4-BE49-F238E27FC236}">
                <a16:creationId xmlns:a16="http://schemas.microsoft.com/office/drawing/2014/main" id="{A1E298FC-D295-3E20-8B79-3567907A8A31}"/>
              </a:ext>
            </a:extLst>
          </p:cNvPr>
          <p:cNvSpPr txBox="1"/>
          <p:nvPr/>
        </p:nvSpPr>
        <p:spPr>
          <a:xfrm>
            <a:off x="7886922" y="2704522"/>
            <a:ext cx="677696" cy="369332"/>
          </a:xfrm>
          <a:prstGeom prst="rect">
            <a:avLst/>
          </a:prstGeom>
          <a:noFill/>
        </p:spPr>
        <p:txBody>
          <a:bodyPr wrap="square">
            <a:spAutoFit/>
          </a:bodyPr>
          <a:lstStyle/>
          <a:p>
            <a:r>
              <a:rPr lang="zh-CN" altLang="en-US" sz="1800" dirty="0">
                <a:solidFill>
                  <a:srgbClr val="EE0000"/>
                </a:solidFill>
                <a:latin typeface="Times New Roman" panose="02020603050405020304" pitchFamily="18" charset="0"/>
                <a:ea typeface="微软雅黑" panose="020B0503020204020204" pitchFamily="34" charset="-122"/>
                <a:cs typeface="Times New Roman" panose="02020603050405020304" pitchFamily="18" charset="0"/>
              </a:rPr>
              <a:t>煤</a:t>
            </a:r>
            <a:endParaRPr lang="zh-CN" altLang="en-US" dirty="0">
              <a:solidFill>
                <a:srgbClr val="EE0000"/>
              </a:solidFill>
            </a:endParaRPr>
          </a:p>
        </p:txBody>
      </p:sp>
      <p:sp>
        <p:nvSpPr>
          <p:cNvPr id="28" name="文本框 27">
            <a:extLst>
              <a:ext uri="{FF2B5EF4-FFF2-40B4-BE49-F238E27FC236}">
                <a16:creationId xmlns:a16="http://schemas.microsoft.com/office/drawing/2014/main" id="{B87519FC-2F3A-CEA1-5B1C-B2DACA0C679B}"/>
              </a:ext>
            </a:extLst>
          </p:cNvPr>
          <p:cNvSpPr txBox="1"/>
          <p:nvPr/>
        </p:nvSpPr>
        <p:spPr>
          <a:xfrm>
            <a:off x="6592249" y="2713115"/>
            <a:ext cx="677696" cy="369332"/>
          </a:xfrm>
          <a:prstGeom prst="rect">
            <a:avLst/>
          </a:prstGeom>
          <a:noFill/>
        </p:spPr>
        <p:txBody>
          <a:bodyPr wrap="square">
            <a:spAutoFit/>
          </a:bodyPr>
          <a:lstStyle/>
          <a:p>
            <a:r>
              <a:rPr lang="zh-CN" altLang="en-US" sz="1800" dirty="0">
                <a:solidFill>
                  <a:srgbClr val="EE0000"/>
                </a:solidFill>
                <a:latin typeface="Times New Roman" panose="02020603050405020304" pitchFamily="18" charset="0"/>
                <a:ea typeface="微软雅黑" panose="020B0503020204020204" pitchFamily="34" charset="-122"/>
                <a:cs typeface="Times New Roman" panose="02020603050405020304" pitchFamily="18" charset="0"/>
              </a:rPr>
              <a:t>煤</a:t>
            </a:r>
            <a:endParaRPr lang="zh-CN" altLang="en-US" dirty="0">
              <a:solidFill>
                <a:srgbClr val="EE0000"/>
              </a:solidFill>
            </a:endParaRPr>
          </a:p>
        </p:txBody>
      </p:sp>
      <p:sp>
        <p:nvSpPr>
          <p:cNvPr id="29" name="文本框 28">
            <a:extLst>
              <a:ext uri="{FF2B5EF4-FFF2-40B4-BE49-F238E27FC236}">
                <a16:creationId xmlns:a16="http://schemas.microsoft.com/office/drawing/2014/main" id="{FF67155C-F032-58CD-953B-245F17BDCBBC}"/>
              </a:ext>
            </a:extLst>
          </p:cNvPr>
          <p:cNvSpPr txBox="1"/>
          <p:nvPr/>
        </p:nvSpPr>
        <p:spPr>
          <a:xfrm>
            <a:off x="8173157" y="2713115"/>
            <a:ext cx="677696" cy="369332"/>
          </a:xfrm>
          <a:prstGeom prst="rect">
            <a:avLst/>
          </a:prstGeom>
          <a:noFill/>
        </p:spPr>
        <p:txBody>
          <a:bodyPr wrap="square">
            <a:spAutoFit/>
          </a:bodyPr>
          <a:lstStyle/>
          <a:p>
            <a:r>
              <a:rPr lang="zh-CN" altLang="en-US" sz="1800" dirty="0">
                <a:solidFill>
                  <a:srgbClr val="EE0000"/>
                </a:solidFill>
                <a:latin typeface="Times New Roman" panose="02020603050405020304" pitchFamily="18" charset="0"/>
                <a:ea typeface="微软雅黑" panose="020B0503020204020204" pitchFamily="34" charset="-122"/>
                <a:cs typeface="Times New Roman" panose="02020603050405020304" pitchFamily="18" charset="0"/>
              </a:rPr>
              <a:t>煤</a:t>
            </a:r>
            <a:endParaRPr lang="zh-CN" altLang="en-US" dirty="0">
              <a:solidFill>
                <a:srgbClr val="EE0000"/>
              </a:solidFill>
            </a:endParaRPr>
          </a:p>
        </p:txBody>
      </p:sp>
      <p:sp>
        <p:nvSpPr>
          <p:cNvPr id="30" name="文本框 29">
            <a:extLst>
              <a:ext uri="{FF2B5EF4-FFF2-40B4-BE49-F238E27FC236}">
                <a16:creationId xmlns:a16="http://schemas.microsoft.com/office/drawing/2014/main" id="{F1305BD8-7B1C-0774-3466-6FDCDA68963C}"/>
              </a:ext>
            </a:extLst>
          </p:cNvPr>
          <p:cNvSpPr txBox="1"/>
          <p:nvPr/>
        </p:nvSpPr>
        <p:spPr>
          <a:xfrm>
            <a:off x="5512284" y="6321982"/>
            <a:ext cx="3561840" cy="338554"/>
          </a:xfrm>
          <a:prstGeom prst="rect">
            <a:avLst/>
          </a:prstGeom>
          <a:noFill/>
        </p:spPr>
        <p:txBody>
          <a:bodyPr wrap="square">
            <a:spAutoFit/>
          </a:bodyPr>
          <a:lstStyle/>
          <a:p>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16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600" kern="100" dirty="0">
                <a:effectLst/>
                <a:latin typeface="Times New Roman" panose="02020603050405020304" pitchFamily="18" charset="0"/>
                <a:ea typeface="微软雅黑" panose="020B0503020204020204" pitchFamily="34" charset="-122"/>
                <a:cs typeface="Times New Roman" panose="02020603050405020304" pitchFamily="18" charset="0"/>
              </a:rPr>
              <a:t>煤岩强度感知验证</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0806276"/>
      </p:ext>
    </p:extLst>
  </p:cSld>
  <p:clrMapOvr>
    <a:masterClrMapping/>
  </p:clrMapOvr>
  <mc:AlternateContent xmlns:mc="http://schemas.openxmlformats.org/markup-compatibility/2006" xmlns:p14="http://schemas.microsoft.com/office/powerpoint/2010/main">
    <mc:Choice Requires="p14">
      <p:transition spd="slow" p14:dur="2000" advTm="24625"/>
    </mc:Choice>
    <mc:Fallback xmlns="">
      <p:transition spd="slow" advTm="2462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A42A6-48C0-3626-376A-88F023D43790}"/>
            </a:ext>
          </a:extLst>
        </p:cNvPr>
        <p:cNvGrpSpPr/>
        <p:nvPr/>
      </p:nvGrpSpPr>
      <p:grpSpPr>
        <a:xfrm>
          <a:off x="0" y="0"/>
          <a:ext cx="0" cy="0"/>
          <a:chOff x="0" y="0"/>
          <a:chExt cx="0" cy="0"/>
        </a:xfrm>
      </p:grpSpPr>
      <p:sp>
        <p:nvSpPr>
          <p:cNvPr id="15" name="TextBox 9">
            <a:extLst>
              <a:ext uri="{FF2B5EF4-FFF2-40B4-BE49-F238E27FC236}">
                <a16:creationId xmlns:a16="http://schemas.microsoft.com/office/drawing/2014/main" id="{37BEC2BA-4AC3-39C5-B07A-1ED845524D95}"/>
              </a:ext>
            </a:extLst>
          </p:cNvPr>
          <p:cNvSpPr txBox="1">
            <a:spLocks noChangeArrowheads="1"/>
          </p:cNvSpPr>
          <p:nvPr/>
        </p:nvSpPr>
        <p:spPr bwMode="auto">
          <a:xfrm>
            <a:off x="1126517" y="1315099"/>
            <a:ext cx="7026883" cy="246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marR="0" lvl="2" indent="-342265" algn="just" defTabSz="914400" rtl="0" eaLnBrk="1" fontAlgn="auto" latinLnBrk="0" hangingPunct="1">
              <a:lnSpc>
                <a:spcPct val="150000"/>
              </a:lnSpc>
              <a:spcBef>
                <a:spcPts val="1800"/>
              </a:spcBef>
              <a:spcAft>
                <a:spcPts val="600"/>
              </a:spcAft>
              <a:buClr>
                <a:srgbClr val="FF0000"/>
              </a:buClr>
              <a:buSzTx/>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基于模糊推理的操作参数优化方法</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钻进过程煤岩强度评价指标设计</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1080135" lvl="1" algn="just" eaLnBrk="1" fontAlgn="base" hangingPunct="1">
              <a:lnSpc>
                <a:spcPct val="120000"/>
              </a:lnSpc>
              <a:spcAft>
                <a:spcPts val="600"/>
              </a:spcAft>
              <a:buClr>
                <a:srgbClr val="FF0000"/>
              </a:buClr>
              <a:buSzPct val="100000"/>
              <a:buFont typeface="Wingdings" panose="05000000000000000000" pitchFamily="2" charset="2"/>
              <a:buChar char="ü"/>
              <a:defRPr/>
            </a:pPr>
            <a:r>
              <a:rPr lang="zh-CN" altLang="en-US" sz="1600" dirty="0">
                <a:ea typeface="微软雅黑" panose="020B0503020204020204" pitchFamily="34" charset="-122"/>
                <a:cs typeface="Times New Roman" panose="02020603050405020304" pitchFamily="18" charset="0"/>
                <a:sym typeface="+mn-ea"/>
              </a:rPr>
              <a:t>基于固有比能</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模糊推理系统</a:t>
            </a:r>
            <a:endParaRPr lang="en-US" altLang="zh-CN" sz="1600" dirty="0">
              <a:ea typeface="微软雅黑" panose="020B0503020204020204" pitchFamily="34" charset="-122"/>
              <a:cs typeface="Times New Roman" panose="02020603050405020304" pitchFamily="18" charset="0"/>
              <a:sym typeface="+mn-ea"/>
            </a:endParaRPr>
          </a:p>
          <a:p>
            <a:pPr marL="1080135" marR="0" lvl="1" algn="just" eaLnBrk="1" fontAlgn="base" hangingPunct="1">
              <a:lnSpc>
                <a:spcPct val="120000"/>
              </a:lnSpc>
              <a:spcAft>
                <a:spcPts val="600"/>
              </a:spcAft>
              <a:buClr>
                <a:srgbClr val="FF0000"/>
              </a:buClr>
              <a:buSzPct val="100000"/>
              <a:buFont typeface="Wingdings" panose="05000000000000000000" pitchFamily="2" charset="2"/>
              <a:buChar char="ü"/>
              <a:defRPr/>
            </a:pPr>
            <a:r>
              <a:rPr lang="zh-CN" altLang="en-US" sz="1600" dirty="0">
                <a:ea typeface="微软雅黑" panose="020B0503020204020204" pitchFamily="34" charset="-122"/>
                <a:cs typeface="Times New Roman" panose="02020603050405020304" pitchFamily="18" charset="0"/>
                <a:sym typeface="+mn-ea"/>
              </a:rPr>
              <a:t>模糊推理隶属度函数</a:t>
            </a:r>
            <a:endParaRPr lang="en-US" altLang="zh-CN" sz="1600" dirty="0">
              <a:ea typeface="微软雅黑" panose="020B0503020204020204" pitchFamily="34" charset="-122"/>
              <a:cs typeface="Times New Roman" panose="02020603050405020304" pitchFamily="18" charset="0"/>
              <a:sym typeface="+mn-ea"/>
            </a:endParaRPr>
          </a:p>
          <a:p>
            <a:pPr marL="1080135" marR="0" lvl="1" algn="just" eaLnBrk="1" fontAlgn="base" hangingPunct="1">
              <a:lnSpc>
                <a:spcPct val="120000"/>
              </a:lnSpc>
              <a:spcAft>
                <a:spcPts val="600"/>
              </a:spcAft>
              <a:buClr>
                <a:srgbClr val="FF0000"/>
              </a:buClr>
              <a:buSzPct val="100000"/>
              <a:buFont typeface="Wingdings" panose="05000000000000000000" pitchFamily="2" charset="2"/>
              <a:buChar char="ü"/>
              <a:defRPr/>
            </a:pPr>
            <a:r>
              <a:rPr lang="zh-CN" altLang="en-US" sz="1600" dirty="0">
                <a:ea typeface="微软雅黑" panose="020B0503020204020204" pitchFamily="34" charset="-122"/>
                <a:cs typeface="Times New Roman" panose="02020603050405020304" pitchFamily="18" charset="0"/>
                <a:sym typeface="+mn-ea"/>
              </a:rPr>
              <a:t>模糊推理规则</a:t>
            </a:r>
          </a:p>
        </p:txBody>
      </p:sp>
      <p:sp>
        <p:nvSpPr>
          <p:cNvPr id="8" name="Text Box 3">
            <a:extLst>
              <a:ext uri="{FF2B5EF4-FFF2-40B4-BE49-F238E27FC236}">
                <a16:creationId xmlns:a16="http://schemas.microsoft.com/office/drawing/2014/main" id="{7F26AE69-9CC9-470A-F066-2CE1E58A8312}"/>
              </a:ext>
            </a:extLst>
          </p:cNvPr>
          <p:cNvSpPr txBox="1">
            <a:spLocks noChangeArrowheads="1"/>
          </p:cNvSpPr>
          <p:nvPr/>
        </p:nvSpPr>
        <p:spPr bwMode="auto">
          <a:xfrm>
            <a:off x="1029600" y="583065"/>
            <a:ext cx="63054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lvl="0" eaLnBrk="1" hangingPunct="1">
              <a:defRPr/>
            </a:pPr>
            <a:r>
              <a:rPr kumimoji="1" lang="zh-CN" altLang="en-US" sz="3600" dirty="0">
                <a:solidFill>
                  <a:srgbClr val="000066"/>
                </a:solidFill>
                <a:latin typeface="楷体" panose="02010609060101010101" pitchFamily="49" charset="-122"/>
                <a:ea typeface="楷体" panose="02010609060101010101" pitchFamily="49" charset="-122"/>
              </a:rPr>
              <a:t>研究方案和主要措施</a:t>
            </a:r>
          </a:p>
        </p:txBody>
      </p:sp>
      <p:sp>
        <p:nvSpPr>
          <p:cNvPr id="2" name="灯片编号占位符 1">
            <a:extLst>
              <a:ext uri="{FF2B5EF4-FFF2-40B4-BE49-F238E27FC236}">
                <a16:creationId xmlns:a16="http://schemas.microsoft.com/office/drawing/2014/main" id="{3C99669B-8233-1288-D24C-40CB7F67C992}"/>
              </a:ext>
            </a:extLst>
          </p:cNvPr>
          <p:cNvSpPr>
            <a:spLocks noGrp="1"/>
          </p:cNvSpPr>
          <p:nvPr>
            <p:ph type="sldNum" sz="quarter" idx="10"/>
          </p:nvPr>
        </p:nvSpPr>
        <p:spPr/>
        <p:txBody>
          <a:bodyPr/>
          <a:lstStyle/>
          <a:p>
            <a:pPr>
              <a:defRPr/>
            </a:pPr>
            <a:fld id="{728F81C9-0A9B-4F26-85D2-BA52C4C22CB2}" type="slidenum">
              <a:rPr lang="zh-CN" altLang="en-US" smtClean="0"/>
              <a:t>21</a:t>
            </a:fld>
            <a:endParaRPr lang="en-US" dirty="0"/>
          </a:p>
        </p:txBody>
      </p:sp>
      <p:sp>
        <p:nvSpPr>
          <p:cNvPr id="13" name="Line 2">
            <a:extLst>
              <a:ext uri="{FF2B5EF4-FFF2-40B4-BE49-F238E27FC236}">
                <a16:creationId xmlns:a16="http://schemas.microsoft.com/office/drawing/2014/main" id="{E5737A9A-0DD4-AA7E-D3A1-026CC8D58166}"/>
              </a:ext>
            </a:extLst>
          </p:cNvPr>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
        <p:nvSpPr>
          <p:cNvPr id="11" name="TextBox 9">
            <a:extLst>
              <a:ext uri="{FF2B5EF4-FFF2-40B4-BE49-F238E27FC236}">
                <a16:creationId xmlns:a16="http://schemas.microsoft.com/office/drawing/2014/main" id="{74D7EBE4-3143-8ECC-D88E-9F3E73C23F4B}"/>
              </a:ext>
            </a:extLst>
          </p:cNvPr>
          <p:cNvSpPr txBox="1">
            <a:spLocks noChangeArrowheads="1"/>
          </p:cNvSpPr>
          <p:nvPr/>
        </p:nvSpPr>
        <p:spPr bwMode="auto">
          <a:xfrm>
            <a:off x="1126517" y="3836922"/>
            <a:ext cx="4772259" cy="1753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marR="0" lvl="2" indent="-342265" algn="just" defTabSz="914400" rtl="0" eaLnBrk="1" fontAlgn="auto" latinLnBrk="0" hangingPunct="1">
              <a:lnSpc>
                <a:spcPct val="150000"/>
              </a:lnSpc>
              <a:spcBef>
                <a:spcPts val="1800"/>
              </a:spcBef>
              <a:spcAft>
                <a:spcPts val="600"/>
              </a:spcAft>
              <a:buClr>
                <a:srgbClr val="FF0000"/>
              </a:buClr>
              <a:buSzTx/>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煤矿现场应用实验</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操作参数优化系统</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现场实验方案设计</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rPr>
              <a:t>现场实验及结果分析</a:t>
            </a:r>
            <a:endParaRPr lang="en-US" altLang="zh-CN" sz="1800" dirty="0">
              <a:solidFill>
                <a:schemeClr val="bg2"/>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3" name="图片 2">
            <a:extLst>
              <a:ext uri="{FF2B5EF4-FFF2-40B4-BE49-F238E27FC236}">
                <a16:creationId xmlns:a16="http://schemas.microsoft.com/office/drawing/2014/main" id="{7B4E1223-4130-C137-610D-C6491EA77A01}"/>
              </a:ext>
            </a:extLst>
          </p:cNvPr>
          <p:cNvPicPr>
            <a:picLocks noChangeAspect="1"/>
          </p:cNvPicPr>
          <p:nvPr/>
        </p:nvPicPr>
        <p:blipFill>
          <a:blip r:embed="rId3"/>
          <a:stretch>
            <a:fillRect/>
          </a:stretch>
        </p:blipFill>
        <p:spPr>
          <a:xfrm>
            <a:off x="6096000" y="1758010"/>
            <a:ext cx="5436702" cy="4063637"/>
          </a:xfrm>
          <a:prstGeom prst="rect">
            <a:avLst/>
          </a:prstGeom>
        </p:spPr>
      </p:pic>
    </p:spTree>
    <p:extLst>
      <p:ext uri="{BB962C8B-B14F-4D97-AF65-F5344CB8AC3E}">
        <p14:creationId xmlns:p14="http://schemas.microsoft.com/office/powerpoint/2010/main" val="4018553891"/>
      </p:ext>
    </p:extLst>
  </p:cSld>
  <p:clrMapOvr>
    <a:masterClrMapping/>
  </p:clrMapOvr>
  <mc:AlternateContent xmlns:mc="http://schemas.openxmlformats.org/markup-compatibility/2006" xmlns:p14="http://schemas.microsoft.com/office/powerpoint/2010/main">
    <mc:Choice Requires="p14">
      <p:transition spd="slow" p14:dur="2000" advTm="39407"/>
    </mc:Choice>
    <mc:Fallback xmlns="">
      <p:transition spd="slow" advTm="3940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1029600" y="583065"/>
            <a:ext cx="22322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dirty="0">
                <a:solidFill>
                  <a:srgbClr val="000066"/>
                </a:solidFill>
                <a:latin typeface="楷体" panose="02010609060101010101" pitchFamily="49" charset="-122"/>
                <a:ea typeface="楷体" panose="02010609060101010101" pitchFamily="49" charset="-122"/>
              </a:rPr>
              <a:t>第五部分</a:t>
            </a:r>
            <a:endPar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endParaRPr>
          </a:p>
        </p:txBody>
      </p:sp>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22</a:t>
            </a:fld>
            <a:endParaRPr lang="en-US" dirty="0"/>
          </a:p>
        </p:txBody>
      </p:sp>
      <p:graphicFrame>
        <p:nvGraphicFramePr>
          <p:cNvPr id="7" name="图示 6"/>
          <p:cNvGraphicFramePr/>
          <p:nvPr/>
        </p:nvGraphicFramePr>
        <p:xfrm>
          <a:off x="3621304" y="1850260"/>
          <a:ext cx="5972313" cy="38854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Line 2"/>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954"/>
    </mc:Choice>
    <mc:Fallback xmlns="">
      <p:transition spd="slow" advTm="95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13" name="Text Box 3"/>
          <p:cNvSpPr txBox="1">
            <a:spLocks noChangeArrowheads="1"/>
          </p:cNvSpPr>
          <p:nvPr/>
        </p:nvSpPr>
        <p:spPr bwMode="auto">
          <a:xfrm>
            <a:off x="1029600" y="583065"/>
            <a:ext cx="7041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dirty="0">
                <a:solidFill>
                  <a:srgbClr val="000066"/>
                </a:solidFill>
                <a:latin typeface="楷体" panose="02010609060101010101" pitchFamily="49" charset="-122"/>
                <a:ea typeface="楷体" panose="02010609060101010101" pitchFamily="49" charset="-122"/>
                <a:cs typeface="Times New Roman" panose="02020603050405020304" pitchFamily="18" charset="0"/>
              </a:rPr>
              <a:t>预期</a:t>
            </a: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cs typeface="Times New Roman" panose="02020603050405020304" pitchFamily="18" charset="0"/>
              </a:rPr>
              <a:t>目标和进度安排</a:t>
            </a:r>
            <a:endPar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23</a:t>
            </a:fld>
            <a:endParaRPr lang="en-US" dirty="0"/>
          </a:p>
        </p:txBody>
      </p:sp>
      <p:sp>
        <p:nvSpPr>
          <p:cNvPr id="17" name="TextBox 9"/>
          <p:cNvSpPr txBox="1">
            <a:spLocks noChangeArrowheads="1"/>
          </p:cNvSpPr>
          <p:nvPr/>
        </p:nvSpPr>
        <p:spPr bwMode="auto">
          <a:xfrm>
            <a:off x="1126519" y="1311430"/>
            <a:ext cx="10006080" cy="4354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marR="0" lvl="2" indent="-342265" algn="just" defTabSz="914400" rtl="0" eaLnBrk="1" fontAlgn="auto" latinLnBrk="0" hangingPunct="1">
              <a:lnSpc>
                <a:spcPct val="150000"/>
              </a:lnSpc>
              <a:spcBef>
                <a:spcPts val="600"/>
              </a:spcBef>
              <a:spcAft>
                <a:spcPts val="600"/>
              </a:spcAft>
              <a:buClr>
                <a:srgbClr val="FF0000"/>
              </a:buClr>
              <a:buSzTx/>
              <a:buFont typeface="Wingdings" panose="05000000000000000000" pitchFamily="2" charset="2"/>
              <a:buChar char="Ø"/>
              <a:defRPr/>
            </a:pPr>
            <a:r>
              <a:rPr kumimoji="0" lang="zh-CN" altLang="en-US" sz="2000" b="0" i="0" u="none" strike="noStrike" kern="1200" cap="none" spc="0" normalizeH="0" baseline="0" noProof="0" dirty="0">
                <a:ln>
                  <a:noFill/>
                </a:ln>
                <a:solidFill>
                  <a:srgbClr val="0000FF"/>
                </a:solidFill>
                <a:effectLst/>
                <a:uLnTx/>
                <a:uFillTx/>
                <a:ea typeface="微软雅黑" panose="020B0503020204020204" pitchFamily="34" charset="-122"/>
              </a:rPr>
              <a:t>预期目标</a:t>
            </a:r>
            <a:endParaRPr kumimoji="0" lang="en-US" altLang="zh-CN" sz="2000" b="0" i="0" u="none" strike="noStrike" kern="1200" cap="none" spc="0" normalizeH="0" baseline="0" noProof="0" dirty="0">
              <a:ln>
                <a:noFill/>
              </a:ln>
              <a:solidFill>
                <a:srgbClr val="0000FF"/>
              </a:solidFill>
              <a:effectLst/>
              <a:uLnTx/>
              <a:uFillTx/>
              <a:ea typeface="微软雅黑" panose="020B0503020204020204" pitchFamily="34" charset="-122"/>
            </a:endParaRPr>
          </a:p>
          <a:p>
            <a:pPr marL="799465" marR="0" lvl="1" indent="-342265" eaLnBrk="1" fontAlgn="base" hangingPunct="1">
              <a:lnSpc>
                <a:spcPct val="150000"/>
              </a:lnSpc>
              <a:spcAft>
                <a:spcPts val="600"/>
              </a:spcAft>
              <a:buClr>
                <a:srgbClr val="FF0000"/>
              </a:buClr>
              <a:buSzPct val="75000"/>
              <a:buFont typeface="Wingdings" panose="05000000000000000000" pitchFamily="2" charset="2"/>
              <a:buChar char="p"/>
              <a:defRPr/>
            </a:pPr>
            <a:r>
              <a:rPr lang="zh-CN" altLang="en-US" sz="1800" dirty="0">
                <a:ea typeface="微软雅黑" panose="020B0503020204020204" pitchFamily="34" charset="-122"/>
                <a:cs typeface="Times New Roman" panose="02020603050405020304" pitchFamily="18" charset="0"/>
                <a:sym typeface="+mn-ea"/>
              </a:rPr>
              <a:t>建立基于钻柱动力学的煤岩强度感知模型</a:t>
            </a:r>
            <a:endParaRPr lang="en-US" altLang="zh-CN" sz="1800" dirty="0">
              <a:solidFill>
                <a:srgbClr val="FF0000"/>
              </a:solidFill>
              <a:ea typeface="微软雅黑" panose="020B0503020204020204" pitchFamily="34" charset="-122"/>
              <a:cs typeface="Times New Roman" panose="02020603050405020304" pitchFamily="18" charset="0"/>
              <a:sym typeface="+mn-ea"/>
            </a:endParaRPr>
          </a:p>
          <a:p>
            <a:pPr marL="799465" marR="0" lvl="1" indent="-342265" eaLnBrk="1" fontAlgn="base" hangingPunct="1">
              <a:lnSpc>
                <a:spcPct val="150000"/>
              </a:lnSpc>
              <a:spcAft>
                <a:spcPts val="800"/>
              </a:spcAft>
              <a:buClr>
                <a:srgbClr val="FF0000"/>
              </a:buClr>
              <a:buSzPct val="75000"/>
              <a:buFont typeface="Wingdings" panose="05000000000000000000" pitchFamily="2" charset="2"/>
              <a:buChar char="p"/>
              <a:defRPr/>
            </a:pPr>
            <a:r>
              <a:rPr lang="zh-CN" altLang="en-US" sz="1800" dirty="0">
                <a:ea typeface="微软雅黑" panose="020B0503020204020204" pitchFamily="34" charset="-122"/>
                <a:cs typeface="Times New Roman" panose="02020603050405020304" pitchFamily="18" charset="0"/>
                <a:sym typeface="+mn-ea"/>
              </a:rPr>
              <a:t>设计基于模糊推理的操作参数优化方法</a:t>
            </a:r>
            <a:endParaRPr lang="en-US" altLang="zh-CN" sz="1800" dirty="0">
              <a:solidFill>
                <a:srgbClr val="FF0000"/>
              </a:solidFill>
              <a:ea typeface="微软雅黑" panose="020B0503020204020204" pitchFamily="34" charset="-122"/>
              <a:cs typeface="Times New Roman" panose="02020603050405020304" pitchFamily="18" charset="0"/>
            </a:endParaRPr>
          </a:p>
          <a:p>
            <a:pPr marL="799465" marR="0" lvl="1" indent="-342265" eaLnBrk="1" fontAlgn="base" hangingPunct="1">
              <a:lnSpc>
                <a:spcPct val="125000"/>
              </a:lnSpc>
              <a:spcAft>
                <a:spcPts val="600"/>
              </a:spcAft>
              <a:buClr>
                <a:srgbClr val="FF0000"/>
              </a:buClr>
              <a:buSzPct val="75000"/>
              <a:buFont typeface="Wingdings" panose="05000000000000000000" pitchFamily="2" charset="2"/>
              <a:buChar char="p"/>
              <a:defRPr/>
            </a:pPr>
            <a:r>
              <a:rPr lang="zh-CN" altLang="en-US" sz="1800" dirty="0">
                <a:ea typeface="微软雅黑" panose="020B0503020204020204" pitchFamily="34" charset="-122"/>
                <a:cs typeface="Times New Roman" panose="02020603050405020304" pitchFamily="18" charset="0"/>
                <a:sym typeface="+mn-ea"/>
              </a:rPr>
              <a:t>煤矿井下钻探过程操作参数优化系统以</a:t>
            </a:r>
            <a:r>
              <a:rPr lang="en-US" altLang="zh-CN" sz="1800" dirty="0">
                <a:ea typeface="微软雅黑" panose="020B0503020204020204" pitchFamily="34" charset="-122"/>
                <a:cs typeface="Times New Roman" panose="02020603050405020304" pitchFamily="18" charset="0"/>
                <a:sym typeface="+mn-ea"/>
              </a:rPr>
              <a:t>Qt</a:t>
            </a:r>
            <a:r>
              <a:rPr lang="zh-CN" altLang="en-US" sz="1800" dirty="0">
                <a:ea typeface="微软雅黑" panose="020B0503020204020204" pitchFamily="34" charset="-122"/>
                <a:cs typeface="Times New Roman" panose="02020603050405020304" pitchFamily="18" charset="0"/>
                <a:sym typeface="+mn-ea"/>
              </a:rPr>
              <a:t>上位机的形式与全液压坑道钻机进行数据交互</a:t>
            </a:r>
            <a:endParaRPr lang="en-US" altLang="zh-CN" sz="1800" dirty="0">
              <a:solidFill>
                <a:srgbClr val="FF0000"/>
              </a:solidFill>
              <a:ea typeface="微软雅黑" panose="020B0503020204020204" pitchFamily="34" charset="-122"/>
              <a:cs typeface="Times New Roman" panose="02020603050405020304" pitchFamily="18" charset="0"/>
            </a:endParaRPr>
          </a:p>
          <a:p>
            <a:pPr marL="342265" marR="0" lvl="2" indent="-342265" algn="just" defTabSz="914400" rtl="0" eaLnBrk="1" fontAlgn="auto" latinLnBrk="0" hangingPunct="1">
              <a:lnSpc>
                <a:spcPct val="120000"/>
              </a:lnSpc>
              <a:spcBef>
                <a:spcPts val="600"/>
              </a:spcBef>
              <a:spcAft>
                <a:spcPts val="600"/>
              </a:spcAft>
              <a:buClr>
                <a:srgbClr val="FF0000"/>
              </a:buClr>
              <a:buSzTx/>
              <a:buFont typeface="Wingdings" panose="05000000000000000000" pitchFamily="2" charset="2"/>
              <a:buChar char="Ø"/>
              <a:defRPr/>
            </a:pPr>
            <a:r>
              <a:rPr lang="zh-CN" altLang="en-US" sz="2000" dirty="0">
                <a:solidFill>
                  <a:srgbClr val="0000FF"/>
                </a:solidFill>
                <a:ea typeface="微软雅黑" panose="020B0503020204020204" pitchFamily="34" charset="-122"/>
              </a:rPr>
              <a:t>进度安排</a:t>
            </a:r>
            <a:endParaRPr lang="en-US" altLang="zh-CN" sz="2000" dirty="0">
              <a:solidFill>
                <a:srgbClr val="0000FF"/>
              </a:solidFill>
              <a:ea typeface="微软雅黑" panose="020B0503020204020204" pitchFamily="34" charset="-122"/>
            </a:endParaRPr>
          </a:p>
          <a:p>
            <a:pPr marL="799465" lvl="1" indent="-342265" eaLnBrk="1" fontAlgn="base" hangingPunct="1">
              <a:lnSpc>
                <a:spcPct val="150000"/>
              </a:lnSpc>
              <a:spcAft>
                <a:spcPts val="600"/>
              </a:spcAft>
              <a:buClr>
                <a:srgbClr val="FF0000"/>
              </a:buClr>
              <a:buSzPct val="75000"/>
              <a:buFont typeface="Wingdings" panose="05000000000000000000" pitchFamily="2" charset="2"/>
              <a:buChar char="p"/>
              <a:defRPr/>
            </a:pPr>
            <a:r>
              <a:rPr lang="en-US" altLang="zh-CN" sz="1800" dirty="0">
                <a:ea typeface="微软雅黑" panose="020B0503020204020204" pitchFamily="34" charset="-122"/>
                <a:cs typeface="Times New Roman" panose="02020603050405020304" pitchFamily="18" charset="0"/>
              </a:rPr>
              <a:t>3</a:t>
            </a:r>
            <a:r>
              <a:rPr lang="zh-CN" altLang="en-US" sz="1800" dirty="0">
                <a:ea typeface="微软雅黑" panose="020B0503020204020204" pitchFamily="34" charset="-122"/>
                <a:cs typeface="Times New Roman" panose="02020603050405020304" pitchFamily="18" charset="0"/>
              </a:rPr>
              <a:t>月底前，完成</a:t>
            </a:r>
            <a:r>
              <a:rPr lang="zh-CN" altLang="en-US" sz="1800" dirty="0">
                <a:ea typeface="微软雅黑" panose="020B0503020204020204" pitchFamily="34" charset="-122"/>
                <a:cs typeface="Times New Roman" panose="02020603050405020304" pitchFamily="18" charset="0"/>
                <a:sym typeface="+mn-ea"/>
              </a:rPr>
              <a:t>煤岩强度感知模型</a:t>
            </a:r>
            <a:r>
              <a:rPr lang="zh-CN" altLang="en-US" sz="1800" dirty="0">
                <a:ea typeface="微软雅黑" panose="020B0503020204020204" pitchFamily="34" charset="-122"/>
                <a:cs typeface="Times New Roman" panose="02020603050405020304" pitchFamily="18" charset="0"/>
              </a:rPr>
              <a:t>的建立</a:t>
            </a:r>
            <a:endParaRPr lang="en-US" altLang="zh-CN" sz="1800" dirty="0">
              <a:ea typeface="微软雅黑" panose="020B0503020204020204" pitchFamily="34" charset="-122"/>
              <a:cs typeface="Times New Roman" panose="02020603050405020304" pitchFamily="18" charset="0"/>
            </a:endParaRPr>
          </a:p>
          <a:p>
            <a:pPr marL="799465" lvl="1" indent="-342265" eaLnBrk="1" fontAlgn="base" hangingPunct="1">
              <a:lnSpc>
                <a:spcPct val="150000"/>
              </a:lnSpc>
              <a:spcAft>
                <a:spcPts val="600"/>
              </a:spcAft>
              <a:buClr>
                <a:srgbClr val="FF0000"/>
              </a:buClr>
              <a:buSzPct val="75000"/>
              <a:buFont typeface="Wingdings" panose="05000000000000000000" pitchFamily="2" charset="2"/>
              <a:buChar char="p"/>
              <a:defRPr/>
            </a:pPr>
            <a:r>
              <a:rPr lang="en-US" altLang="zh-CN" sz="1800" dirty="0">
                <a:ea typeface="微软雅黑" panose="020B0503020204020204" pitchFamily="34" charset="-122"/>
                <a:cs typeface="Times New Roman" panose="02020603050405020304" pitchFamily="18" charset="0"/>
              </a:rPr>
              <a:t>4</a:t>
            </a:r>
            <a:r>
              <a:rPr lang="zh-CN" altLang="en-US" sz="1800" dirty="0">
                <a:ea typeface="微软雅黑" panose="020B0503020204020204" pitchFamily="34" charset="-122"/>
                <a:cs typeface="Times New Roman" panose="02020603050405020304" pitchFamily="18" charset="0"/>
              </a:rPr>
              <a:t>月底前，完成操作参数优化方法的初步设计</a:t>
            </a:r>
            <a:endParaRPr lang="en-US" altLang="zh-CN" sz="1800" dirty="0">
              <a:ea typeface="微软雅黑" panose="020B0503020204020204" pitchFamily="34" charset="-122"/>
              <a:cs typeface="Times New Roman" panose="02020603050405020304" pitchFamily="18" charset="0"/>
            </a:endParaRPr>
          </a:p>
          <a:p>
            <a:pPr marL="799465" lvl="1" indent="-342265" eaLnBrk="1" fontAlgn="base" hangingPunct="1">
              <a:lnSpc>
                <a:spcPct val="150000"/>
              </a:lnSpc>
              <a:spcAft>
                <a:spcPts val="600"/>
              </a:spcAft>
              <a:buClr>
                <a:srgbClr val="FF0000"/>
              </a:buClr>
              <a:buSzPct val="75000"/>
              <a:buFont typeface="Wingdings" panose="05000000000000000000" pitchFamily="2" charset="2"/>
              <a:buChar char="p"/>
              <a:defRPr/>
            </a:pPr>
            <a:r>
              <a:rPr lang="en-US" altLang="zh-CN" sz="1800" dirty="0">
                <a:ea typeface="微软雅黑" panose="020B0503020204020204" pitchFamily="34" charset="-122"/>
                <a:cs typeface="Times New Roman" panose="02020603050405020304" pitchFamily="18" charset="0"/>
              </a:rPr>
              <a:t>5</a:t>
            </a:r>
            <a:r>
              <a:rPr lang="zh-CN" altLang="en-US" sz="1800" dirty="0">
                <a:ea typeface="微软雅黑" panose="020B0503020204020204" pitchFamily="34" charset="-122"/>
                <a:cs typeface="Times New Roman" panose="02020603050405020304" pitchFamily="18" charset="0"/>
              </a:rPr>
              <a:t>月底前，将</a:t>
            </a:r>
            <a:r>
              <a:rPr lang="zh-CN" altLang="en-US" sz="1800" dirty="0">
                <a:ea typeface="微软雅黑" panose="020B0503020204020204" pitchFamily="34" charset="-122"/>
                <a:cs typeface="Times New Roman" panose="02020603050405020304" pitchFamily="18" charset="0"/>
                <a:sym typeface="+mn-ea"/>
              </a:rPr>
              <a:t>煤矿井下钻探过程操作参数优化系统以</a:t>
            </a:r>
            <a:r>
              <a:rPr lang="en-US" altLang="zh-CN" sz="1800" dirty="0">
                <a:ea typeface="微软雅黑" panose="020B0503020204020204" pitchFamily="34" charset="-122"/>
                <a:cs typeface="Times New Roman" panose="02020603050405020304" pitchFamily="18" charset="0"/>
                <a:sym typeface="+mn-ea"/>
              </a:rPr>
              <a:t>Qt</a:t>
            </a:r>
            <a:r>
              <a:rPr lang="zh-CN" altLang="en-US" sz="1800" dirty="0">
                <a:ea typeface="微软雅黑" panose="020B0503020204020204" pitchFamily="34" charset="-122"/>
                <a:cs typeface="Times New Roman" panose="02020603050405020304" pitchFamily="18" charset="0"/>
                <a:sym typeface="+mn-ea"/>
              </a:rPr>
              <a:t>上位机的形式与全液压坑道钻机进行数据交互，并完成毕业论文</a:t>
            </a:r>
            <a:endParaRPr lang="zh-CN" altLang="en-US" sz="1800" dirty="0">
              <a:ea typeface="微软雅黑" panose="020B0503020204020204" pitchFamily="34" charset="-122"/>
              <a:cs typeface="Times New Roman" panose="02020603050405020304" pitchFamily="18" charset="0"/>
            </a:endParaRPr>
          </a:p>
        </p:txBody>
      </p:sp>
      <p:sp>
        <p:nvSpPr>
          <p:cNvPr id="7" name="Line 2"/>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9557"/>
    </mc:Choice>
    <mc:Fallback xmlns="">
      <p:transition spd="slow" advTm="9557"/>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24</a:t>
            </a:fld>
            <a:endParaRPr lang="en-US" dirty="0"/>
          </a:p>
        </p:txBody>
      </p:sp>
      <p:sp>
        <p:nvSpPr>
          <p:cNvPr id="3" name="Text Box 2"/>
          <p:cNvSpPr txBox="1">
            <a:spLocks noChangeArrowheads="1"/>
          </p:cNvSpPr>
          <p:nvPr/>
        </p:nvSpPr>
        <p:spPr bwMode="auto">
          <a:xfrm>
            <a:off x="2476500" y="2322028"/>
            <a:ext cx="723900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fontAlgn="base" hangingPunct="1">
              <a:spcBef>
                <a:spcPct val="0"/>
              </a:spcBef>
              <a:spcAft>
                <a:spcPct val="0"/>
              </a:spcAft>
            </a:pPr>
            <a:r>
              <a:rPr lang="zh-CN" altLang="en-US" sz="5400" b="1" dirty="0">
                <a:solidFill>
                  <a:srgbClr val="002060"/>
                </a:solidFill>
                <a:latin typeface="楷体_GB2312" pitchFamily="49" charset="-122"/>
                <a:ea typeface="楷体" panose="02010609060101010101" pitchFamily="49" charset="-122"/>
              </a:rPr>
              <a:t>谢谢</a:t>
            </a:r>
          </a:p>
          <a:p>
            <a:pPr algn="ctr" eaLnBrk="1" fontAlgn="base" hangingPunct="1">
              <a:spcBef>
                <a:spcPct val="0"/>
              </a:spcBef>
              <a:spcAft>
                <a:spcPct val="0"/>
              </a:spcAft>
            </a:pPr>
            <a:r>
              <a:rPr lang="zh-CN" altLang="en-US" sz="5400" b="1" dirty="0">
                <a:solidFill>
                  <a:srgbClr val="002060"/>
                </a:solidFill>
                <a:latin typeface="楷体_GB2312" pitchFamily="49" charset="-122"/>
                <a:ea typeface="楷体" panose="02010609060101010101" pitchFamily="49" charset="-122"/>
              </a:rPr>
              <a:t>恳请老师批评指正！</a:t>
            </a: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181"/>
    </mc:Choice>
    <mc:Fallback xmlns="">
      <p:transition spd="slow" advTm="11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5A11F-9A16-04E4-5E2C-E959D7D00A09}"/>
            </a:ext>
          </a:extLst>
        </p:cNvPr>
        <p:cNvGrpSpPr/>
        <p:nvPr/>
      </p:nvGrpSpPr>
      <p:grpSpPr>
        <a:xfrm>
          <a:off x="0" y="0"/>
          <a:ext cx="0" cy="0"/>
          <a:chOff x="0" y="0"/>
          <a:chExt cx="0" cy="0"/>
        </a:xfrm>
      </p:grpSpPr>
      <p:sp>
        <p:nvSpPr>
          <p:cNvPr id="11" name="Text Box 3">
            <a:extLst>
              <a:ext uri="{FF2B5EF4-FFF2-40B4-BE49-F238E27FC236}">
                <a16:creationId xmlns:a16="http://schemas.microsoft.com/office/drawing/2014/main" id="{7A235D3E-23E8-D2F0-3C0F-04269B3CD11F}"/>
              </a:ext>
            </a:extLst>
          </p:cNvPr>
          <p:cNvSpPr txBox="1">
            <a:spLocks noChangeArrowheads="1"/>
          </p:cNvSpPr>
          <p:nvPr/>
        </p:nvSpPr>
        <p:spPr bwMode="auto">
          <a:xfrm>
            <a:off x="1029600" y="583065"/>
            <a:ext cx="22322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第一部分</a:t>
            </a:r>
          </a:p>
        </p:txBody>
      </p:sp>
      <p:pic>
        <p:nvPicPr>
          <p:cNvPr id="16" name="图片 15">
            <a:extLst>
              <a:ext uri="{FF2B5EF4-FFF2-40B4-BE49-F238E27FC236}">
                <a16:creationId xmlns:a16="http://schemas.microsoft.com/office/drawing/2014/main" id="{542F02D8-9DAB-2C2C-DF1B-2DA94CB4D99E}"/>
              </a:ext>
            </a:extLst>
          </p:cNvPr>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2" name="灯片编号占位符 1">
            <a:extLst>
              <a:ext uri="{FF2B5EF4-FFF2-40B4-BE49-F238E27FC236}">
                <a16:creationId xmlns:a16="http://schemas.microsoft.com/office/drawing/2014/main" id="{9D7C9FEC-EDAF-64CE-6187-AB3C66BFC1E4}"/>
              </a:ext>
            </a:extLst>
          </p:cNvPr>
          <p:cNvSpPr>
            <a:spLocks noGrp="1"/>
          </p:cNvSpPr>
          <p:nvPr>
            <p:ph type="sldNum" sz="quarter" idx="10"/>
          </p:nvPr>
        </p:nvSpPr>
        <p:spPr/>
        <p:txBody>
          <a:bodyPr/>
          <a:lstStyle/>
          <a:p>
            <a:pPr>
              <a:defRPr/>
            </a:pPr>
            <a:fld id="{728F81C9-0A9B-4F26-85D2-BA52C4C22CB2}" type="slidenum">
              <a:rPr lang="zh-CN" altLang="en-US" smtClean="0"/>
              <a:t>3</a:t>
            </a:fld>
            <a:endParaRPr lang="en-US" dirty="0"/>
          </a:p>
        </p:txBody>
      </p:sp>
      <p:graphicFrame>
        <p:nvGraphicFramePr>
          <p:cNvPr id="7" name="图示 6">
            <a:extLst>
              <a:ext uri="{FF2B5EF4-FFF2-40B4-BE49-F238E27FC236}">
                <a16:creationId xmlns:a16="http://schemas.microsoft.com/office/drawing/2014/main" id="{724E38CF-DDFB-E3CC-9D89-7D423EF60C92}"/>
              </a:ext>
            </a:extLst>
          </p:cNvPr>
          <p:cNvGraphicFramePr/>
          <p:nvPr/>
        </p:nvGraphicFramePr>
        <p:xfrm>
          <a:off x="3621304" y="1850260"/>
          <a:ext cx="5972313" cy="38854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Line 2">
            <a:extLst>
              <a:ext uri="{FF2B5EF4-FFF2-40B4-BE49-F238E27FC236}">
                <a16:creationId xmlns:a16="http://schemas.microsoft.com/office/drawing/2014/main" id="{6BD2EDC7-C227-AB34-DC41-D429E6D49022}"/>
              </a:ext>
            </a:extLst>
          </p:cNvPr>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267521629"/>
      </p:ext>
    </p:extLst>
  </p:cSld>
  <p:clrMapOvr>
    <a:masterClrMapping/>
  </p:clrMapOvr>
  <mc:AlternateContent xmlns:mc="http://schemas.openxmlformats.org/markup-compatibility/2006" xmlns:p14="http://schemas.microsoft.com/office/powerpoint/2010/main">
    <mc:Choice Requires="p14">
      <p:transition spd="slow" p14:dur="2000" advTm="3602"/>
    </mc:Choice>
    <mc:Fallback xmlns="">
      <p:transition spd="slow" advTm="360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9"/>
          <p:cNvSpPr txBox="1">
            <a:spLocks noChangeArrowheads="1"/>
          </p:cNvSpPr>
          <p:nvPr/>
        </p:nvSpPr>
        <p:spPr bwMode="auto">
          <a:xfrm>
            <a:off x="1126517" y="1315099"/>
            <a:ext cx="8017483" cy="298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marR="0" lvl="2" indent="-342265" algn="just" defTabSz="914400" rtl="0" eaLnBrk="1" fontAlgn="auto" latinLnBrk="0" hangingPunct="1">
              <a:lnSpc>
                <a:spcPct val="150000"/>
              </a:lnSpc>
              <a:spcBef>
                <a:spcPts val="1800"/>
              </a:spcBef>
              <a:spcAft>
                <a:spcPts val="600"/>
              </a:spcAft>
              <a:buClr>
                <a:srgbClr val="FF0000"/>
              </a:buClr>
              <a:buSzTx/>
              <a:buFont typeface="Wingdings" panose="05000000000000000000" pitchFamily="2" charset="2"/>
              <a:buChar char="Ø"/>
              <a:defRPr/>
            </a:pPr>
            <a:r>
              <a:rPr lang="zh-CN" altLang="en-US" sz="2000" dirty="0">
                <a:solidFill>
                  <a:srgbClr val="0000FF"/>
                </a:solidFill>
                <a:ea typeface="微软雅黑" panose="020B0503020204020204" pitchFamily="34" charset="-122"/>
              </a:rPr>
              <a:t>研究背景</a:t>
            </a:r>
            <a:endParaRPr lang="en-US" altLang="zh-CN" sz="2000" dirty="0">
              <a:solidFill>
                <a:srgbClr val="0000FF"/>
              </a:solidFill>
              <a:ea typeface="微软雅黑" panose="020B0503020204020204" pitchFamily="34" charset="-122"/>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rgbClr val="EE0000"/>
                </a:solidFill>
                <a:ea typeface="微软雅黑" panose="020B0503020204020204" pitchFamily="34" charset="-122"/>
                <a:cs typeface="Times New Roman" panose="02020603050405020304" pitchFamily="18" charset="0"/>
                <a:sym typeface="+mn-ea"/>
              </a:rPr>
              <a:t>煤炭</a:t>
            </a:r>
            <a:r>
              <a:rPr lang="zh-CN" altLang="en-US" sz="1800" dirty="0">
                <a:ea typeface="微软雅黑" panose="020B0503020204020204" pitchFamily="34" charset="-122"/>
                <a:cs typeface="Times New Roman" panose="02020603050405020304" pitchFamily="18" charset="0"/>
                <a:sym typeface="+mn-ea"/>
              </a:rPr>
              <a:t>是我国主体能源，支撑国民经济发展</a:t>
            </a:r>
            <a:endParaRPr lang="en-US" altLang="zh-CN" sz="1800" dirty="0">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rgbClr val="EE0000"/>
                </a:solidFill>
                <a:ea typeface="微软雅黑" panose="020B0503020204020204" pitchFamily="34" charset="-122"/>
                <a:cs typeface="Times New Roman" panose="02020603050405020304" pitchFamily="18" charset="0"/>
                <a:sym typeface="+mn-ea"/>
              </a:rPr>
              <a:t>瓦斯事故</a:t>
            </a:r>
            <a:r>
              <a:rPr lang="zh-CN" altLang="en-US" sz="1800" dirty="0">
                <a:ea typeface="微软雅黑" panose="020B0503020204020204" pitchFamily="34" charset="-122"/>
                <a:cs typeface="Times New Roman" panose="02020603050405020304" pitchFamily="18" charset="0"/>
                <a:sym typeface="+mn-ea"/>
              </a:rPr>
              <a:t>长期威胁煤矿安全开采，事故占比超</a:t>
            </a:r>
            <a:r>
              <a:rPr lang="en-US" altLang="zh-CN" sz="1800" dirty="0">
                <a:solidFill>
                  <a:srgbClr val="EE0000"/>
                </a:solidFill>
                <a:ea typeface="微软雅黑" panose="020B0503020204020204" pitchFamily="34" charset="-122"/>
                <a:cs typeface="Times New Roman" panose="02020603050405020304" pitchFamily="18" charset="0"/>
                <a:sym typeface="+mn-ea"/>
              </a:rPr>
              <a:t>40%</a:t>
            </a: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rgbClr val="EE0000"/>
                </a:solidFill>
                <a:ea typeface="微软雅黑" panose="020B0503020204020204" pitchFamily="34" charset="-122"/>
                <a:cs typeface="Times New Roman" panose="02020603050405020304" pitchFamily="18" charset="0"/>
                <a:sym typeface="+mn-ea"/>
              </a:rPr>
              <a:t>深部</a:t>
            </a:r>
            <a:r>
              <a:rPr lang="zh-CN" altLang="en-US" sz="1800" dirty="0">
                <a:ea typeface="微软雅黑" panose="020B0503020204020204" pitchFamily="34" charset="-122"/>
                <a:cs typeface="Times New Roman" panose="02020603050405020304" pitchFamily="18" charset="0"/>
                <a:sym typeface="+mn-ea"/>
              </a:rPr>
              <a:t>开采致低瓦斯矿井向高瓦斯转化，治理难度陡增</a:t>
            </a:r>
            <a:endParaRPr lang="en-US" altLang="zh-CN" sz="1800" dirty="0">
              <a:solidFill>
                <a:srgbClr val="EE0000"/>
              </a:solidFill>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solidFill>
                  <a:srgbClr val="EE0000"/>
                </a:solidFill>
                <a:ea typeface="微软雅黑" panose="020B0503020204020204" pitchFamily="34" charset="-122"/>
                <a:cs typeface="Times New Roman" panose="02020603050405020304" pitchFamily="18" charset="0"/>
                <a:sym typeface="+mn-ea"/>
              </a:rPr>
              <a:t>煤矿井下钻进</a:t>
            </a:r>
            <a:r>
              <a:rPr lang="zh-CN" altLang="en-US" sz="1800" dirty="0">
                <a:ea typeface="微软雅黑" panose="020B0503020204020204" pitchFamily="34" charset="-122"/>
                <a:cs typeface="Times New Roman" panose="02020603050405020304" pitchFamily="18" charset="0"/>
                <a:sym typeface="+mn-ea"/>
              </a:rPr>
              <a:t>技术是</a:t>
            </a:r>
            <a:r>
              <a:rPr lang="zh-CN" altLang="en-US" sz="1800" dirty="0">
                <a:solidFill>
                  <a:srgbClr val="EE0000"/>
                </a:solidFill>
                <a:ea typeface="微软雅黑" panose="020B0503020204020204" pitchFamily="34" charset="-122"/>
                <a:cs typeface="Times New Roman" panose="02020603050405020304" pitchFamily="18" charset="0"/>
                <a:sym typeface="+mn-ea"/>
              </a:rPr>
              <a:t>瓦斯抽采</a:t>
            </a:r>
            <a:r>
              <a:rPr lang="zh-CN" altLang="en-US" sz="1800" dirty="0">
                <a:ea typeface="微软雅黑" panose="020B0503020204020204" pitchFamily="34" charset="-122"/>
                <a:cs typeface="Times New Roman" panose="02020603050405020304" pitchFamily="18" charset="0"/>
                <a:sym typeface="+mn-ea"/>
              </a:rPr>
              <a:t>的重要手段</a:t>
            </a:r>
            <a:endParaRPr lang="en-US" altLang="zh-CN" sz="1800" dirty="0">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ea typeface="微软雅黑" panose="020B0503020204020204" pitchFamily="34" charset="-122"/>
                <a:cs typeface="Times New Roman" panose="02020603050405020304" pitchFamily="18" charset="0"/>
                <a:sym typeface="+mn-ea"/>
              </a:rPr>
              <a:t>煤岩强度是影响钻进参数选择的关键因素</a:t>
            </a:r>
            <a:endParaRPr lang="en-US" altLang="zh-CN" sz="1800" dirty="0">
              <a:ea typeface="微软雅黑" panose="020B0503020204020204" pitchFamily="34" charset="-122"/>
              <a:cs typeface="Times New Roman" panose="02020603050405020304" pitchFamily="18" charset="0"/>
              <a:sym typeface="+mn-ea"/>
            </a:endParaRPr>
          </a:p>
          <a:p>
            <a:pPr marL="799465" marR="0" lvl="1" indent="-342265" algn="just" eaLnBrk="1" fontAlgn="base" hangingPunct="1">
              <a:lnSpc>
                <a:spcPct val="120000"/>
              </a:lnSpc>
              <a:spcAft>
                <a:spcPts val="600"/>
              </a:spcAft>
              <a:buClr>
                <a:srgbClr val="FF0000"/>
              </a:buClr>
              <a:buSzPct val="75000"/>
              <a:buFont typeface="Wingdings" panose="05000000000000000000" pitchFamily="2" charset="2"/>
              <a:buChar char="p"/>
              <a:defRPr/>
            </a:pPr>
            <a:r>
              <a:rPr lang="zh-CN" altLang="en-US" sz="1800" dirty="0">
                <a:ea typeface="微软雅黑" panose="020B0503020204020204" pitchFamily="34" charset="-122"/>
                <a:cs typeface="Times New Roman" panose="02020603050405020304" pitchFamily="18" charset="0"/>
                <a:sym typeface="+mn-ea"/>
              </a:rPr>
              <a:t>煤矿井下钻机</a:t>
            </a:r>
            <a:r>
              <a:rPr lang="zh-CN" altLang="en-US" sz="1800" dirty="0">
                <a:solidFill>
                  <a:srgbClr val="EE0000"/>
                </a:solidFill>
                <a:ea typeface="微软雅黑" panose="020B0503020204020204" pitchFamily="34" charset="-122"/>
                <a:cs typeface="Times New Roman" panose="02020603050405020304" pitchFamily="18" charset="0"/>
                <a:sym typeface="+mn-ea"/>
              </a:rPr>
              <a:t>自动化程度低</a:t>
            </a:r>
            <a:r>
              <a:rPr lang="zh-CN" altLang="en-US" sz="1800" dirty="0">
                <a:ea typeface="微软雅黑" panose="020B0503020204020204" pitchFamily="34" charset="-122"/>
                <a:cs typeface="Times New Roman" panose="02020603050405020304" pitchFamily="18" charset="0"/>
                <a:sym typeface="+mn-ea"/>
              </a:rPr>
              <a:t>，无法实时优化参数</a:t>
            </a:r>
            <a:endParaRPr lang="en-US" altLang="zh-CN" sz="1800" dirty="0">
              <a:ea typeface="微软雅黑" panose="020B0503020204020204" pitchFamily="34" charset="-122"/>
              <a:cs typeface="Times New Roman" panose="02020603050405020304" pitchFamily="18" charset="0"/>
              <a:sym typeface="+mn-ea"/>
            </a:endParaRPr>
          </a:p>
        </p:txBody>
      </p:sp>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8" name="Text Box 3"/>
          <p:cNvSpPr txBox="1">
            <a:spLocks noChangeArrowheads="1"/>
          </p:cNvSpPr>
          <p:nvPr/>
        </p:nvSpPr>
        <p:spPr bwMode="auto">
          <a:xfrm>
            <a:off x="1029600" y="583065"/>
            <a:ext cx="63054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dirty="0">
                <a:solidFill>
                  <a:srgbClr val="000066"/>
                </a:solidFill>
                <a:latin typeface="楷体" panose="02010609060101010101" pitchFamily="49" charset="-122"/>
                <a:ea typeface="楷体" panose="02010609060101010101" pitchFamily="49" charset="-122"/>
              </a:rPr>
              <a:t>研究背景、目的及意义</a:t>
            </a:r>
          </a:p>
        </p:txBody>
      </p:sp>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4</a:t>
            </a:fld>
            <a:endParaRPr lang="en-US" dirty="0"/>
          </a:p>
        </p:txBody>
      </p:sp>
      <p:sp>
        <p:nvSpPr>
          <p:cNvPr id="18" name="文本框 17"/>
          <p:cNvSpPr txBox="1"/>
          <p:nvPr/>
        </p:nvSpPr>
        <p:spPr>
          <a:xfrm>
            <a:off x="1126517" y="4499859"/>
            <a:ext cx="9522019" cy="2086084"/>
          </a:xfrm>
          <a:prstGeom prst="rect">
            <a:avLst/>
          </a:prstGeom>
          <a:noFill/>
        </p:spPr>
        <p:txBody>
          <a:bodyPr wrap="square">
            <a:spAutoFit/>
          </a:bodyPr>
          <a:lstStyle/>
          <a:p>
            <a:pPr marL="342265" marR="0" lvl="2" indent="-342265" algn="just" defTabSz="914400" rtl="0" eaLnBrk="1" fontAlgn="auto" latinLnBrk="0" hangingPunct="1">
              <a:lnSpc>
                <a:spcPct val="150000"/>
              </a:lnSpc>
              <a:spcBef>
                <a:spcPts val="600"/>
              </a:spcBef>
              <a:spcAft>
                <a:spcPts val="600"/>
              </a:spcAft>
              <a:buClr>
                <a:srgbClr val="FF0000"/>
              </a:buClr>
              <a:buSzTx/>
              <a:buFont typeface="Wingdings" panose="05000000000000000000" pitchFamily="2" charset="2"/>
              <a:buChar char="Ø"/>
              <a:defRPr/>
            </a:pPr>
            <a:r>
              <a:rPr kumimoji="0" lang="zh-CN" altLang="en-US" sz="20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mn-cs"/>
              </a:rPr>
              <a:t>研究意义</a:t>
            </a:r>
            <a:endParaRPr kumimoji="0" lang="en-US" altLang="zh-CN" sz="2000" b="0" i="0" u="none" strike="noStrike" kern="1200" cap="none" spc="0" normalizeH="0" baseline="0" noProof="0" dirty="0">
              <a:ln>
                <a:noFill/>
              </a:ln>
              <a:solidFill>
                <a:srgbClr val="0000FF"/>
              </a:solidFill>
              <a:effectLst/>
              <a:uLnTx/>
              <a:uFillTx/>
              <a:latin typeface="Times New Roman" panose="02020603050405020304" pitchFamily="18" charset="0"/>
              <a:ea typeface="微软雅黑" panose="020B0503020204020204" pitchFamily="34" charset="-122"/>
              <a:cs typeface="+mn-cs"/>
            </a:endParaRPr>
          </a:p>
          <a:p>
            <a:pPr marL="799465" marR="0" lvl="1" indent="-342265" algn="just" defTabSz="914400" rtl="0" eaLnBrk="1" fontAlgn="base" latinLnBrk="0" hangingPunct="1">
              <a:lnSpc>
                <a:spcPct val="120000"/>
              </a:lnSpc>
              <a:spcBef>
                <a:spcPts val="0"/>
              </a:spcBef>
              <a:spcAft>
                <a:spcPts val="600"/>
              </a:spcAft>
              <a:buClr>
                <a:srgbClr val="FF0000"/>
              </a:buClr>
              <a:buSzPct val="75000"/>
              <a:buFont typeface="Wingdings" panose="05000000000000000000" pitchFamily="2" charset="2"/>
              <a:buChar char="p"/>
              <a:defRPr/>
            </a:pPr>
            <a:r>
              <a:rPr kumimoji="0"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通过建立钻柱动力学模型和固有比能感知方法，量化煤岩强度</a:t>
            </a:r>
            <a:endParaRPr kumimoji="0" lang="en-US" altLang="zh-CN" sz="1800" b="0" i="0" u="none" strike="noStrike" kern="1200" cap="none" spc="0" normalizeH="0" baseline="0" noProof="0" dirty="0">
              <a:ln>
                <a:noFill/>
              </a:ln>
              <a:solidFill>
                <a:srgbClr val="003366"/>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99465" marR="0" lvl="1" indent="-342265" algn="just" defTabSz="914400" rtl="0" eaLnBrk="1" fontAlgn="base" latinLnBrk="0" hangingPunct="1">
              <a:lnSpc>
                <a:spcPct val="120000"/>
              </a:lnSpc>
              <a:spcBef>
                <a:spcPts val="0"/>
              </a:spcBef>
              <a:spcAft>
                <a:spcPts val="600"/>
              </a:spcAft>
              <a:buClr>
                <a:srgbClr val="FF0000"/>
              </a:buClr>
              <a:buSzPct val="75000"/>
              <a:buFont typeface="Wingdings" panose="05000000000000000000" pitchFamily="2" charset="2"/>
              <a:buChar char="p"/>
              <a:defRPr/>
            </a:pPr>
            <a:r>
              <a:rPr kumimoji="0"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基于模糊推理系统，优化给进速度和动力头转速，开发具有工程应用价值的优化系统</a:t>
            </a:r>
            <a:endParaRPr kumimoji="0" lang="en-US" altLang="zh-CN" sz="1800" b="0" i="0" u="none" strike="noStrike" kern="1200" cap="none" spc="0" normalizeH="0" baseline="0" noProof="0" dirty="0">
              <a:ln>
                <a:noFill/>
              </a:ln>
              <a:solidFill>
                <a:srgbClr val="003366"/>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799465" marR="0" lvl="1" indent="-342265" algn="just" defTabSz="914400" rtl="0" eaLnBrk="1" fontAlgn="base" latinLnBrk="0" hangingPunct="1">
              <a:lnSpc>
                <a:spcPct val="120000"/>
              </a:lnSpc>
              <a:spcBef>
                <a:spcPts val="0"/>
              </a:spcBef>
              <a:spcAft>
                <a:spcPts val="600"/>
              </a:spcAft>
              <a:buClr>
                <a:srgbClr val="FF0000"/>
              </a:buClr>
              <a:buSzPct val="75000"/>
              <a:buFont typeface="Wingdings" panose="05000000000000000000" pitchFamily="2" charset="2"/>
              <a:buChar char="p"/>
              <a:defRPr/>
            </a:pPr>
            <a:r>
              <a:rPr kumimoji="0"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提高</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钻进效率</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孔</a:t>
            </a:r>
            <a:r>
              <a:rPr kumimoji="0"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眼质量</a:t>
            </a:r>
            <a:r>
              <a:rPr kumimoji="0"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避免井下事故</a:t>
            </a:r>
            <a:r>
              <a:rPr kumimoji="0"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减少钻头磨损，提升煤矿井下钻进的自动化与智能化水平</a:t>
            </a:r>
          </a:p>
        </p:txBody>
      </p:sp>
      <p:sp>
        <p:nvSpPr>
          <p:cNvPr id="13" name="Line 2"/>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pic>
        <p:nvPicPr>
          <p:cNvPr id="1026" name="Picture 2">
            <a:extLst>
              <a:ext uri="{FF2B5EF4-FFF2-40B4-BE49-F238E27FC236}">
                <a16:creationId xmlns:a16="http://schemas.microsoft.com/office/drawing/2014/main" id="{7CED23CD-1405-F48E-9965-27C4E9AC4E1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8989" b="14915"/>
          <a:stretch/>
        </p:blipFill>
        <p:spPr bwMode="auto">
          <a:xfrm>
            <a:off x="8332304" y="1965395"/>
            <a:ext cx="3640593" cy="2027486"/>
          </a:xfrm>
          <a:prstGeom prst="rect">
            <a:avLst/>
          </a:prstGeom>
          <a:noFill/>
          <a:ln w="19050">
            <a:solidFill>
              <a:srgbClr val="5DAE5D"/>
            </a:solidFill>
            <a:prstDash val="dash"/>
          </a:ln>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FFBDE72-63F1-6254-25ED-0DBA0C7A39CF}"/>
              </a:ext>
            </a:extLst>
          </p:cNvPr>
          <p:cNvSpPr txBox="1"/>
          <p:nvPr/>
        </p:nvSpPr>
        <p:spPr>
          <a:xfrm>
            <a:off x="9261386" y="4112602"/>
            <a:ext cx="2062348" cy="338554"/>
          </a:xfrm>
          <a:prstGeom prst="rect">
            <a:avLst/>
          </a:prstGeom>
          <a:noFill/>
        </p:spPr>
        <p:txBody>
          <a:bodyPr wrap="square">
            <a:spAutoFit/>
          </a:bodyPr>
          <a:lstStyle/>
          <a:p>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kern="100"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1600" kern="100" dirty="0">
                <a:effectLst/>
                <a:latin typeface="微软雅黑" panose="020B0503020204020204" pitchFamily="34" charset="-122"/>
                <a:ea typeface="微软雅黑" panose="020B0503020204020204" pitchFamily="34" charset="-122"/>
                <a:cs typeface="Times New Roman" panose="02020603050405020304" pitchFamily="18" charset="0"/>
              </a:rPr>
              <a:t>煤矿井下钻机</a:t>
            </a:r>
          </a:p>
        </p:txBody>
      </p:sp>
    </p:spTree>
  </p:cSld>
  <p:clrMapOvr>
    <a:masterClrMapping/>
  </p:clrMapOvr>
  <mc:AlternateContent xmlns:mc="http://schemas.openxmlformats.org/markup-compatibility/2006" xmlns:p14="http://schemas.microsoft.com/office/powerpoint/2010/main">
    <mc:Choice Requires="p14">
      <p:transition spd="slow" p14:dur="2000" advTm="39407"/>
    </mc:Choice>
    <mc:Fallback xmlns="">
      <p:transition spd="slow" advTm="3940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3"/>
          <p:cNvSpPr txBox="1">
            <a:spLocks noChangeArrowheads="1"/>
          </p:cNvSpPr>
          <p:nvPr/>
        </p:nvSpPr>
        <p:spPr bwMode="auto">
          <a:xfrm>
            <a:off x="1029600" y="583065"/>
            <a:ext cx="22322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第二部分</a:t>
            </a:r>
          </a:p>
        </p:txBody>
      </p:sp>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5</a:t>
            </a:fld>
            <a:endParaRPr lang="en-US" dirty="0"/>
          </a:p>
        </p:txBody>
      </p:sp>
      <p:graphicFrame>
        <p:nvGraphicFramePr>
          <p:cNvPr id="7" name="图示 6"/>
          <p:cNvGraphicFramePr/>
          <p:nvPr/>
        </p:nvGraphicFramePr>
        <p:xfrm>
          <a:off x="3621304" y="1850260"/>
          <a:ext cx="5972313" cy="38854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Line 2"/>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1849"/>
    </mc:Choice>
    <mc:Fallback xmlns="">
      <p:transition spd="slow" advTm="184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3"/>
          <p:cNvSpPr txBox="1">
            <a:spLocks noChangeArrowheads="1"/>
          </p:cNvSpPr>
          <p:nvPr/>
        </p:nvSpPr>
        <p:spPr bwMode="auto">
          <a:xfrm>
            <a:off x="1028328" y="583200"/>
            <a:ext cx="7041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国内外研究现况及发展趋势</a:t>
            </a:r>
          </a:p>
        </p:txBody>
      </p:sp>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latin typeface="Times New Roman" panose="02020603050405020304" pitchFamily="18" charset="0"/>
                <a:ea typeface="微软雅黑" panose="020B0503020204020204" pitchFamily="34" charset="-122"/>
              </a:rPr>
              <a:t>6</a:t>
            </a:fld>
            <a:endParaRPr lang="en-US" dirty="0">
              <a:latin typeface="Times New Roman" panose="02020603050405020304" pitchFamily="18" charset="0"/>
              <a:ea typeface="微软雅黑" panose="020B0503020204020204" pitchFamily="34" charset="-122"/>
            </a:endParaRPr>
          </a:p>
        </p:txBody>
      </p:sp>
      <p:sp>
        <p:nvSpPr>
          <p:cNvPr id="28" name="Line 2"/>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Times New Roman" panose="02020603050405020304" pitchFamily="18" charset="0"/>
              <a:ea typeface="微软雅黑" panose="020B0503020204020204" pitchFamily="34" charset="-122"/>
              <a:cs typeface="+mn-cs"/>
            </a:endParaRPr>
          </a:p>
        </p:txBody>
      </p:sp>
      <p:sp>
        <p:nvSpPr>
          <p:cNvPr id="5" name="TextBox 9">
            <a:extLst>
              <a:ext uri="{FF2B5EF4-FFF2-40B4-BE49-F238E27FC236}">
                <a16:creationId xmlns:a16="http://schemas.microsoft.com/office/drawing/2014/main" id="{33EAD2F7-7EDA-E784-8024-FA336DC27D93}"/>
              </a:ext>
            </a:extLst>
          </p:cNvPr>
          <p:cNvSpPr txBox="1">
            <a:spLocks noChangeArrowheads="1"/>
          </p:cNvSpPr>
          <p:nvPr/>
        </p:nvSpPr>
        <p:spPr bwMode="auto">
          <a:xfrm>
            <a:off x="1126517" y="1311430"/>
            <a:ext cx="3686115"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marR="0" lvl="2" indent="-342265" algn="just" defTabSz="914400" rtl="0" eaLnBrk="1" fontAlgn="auto" latinLnBrk="0" hangingPunct="1">
              <a:lnSpc>
                <a:spcPct val="150000"/>
              </a:lnSpc>
              <a:spcBef>
                <a:spcPts val="600"/>
              </a:spcBef>
              <a:spcAft>
                <a:spcPts val="600"/>
              </a:spcAft>
              <a:buClr>
                <a:srgbClr val="FF0000"/>
              </a:buClr>
              <a:buSzTx/>
              <a:buFont typeface="Wingdings" panose="05000000000000000000" pitchFamily="2" charset="2"/>
              <a:buChar char="Ø"/>
              <a:defRPr/>
            </a:pPr>
            <a:r>
              <a:rPr lang="zh-CN" altLang="en-US" sz="2000" dirty="0">
                <a:solidFill>
                  <a:srgbClr val="0000FF"/>
                </a:solidFill>
                <a:ea typeface="微软雅黑" panose="020B0503020204020204" pitchFamily="34" charset="-122"/>
              </a:rPr>
              <a:t>钻柱系统动力学模型</a:t>
            </a:r>
            <a:endParaRPr lang="en-US" altLang="zh-CN" sz="2000" dirty="0">
              <a:solidFill>
                <a:srgbClr val="0000FF"/>
              </a:solidFill>
              <a:ea typeface="微软雅黑" panose="020B0503020204020204" pitchFamily="34" charset="-122"/>
            </a:endParaRPr>
          </a:p>
        </p:txBody>
      </p:sp>
      <p:sp>
        <p:nvSpPr>
          <p:cNvPr id="6" name="矩形: 圆角 5">
            <a:extLst>
              <a:ext uri="{FF2B5EF4-FFF2-40B4-BE49-F238E27FC236}">
                <a16:creationId xmlns:a16="http://schemas.microsoft.com/office/drawing/2014/main" id="{85BE4258-69F5-7E08-D073-CBC6750F2DA5}"/>
              </a:ext>
            </a:extLst>
          </p:cNvPr>
          <p:cNvSpPr/>
          <p:nvPr/>
        </p:nvSpPr>
        <p:spPr bwMode="auto">
          <a:xfrm>
            <a:off x="1269507" y="4935620"/>
            <a:ext cx="9855693" cy="894550"/>
          </a:xfrm>
          <a:prstGeom prst="roundRect">
            <a:avLst>
              <a:gd name="adj" fmla="val 11915"/>
            </a:avLst>
          </a:prstGeom>
          <a:solidFill>
            <a:srgbClr val="DBEDDB"/>
          </a:solidFill>
          <a:ln w="12700" cap="flat" cmpd="sng" algn="ctr">
            <a:solidFill>
              <a:srgbClr val="A3D1A3"/>
            </a:solidFill>
            <a:prstDash val="dash"/>
            <a:round/>
            <a:headEnd type="none" w="med" len="med"/>
            <a:tailEnd type="none" w="med" len="med"/>
          </a:ln>
        </p:spPr>
        <p:txBody>
          <a:bodyPr vert="horz" wrap="square" lIns="91440" tIns="45720" rIns="91440" bIns="45720" numCol="1" rtlCol="0" anchor="t" anchorCtr="0" compatLnSpc="1"/>
          <a:lstStyle/>
          <a:p>
            <a:pPr marL="285750" indent="-285750" fontAlgn="base">
              <a:lnSpc>
                <a:spcPct val="150000"/>
              </a:lnSpc>
              <a:spcBef>
                <a:spcPct val="0"/>
              </a:spcBef>
              <a:spcAft>
                <a:spcPct val="0"/>
              </a:spcAft>
              <a:buClr>
                <a:srgbClr val="EE0000"/>
              </a:buClr>
              <a:buFont typeface="Wingdings" panose="05000000000000000000" pitchFamily="2" charset="2"/>
              <a:buChar char="ü"/>
            </a:pPr>
            <a:r>
              <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优点：计算效率高，适用于实时控制和快速仿真</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a:p>
            <a:pPr marL="285750" indent="-285750" fontAlgn="base">
              <a:lnSpc>
                <a:spcPct val="150000"/>
              </a:lnSpc>
              <a:spcBef>
                <a:spcPct val="0"/>
              </a:spcBef>
              <a:spcAft>
                <a:spcPct val="0"/>
              </a:spcAft>
              <a:buClr>
                <a:srgbClr val="EE0000"/>
              </a:buClr>
              <a:buFont typeface="Wingdings" panose="05000000000000000000" pitchFamily="2" charset="2"/>
              <a:buChar char="ü"/>
            </a:pPr>
            <a:r>
              <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缺点：</a:t>
            </a:r>
            <a:r>
              <a:rPr lang="zh-CN" altLang="en-US" sz="1600" dirty="0">
                <a:latin typeface="Times New Roman" panose="02020603050405020304" pitchFamily="18" charset="0"/>
                <a:ea typeface="微软雅黑" panose="020B0503020204020204" pitchFamily="34" charset="-122"/>
              </a:rPr>
              <a:t>忽略了分布效应，</a:t>
            </a:r>
            <a:r>
              <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不能准确描述钻柱的空间变形，难以精确描述钻柱振动的复杂特性</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
        <p:nvSpPr>
          <p:cNvPr id="3" name="矩形: 圆角 2">
            <a:extLst>
              <a:ext uri="{FF2B5EF4-FFF2-40B4-BE49-F238E27FC236}">
                <a16:creationId xmlns:a16="http://schemas.microsoft.com/office/drawing/2014/main" id="{F87F5364-2A35-F134-249C-A79BCDB1691C}"/>
              </a:ext>
            </a:extLst>
          </p:cNvPr>
          <p:cNvSpPr/>
          <p:nvPr/>
        </p:nvSpPr>
        <p:spPr bwMode="auto">
          <a:xfrm>
            <a:off x="1269507" y="2008713"/>
            <a:ext cx="9855693" cy="2487413"/>
          </a:xfrm>
          <a:prstGeom prst="roundRect">
            <a:avLst/>
          </a:prstGeom>
          <a:noFill/>
          <a:ln w="9525" cap="flat" cmpd="sng" algn="ctr">
            <a:solidFill>
              <a:srgbClr val="5DAE5D"/>
            </a:solidFill>
            <a:prstDash val="lgDash"/>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
        <p:nvSpPr>
          <p:cNvPr id="4" name="文本框 3">
            <a:extLst>
              <a:ext uri="{FF2B5EF4-FFF2-40B4-BE49-F238E27FC236}">
                <a16:creationId xmlns:a16="http://schemas.microsoft.com/office/drawing/2014/main" id="{75BA6CF0-DBDE-8171-5C2D-B4D2589B63E1}"/>
              </a:ext>
            </a:extLst>
          </p:cNvPr>
          <p:cNvSpPr txBox="1"/>
          <p:nvPr/>
        </p:nvSpPr>
        <p:spPr>
          <a:xfrm>
            <a:off x="1509975" y="2008713"/>
            <a:ext cx="8797078" cy="2414059"/>
          </a:xfrm>
          <a:prstGeom prst="rect">
            <a:avLst/>
          </a:prstGeom>
          <a:noFill/>
        </p:spPr>
        <p:txBody>
          <a:bodyPr wrap="square" rtlCol="0">
            <a:spAutoFit/>
          </a:bodyPr>
          <a:lstStyle/>
          <a:p>
            <a:pPr marL="285750" indent="-285750">
              <a:lnSpc>
                <a:spcPct val="150000"/>
              </a:lnSpc>
              <a:buClr>
                <a:srgbClr val="FF0000"/>
              </a:buClr>
              <a:buSzPct val="90000"/>
              <a:buFont typeface="Wingdings" panose="05000000000000000000" pitchFamily="2" charset="2"/>
              <a:buChar char="p"/>
            </a:pPr>
            <a:r>
              <a:rPr lang="zh-CN" altLang="en-US" dirty="0">
                <a:latin typeface="Times New Roman" panose="02020603050405020304" pitchFamily="18" charset="0"/>
                <a:ea typeface="微软雅黑" panose="020B0503020204020204" pitchFamily="34" charset="-122"/>
              </a:rPr>
              <a:t>集总参数模型</a:t>
            </a:r>
            <a:endParaRPr lang="en-US" altLang="zh-CN" dirty="0">
              <a:latin typeface="Times New Roman" panose="02020603050405020304" pitchFamily="18" charset="0"/>
              <a:ea typeface="微软雅黑" panose="020B0503020204020204" pitchFamily="34" charset="-122"/>
            </a:endParaRP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基于单自由度集总参数模型，将钻柱在扭转方向被建模为一个扭摆的钻柱模型</a:t>
            </a:r>
            <a:endParaRPr lang="en-US" altLang="zh-CN" sz="1600" dirty="0">
              <a:latin typeface="Times New Roman" panose="02020603050405020304" pitchFamily="18" charset="0"/>
              <a:ea typeface="微软雅黑" panose="020B0503020204020204" pitchFamily="34" charset="-122"/>
            </a:endParaRPr>
          </a:p>
          <a:p>
            <a:pPr lvl="1">
              <a:lnSpc>
                <a:spcPct val="150000"/>
              </a:lnSpc>
              <a:buClr>
                <a:srgbClr val="FF0000"/>
              </a:buClr>
              <a:buSzPct val="90000"/>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Yigit A S </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et al. Journal of Sound and Vibration,</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1996</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基于二自由度集总参数模型，建立的钻柱的扭转</a:t>
            </a:r>
            <a:r>
              <a:rPr lang="en-US" altLang="zh-CN" sz="1600" dirty="0">
                <a:latin typeface="Times New Roman" panose="02020603050405020304" pitchFamily="18" charset="0"/>
                <a:ea typeface="微软雅黑" panose="020B0503020204020204" pitchFamily="34" charset="-122"/>
              </a:rPr>
              <a:t>-</a:t>
            </a:r>
            <a:r>
              <a:rPr lang="zh-CN" altLang="en-US" sz="1600" dirty="0">
                <a:latin typeface="Times New Roman" panose="02020603050405020304" pitchFamily="18" charset="0"/>
                <a:ea typeface="微软雅黑" panose="020B0503020204020204" pitchFamily="34" charset="-122"/>
              </a:rPr>
              <a:t>轴向耦合系统</a:t>
            </a:r>
            <a:endParaRPr lang="en-US" altLang="zh-CN" sz="1600" dirty="0">
              <a:latin typeface="Times New Roman" panose="02020603050405020304" pitchFamily="18" charset="0"/>
              <a:ea typeface="微软雅黑" panose="020B0503020204020204" pitchFamily="34" charset="-122"/>
            </a:endParaRPr>
          </a:p>
          <a:p>
            <a:pPr lvl="1">
              <a:lnSpc>
                <a:spcPct val="150000"/>
              </a:lnSpc>
              <a:buClr>
                <a:srgbClr val="FF0000"/>
              </a:buClr>
              <a:buSzPct val="90000"/>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Shor R </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et al</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SPE/IADC Drilling Conference and Exhibition</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2022</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基于拉格朗日方法求解系统参数的三自由度集总参数模型</a:t>
            </a:r>
            <a:endParaRPr lang="en-US" altLang="zh-CN" sz="1600" dirty="0">
              <a:latin typeface="Times New Roman" panose="02020603050405020304" pitchFamily="18" charset="0"/>
              <a:ea typeface="微软雅黑" panose="020B0503020204020204" pitchFamily="34" charset="-122"/>
            </a:endParaRPr>
          </a:p>
          <a:p>
            <a:pPr lvl="1">
              <a:lnSpc>
                <a:spcPct val="150000"/>
              </a:lnSpc>
              <a:buClr>
                <a:srgbClr val="FF0000"/>
              </a:buClr>
              <a:buSzPct val="90000"/>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Pournazari P,</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 et al. ASME 2017 Dynamic Systems and Control Conference, 2017</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61190"/>
    </mc:Choice>
    <mc:Fallback xmlns="">
      <p:transition spd="slow" advTm="6119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BE9CF-9AD5-76C0-35AD-E4906AF34EB1}"/>
            </a:ext>
          </a:extLst>
        </p:cNvPr>
        <p:cNvGrpSpPr/>
        <p:nvPr/>
      </p:nvGrpSpPr>
      <p:grpSpPr>
        <a:xfrm>
          <a:off x="0" y="0"/>
          <a:ext cx="0" cy="0"/>
          <a:chOff x="0" y="0"/>
          <a:chExt cx="0" cy="0"/>
        </a:xfrm>
      </p:grpSpPr>
      <p:sp>
        <p:nvSpPr>
          <p:cNvPr id="13" name="Text Box 3">
            <a:extLst>
              <a:ext uri="{FF2B5EF4-FFF2-40B4-BE49-F238E27FC236}">
                <a16:creationId xmlns:a16="http://schemas.microsoft.com/office/drawing/2014/main" id="{916142CA-DD1F-25EA-B13B-3C95EF11F826}"/>
              </a:ext>
            </a:extLst>
          </p:cNvPr>
          <p:cNvSpPr txBox="1">
            <a:spLocks noChangeArrowheads="1"/>
          </p:cNvSpPr>
          <p:nvPr/>
        </p:nvSpPr>
        <p:spPr bwMode="auto">
          <a:xfrm>
            <a:off x="1028328" y="583200"/>
            <a:ext cx="7041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国内外研究现况及发展趋势</a:t>
            </a:r>
          </a:p>
        </p:txBody>
      </p:sp>
      <p:pic>
        <p:nvPicPr>
          <p:cNvPr id="16" name="图片 15">
            <a:extLst>
              <a:ext uri="{FF2B5EF4-FFF2-40B4-BE49-F238E27FC236}">
                <a16:creationId xmlns:a16="http://schemas.microsoft.com/office/drawing/2014/main" id="{BCE7CBF4-5597-356E-2124-03E6C4518226}"/>
              </a:ext>
            </a:extLst>
          </p:cNvPr>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2" name="灯片编号占位符 1">
            <a:extLst>
              <a:ext uri="{FF2B5EF4-FFF2-40B4-BE49-F238E27FC236}">
                <a16:creationId xmlns:a16="http://schemas.microsoft.com/office/drawing/2014/main" id="{F063A868-ABD5-11FB-D16B-ACE4B816B797}"/>
              </a:ext>
            </a:extLst>
          </p:cNvPr>
          <p:cNvSpPr>
            <a:spLocks noGrp="1"/>
          </p:cNvSpPr>
          <p:nvPr>
            <p:ph type="sldNum" sz="quarter" idx="10"/>
          </p:nvPr>
        </p:nvSpPr>
        <p:spPr/>
        <p:txBody>
          <a:bodyPr/>
          <a:lstStyle/>
          <a:p>
            <a:pPr>
              <a:defRPr/>
            </a:pPr>
            <a:fld id="{728F81C9-0A9B-4F26-85D2-BA52C4C22CB2}" type="slidenum">
              <a:rPr lang="zh-CN" altLang="en-US" smtClean="0">
                <a:latin typeface="Times New Roman" panose="02020603050405020304" pitchFamily="18" charset="0"/>
                <a:ea typeface="微软雅黑" panose="020B0503020204020204" pitchFamily="34" charset="-122"/>
              </a:rPr>
              <a:t>7</a:t>
            </a:fld>
            <a:endParaRPr lang="en-US" dirty="0">
              <a:latin typeface="Times New Roman" panose="02020603050405020304" pitchFamily="18" charset="0"/>
              <a:ea typeface="微软雅黑" panose="020B0503020204020204" pitchFamily="34" charset="-122"/>
            </a:endParaRPr>
          </a:p>
        </p:txBody>
      </p:sp>
      <p:sp>
        <p:nvSpPr>
          <p:cNvPr id="28" name="Line 2">
            <a:extLst>
              <a:ext uri="{FF2B5EF4-FFF2-40B4-BE49-F238E27FC236}">
                <a16:creationId xmlns:a16="http://schemas.microsoft.com/office/drawing/2014/main" id="{A000E373-8B64-C6B3-5CA0-7ED862C0615B}"/>
              </a:ext>
            </a:extLst>
          </p:cNvPr>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Times New Roman" panose="02020603050405020304" pitchFamily="18" charset="0"/>
              <a:ea typeface="微软雅黑" panose="020B0503020204020204" pitchFamily="34" charset="-122"/>
              <a:cs typeface="+mn-cs"/>
            </a:endParaRPr>
          </a:p>
        </p:txBody>
      </p:sp>
      <p:sp>
        <p:nvSpPr>
          <p:cNvPr id="5" name="TextBox 9">
            <a:extLst>
              <a:ext uri="{FF2B5EF4-FFF2-40B4-BE49-F238E27FC236}">
                <a16:creationId xmlns:a16="http://schemas.microsoft.com/office/drawing/2014/main" id="{B1410880-890D-7190-C934-B4E830349C4E}"/>
              </a:ext>
            </a:extLst>
          </p:cNvPr>
          <p:cNvSpPr txBox="1">
            <a:spLocks noChangeArrowheads="1"/>
          </p:cNvSpPr>
          <p:nvPr/>
        </p:nvSpPr>
        <p:spPr bwMode="auto">
          <a:xfrm>
            <a:off x="1126517" y="1311430"/>
            <a:ext cx="4408009"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lvl="2" indent="-342265" algn="just" eaLnBrk="1" hangingPunct="1">
              <a:lnSpc>
                <a:spcPct val="150000"/>
              </a:lnSpc>
              <a:spcBef>
                <a:spcPts val="600"/>
              </a:spcBef>
              <a:spcAft>
                <a:spcPts val="600"/>
              </a:spcAft>
              <a:buClr>
                <a:srgbClr val="FF0000"/>
              </a:buClr>
              <a:buFont typeface="Wingdings" panose="05000000000000000000" pitchFamily="2" charset="2"/>
              <a:buChar char="Ø"/>
              <a:defRPr/>
            </a:pPr>
            <a:r>
              <a:rPr lang="zh-CN" altLang="en-US" sz="2000" dirty="0">
                <a:solidFill>
                  <a:srgbClr val="0000FF"/>
                </a:solidFill>
                <a:ea typeface="微软雅黑" panose="020B0503020204020204" pitchFamily="34" charset="-122"/>
              </a:rPr>
              <a:t>钻柱系统动力学模型</a:t>
            </a:r>
            <a:endParaRPr lang="en-US" altLang="zh-CN" sz="2000" dirty="0">
              <a:solidFill>
                <a:srgbClr val="0000FF"/>
              </a:solidFill>
              <a:ea typeface="微软雅黑" panose="020B0503020204020204" pitchFamily="34" charset="-122"/>
            </a:endParaRPr>
          </a:p>
        </p:txBody>
      </p:sp>
      <p:sp>
        <p:nvSpPr>
          <p:cNvPr id="14" name="文本框 13">
            <a:extLst>
              <a:ext uri="{FF2B5EF4-FFF2-40B4-BE49-F238E27FC236}">
                <a16:creationId xmlns:a16="http://schemas.microsoft.com/office/drawing/2014/main" id="{A0B8B656-7A5D-BE3C-7EB3-3CCC29DB53BF}"/>
              </a:ext>
            </a:extLst>
          </p:cNvPr>
          <p:cNvSpPr txBox="1"/>
          <p:nvPr/>
        </p:nvSpPr>
        <p:spPr>
          <a:xfrm>
            <a:off x="1521550" y="2001743"/>
            <a:ext cx="9507398" cy="2217915"/>
          </a:xfrm>
          <a:prstGeom prst="rect">
            <a:avLst/>
          </a:prstGeom>
          <a:noFill/>
        </p:spPr>
        <p:txBody>
          <a:bodyPr wrap="square" rtlCol="0">
            <a:spAutoFit/>
          </a:bodyPr>
          <a:lstStyle/>
          <a:p>
            <a:pPr marL="285750" indent="-285750">
              <a:lnSpc>
                <a:spcPct val="150000"/>
              </a:lnSpc>
              <a:buClr>
                <a:srgbClr val="FF0000"/>
              </a:buClr>
              <a:buSzPct val="90000"/>
              <a:buFont typeface="Wingdings" panose="05000000000000000000" pitchFamily="2" charset="2"/>
              <a:buChar char="p"/>
            </a:pPr>
            <a:r>
              <a:rPr lang="zh-CN" altLang="en-US" dirty="0">
                <a:latin typeface="Times New Roman" panose="02020603050405020304" pitchFamily="18" charset="0"/>
                <a:ea typeface="微软雅黑" panose="020B0503020204020204" pitchFamily="34" charset="-122"/>
              </a:rPr>
              <a:t>分布式参数模型</a:t>
            </a:r>
            <a:endParaRPr lang="en-US" altLang="zh-CN" dirty="0">
              <a:latin typeface="Times New Roman" panose="02020603050405020304" pitchFamily="18" charset="0"/>
              <a:ea typeface="微软雅黑" panose="020B0503020204020204" pitchFamily="34" charset="-122"/>
            </a:endParaRP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针对钻柱扭转运动，考虑钻柱摩阻，建立适用于水平井的分布式参数模型，分析摩擦系数对粘滑振动的影响</a:t>
            </a:r>
            <a:endParaRPr lang="en-US" altLang="zh-CN" sz="1600" dirty="0">
              <a:latin typeface="Times New Roman" panose="02020603050405020304" pitchFamily="18" charset="0"/>
              <a:ea typeface="微软雅黑" panose="020B0503020204020204" pitchFamily="34" charset="-122"/>
            </a:endParaRPr>
          </a:p>
          <a:p>
            <a:pPr lvl="1">
              <a:lnSpc>
                <a:spcPct val="150000"/>
              </a:lnSpc>
              <a:buClr>
                <a:srgbClr val="FF0000"/>
              </a:buClr>
              <a:buSzPct val="90000"/>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a:t>
            </a:r>
            <a:r>
              <a:rPr lang="nl-NL" altLang="zh-CN" sz="1200" dirty="0">
                <a:latin typeface="Times New Roman" panose="02020603050405020304" pitchFamily="18" charset="0"/>
                <a:ea typeface="微软雅黑" panose="020B0503020204020204" pitchFamily="34" charset="-122"/>
                <a:cs typeface="Times New Roman" panose="02020603050405020304" pitchFamily="18" charset="0"/>
              </a:rPr>
              <a:t>Aarsnes U J F</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et al. Journal of Sound and Vibration,2018</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针对钻柱纵向运动，引入库伦摩擦源项，基于波动方程的分布式参数钻柱模型</a:t>
            </a:r>
            <a:endParaRPr lang="en-US" altLang="zh-CN" sz="1600" dirty="0">
              <a:latin typeface="Times New Roman" panose="02020603050405020304" pitchFamily="18" charset="0"/>
              <a:ea typeface="微软雅黑" panose="020B0503020204020204" pitchFamily="34" charset="-122"/>
            </a:endParaRPr>
          </a:p>
          <a:p>
            <a:pPr lvl="1">
              <a:lnSpc>
                <a:spcPct val="150000"/>
              </a:lnSpc>
              <a:buClr>
                <a:srgbClr val="FF0000"/>
              </a:buClr>
              <a:buSzPct val="90000"/>
            </a:pP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Kandala S </a:t>
            </a:r>
            <a:r>
              <a:rPr lang="en-US" altLang="zh-CN" sz="1200" dirty="0" err="1">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et al</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Journal of Petroleum Science and Engineering, 2022.</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rPr>
              <a:t>	</a:t>
            </a:r>
          </a:p>
        </p:txBody>
      </p:sp>
      <p:sp>
        <p:nvSpPr>
          <p:cNvPr id="21" name="矩形: 圆角 20">
            <a:extLst>
              <a:ext uri="{FF2B5EF4-FFF2-40B4-BE49-F238E27FC236}">
                <a16:creationId xmlns:a16="http://schemas.microsoft.com/office/drawing/2014/main" id="{90FCD07C-60D8-D3BF-FB3B-E090BFAAB0E4}"/>
              </a:ext>
            </a:extLst>
          </p:cNvPr>
          <p:cNvSpPr/>
          <p:nvPr/>
        </p:nvSpPr>
        <p:spPr bwMode="auto">
          <a:xfrm>
            <a:off x="1269507" y="4981858"/>
            <a:ext cx="9886107" cy="937805"/>
          </a:xfrm>
          <a:prstGeom prst="roundRect">
            <a:avLst>
              <a:gd name="adj" fmla="val 11915"/>
            </a:avLst>
          </a:prstGeom>
          <a:solidFill>
            <a:srgbClr val="DBEDDB"/>
          </a:solidFill>
          <a:ln w="12700" cap="flat" cmpd="sng" algn="ctr">
            <a:solidFill>
              <a:srgbClr val="A3D1A3"/>
            </a:solidFill>
            <a:prstDash val="dash"/>
            <a:round/>
            <a:headEnd type="none" w="med" len="med"/>
            <a:tailEnd type="none" w="med" len="med"/>
          </a:ln>
        </p:spPr>
        <p:txBody>
          <a:bodyPr vert="horz" wrap="square" lIns="91440" tIns="45720" rIns="91440" bIns="45720" numCol="1" rtlCol="0" anchor="t" anchorCtr="0" compatLnSpc="1"/>
          <a:lstStyle/>
          <a:p>
            <a:pPr marL="285750" indent="-285750" fontAlgn="base">
              <a:lnSpc>
                <a:spcPct val="150000"/>
              </a:lnSpc>
              <a:spcBef>
                <a:spcPct val="0"/>
              </a:spcBef>
              <a:spcAft>
                <a:spcPct val="0"/>
              </a:spcAft>
              <a:buClr>
                <a:srgbClr val="EE0000"/>
              </a:buClr>
              <a:buFont typeface="Wingdings" panose="05000000000000000000" pitchFamily="2" charset="2"/>
              <a:buChar char="ü"/>
            </a:pPr>
            <a:r>
              <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优点：更准确地描述钻柱的动态特性，适合研究钻柱在不同深度处的动态特性</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a:p>
            <a:pPr marL="285750" indent="-285750" fontAlgn="base">
              <a:lnSpc>
                <a:spcPct val="150000"/>
              </a:lnSpc>
              <a:spcBef>
                <a:spcPct val="0"/>
              </a:spcBef>
              <a:spcAft>
                <a:spcPct val="0"/>
              </a:spcAft>
              <a:buClr>
                <a:srgbClr val="EE0000"/>
              </a:buClr>
              <a:buFont typeface="Wingdings" panose="05000000000000000000" pitchFamily="2" charset="2"/>
              <a:buChar char="ü"/>
            </a:pPr>
            <a:r>
              <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缺点：</a:t>
            </a:r>
            <a:r>
              <a:rPr lang="zh-CN" altLang="en-US" sz="1600" dirty="0">
                <a:latin typeface="Times New Roman" panose="02020603050405020304" pitchFamily="18" charset="0"/>
                <a:ea typeface="微软雅黑" panose="020B0503020204020204" pitchFamily="34" charset="-122"/>
              </a:rPr>
              <a:t>计算复杂度高，边界条件处理难度大</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
        <p:nvSpPr>
          <p:cNvPr id="18" name="矩形: 圆角 17">
            <a:extLst>
              <a:ext uri="{FF2B5EF4-FFF2-40B4-BE49-F238E27FC236}">
                <a16:creationId xmlns:a16="http://schemas.microsoft.com/office/drawing/2014/main" id="{ED9C60A0-5EF1-40BC-95D5-D231BC587775}"/>
              </a:ext>
            </a:extLst>
          </p:cNvPr>
          <p:cNvSpPr/>
          <p:nvPr/>
        </p:nvSpPr>
        <p:spPr bwMode="auto">
          <a:xfrm>
            <a:off x="1269507" y="2008714"/>
            <a:ext cx="9886107" cy="2436528"/>
          </a:xfrm>
          <a:prstGeom prst="roundRect">
            <a:avLst/>
          </a:prstGeom>
          <a:noFill/>
          <a:ln w="9525" cap="flat" cmpd="sng" algn="ctr">
            <a:solidFill>
              <a:srgbClr val="5DAE5D"/>
            </a:solidFill>
            <a:prstDash val="lgDash"/>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933062833"/>
      </p:ext>
    </p:extLst>
  </p:cSld>
  <p:clrMapOvr>
    <a:masterClrMapping/>
  </p:clrMapOvr>
  <mc:AlternateContent xmlns:mc="http://schemas.openxmlformats.org/markup-compatibility/2006" xmlns:p14="http://schemas.microsoft.com/office/powerpoint/2010/main">
    <mc:Choice Requires="p14">
      <p:transition spd="slow" p14:dur="2000" advTm="61190"/>
    </mc:Choice>
    <mc:Fallback xmlns="">
      <p:transition spd="slow" advTm="6119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3"/>
          <p:cNvSpPr txBox="1">
            <a:spLocks noChangeArrowheads="1"/>
          </p:cNvSpPr>
          <p:nvPr/>
        </p:nvSpPr>
        <p:spPr bwMode="auto">
          <a:xfrm>
            <a:off x="1028328" y="583200"/>
            <a:ext cx="7041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国内外研究现况及发展趋势</a:t>
            </a:r>
          </a:p>
        </p:txBody>
      </p:sp>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8</a:t>
            </a:fld>
            <a:endParaRPr lang="en-US" dirty="0"/>
          </a:p>
        </p:txBody>
      </p:sp>
      <p:sp>
        <p:nvSpPr>
          <p:cNvPr id="28" name="Line 2"/>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noProof="0">
              <a:ln>
                <a:noFill/>
              </a:ln>
              <a:solidFill>
                <a:srgbClr val="003366"/>
              </a:solidFill>
              <a:effectLst/>
              <a:uLnTx/>
              <a:uFillTx/>
              <a:latin typeface="Times New Roman" panose="02020603050405020304" pitchFamily="18" charset="0"/>
              <a:ea typeface="微软雅黑" panose="020B0503020204020204" pitchFamily="34" charset="-122"/>
              <a:cs typeface="+mn-cs"/>
            </a:endParaRPr>
          </a:p>
        </p:txBody>
      </p:sp>
      <p:sp>
        <p:nvSpPr>
          <p:cNvPr id="5" name="TextBox 9">
            <a:extLst>
              <a:ext uri="{FF2B5EF4-FFF2-40B4-BE49-F238E27FC236}">
                <a16:creationId xmlns:a16="http://schemas.microsoft.com/office/drawing/2014/main" id="{33EAD2F7-7EDA-E784-8024-FA336DC27D93}"/>
              </a:ext>
            </a:extLst>
          </p:cNvPr>
          <p:cNvSpPr txBox="1">
            <a:spLocks noChangeArrowheads="1"/>
          </p:cNvSpPr>
          <p:nvPr/>
        </p:nvSpPr>
        <p:spPr bwMode="auto">
          <a:xfrm>
            <a:off x="1126517" y="1311430"/>
            <a:ext cx="3694136" cy="499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lvl="2" indent="-342265" algn="just" eaLnBrk="1" hangingPunct="1">
              <a:lnSpc>
                <a:spcPct val="150000"/>
              </a:lnSpc>
              <a:spcBef>
                <a:spcPts val="600"/>
              </a:spcBef>
              <a:spcAft>
                <a:spcPts val="600"/>
              </a:spcAft>
              <a:buClr>
                <a:srgbClr val="FF0000"/>
              </a:buClr>
              <a:buFont typeface="Wingdings" panose="05000000000000000000" pitchFamily="2" charset="2"/>
              <a:buChar char="Ø"/>
              <a:defRPr/>
            </a:pPr>
            <a:r>
              <a:rPr lang="zh-CN" altLang="en-US" sz="2000" dirty="0">
                <a:solidFill>
                  <a:srgbClr val="0000FF"/>
                </a:solidFill>
                <a:ea typeface="微软雅黑" panose="020B0503020204020204" pitchFamily="34" charset="-122"/>
              </a:rPr>
              <a:t>钻柱系统动力学模型</a:t>
            </a:r>
            <a:endParaRPr lang="en-US" altLang="zh-CN" sz="2000" dirty="0">
              <a:solidFill>
                <a:srgbClr val="0000FF"/>
              </a:solidFill>
              <a:ea typeface="微软雅黑" panose="020B0503020204020204" pitchFamily="34" charset="-122"/>
            </a:endParaRPr>
          </a:p>
        </p:txBody>
      </p:sp>
      <p:sp>
        <p:nvSpPr>
          <p:cNvPr id="4" name="文本框 3">
            <a:extLst>
              <a:ext uri="{FF2B5EF4-FFF2-40B4-BE49-F238E27FC236}">
                <a16:creationId xmlns:a16="http://schemas.microsoft.com/office/drawing/2014/main" id="{75BA6CF0-DBDE-8171-5C2D-B4D2589B63E1}"/>
              </a:ext>
            </a:extLst>
          </p:cNvPr>
          <p:cNvSpPr txBox="1"/>
          <p:nvPr/>
        </p:nvSpPr>
        <p:spPr>
          <a:xfrm>
            <a:off x="1532920" y="1997999"/>
            <a:ext cx="5827999" cy="1767728"/>
          </a:xfrm>
          <a:prstGeom prst="rect">
            <a:avLst/>
          </a:prstGeom>
          <a:noFill/>
        </p:spPr>
        <p:txBody>
          <a:bodyPr wrap="square" rtlCol="0">
            <a:spAutoFit/>
          </a:bodyPr>
          <a:lstStyle/>
          <a:p>
            <a:pPr marL="285750" indent="-285750">
              <a:lnSpc>
                <a:spcPct val="150000"/>
              </a:lnSpc>
              <a:buClr>
                <a:srgbClr val="FF0000"/>
              </a:buClr>
              <a:buSzPct val="90000"/>
              <a:buFont typeface="Wingdings" panose="05000000000000000000" pitchFamily="2" charset="2"/>
              <a:buChar char="p"/>
            </a:pPr>
            <a:r>
              <a:rPr lang="zh-CN" altLang="en-US" dirty="0">
                <a:latin typeface="Times New Roman" panose="02020603050405020304" pitchFamily="18" charset="0"/>
                <a:ea typeface="微软雅黑" panose="020B0503020204020204" pitchFamily="34" charset="-122"/>
              </a:rPr>
              <a:t>有限元模型</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考虑井壁摩阻和钻柱屈曲行为的钻柱有限元模型</a:t>
            </a:r>
            <a:endParaRPr lang="en-US" altLang="zh-CN" sz="1600" dirty="0">
              <a:latin typeface="Times New Roman" panose="02020603050405020304" pitchFamily="18" charset="0"/>
              <a:ea typeface="微软雅黑" panose="020B0503020204020204" pitchFamily="34" charset="-122"/>
            </a:endParaRPr>
          </a:p>
          <a:p>
            <a:pPr lvl="1">
              <a:lnSpc>
                <a:spcPct val="150000"/>
              </a:lnSpc>
              <a:buClr>
                <a:srgbClr val="FF0000"/>
              </a:buClr>
              <a:buSzPct val="90000"/>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（刘建勋</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西南石油大学</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2021</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考虑每个离散质量单元随机摩擦力的有限元模型</a:t>
            </a:r>
            <a:endParaRPr lang="en-US" altLang="zh-CN" sz="1600" dirty="0">
              <a:latin typeface="Times New Roman" panose="02020603050405020304" pitchFamily="18" charset="0"/>
              <a:ea typeface="微软雅黑" panose="020B0503020204020204" pitchFamily="34" charset="-122"/>
            </a:endParaRPr>
          </a:p>
          <a:p>
            <a:pPr lvl="1">
              <a:lnSpc>
                <a:spcPct val="150000"/>
              </a:lnSpc>
              <a:buClr>
                <a:srgbClr val="FF0000"/>
              </a:buClr>
              <a:buSzPct val="90000"/>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Liu W. </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et al</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Tribology International, </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2023</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6543E0D4-811E-31E5-B6B0-75C49B5E958F}"/>
              </a:ext>
            </a:extLst>
          </p:cNvPr>
          <p:cNvSpPr txBox="1"/>
          <p:nvPr/>
        </p:nvSpPr>
        <p:spPr>
          <a:xfrm>
            <a:off x="3491339" y="5546570"/>
            <a:ext cx="5867025" cy="418063"/>
          </a:xfrm>
          <a:prstGeom prst="rect">
            <a:avLst/>
          </a:prstGeom>
          <a:noFill/>
        </p:spPr>
        <p:txBody>
          <a:bodyPr wrap="square" rtlCol="0">
            <a:spAutoFit/>
          </a:bodyPr>
          <a:lstStyle/>
          <a:p>
            <a:pPr algn="ctr">
              <a:lnSpc>
                <a:spcPct val="150000"/>
              </a:lnSpc>
              <a:buClr>
                <a:srgbClr val="FF0000"/>
              </a:buClr>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建立上述模型可以更好地用于</a:t>
            </a:r>
            <a:r>
              <a:rPr lang="zh-CN" altLang="en-US" sz="1600" dirty="0">
                <a:solidFill>
                  <a:srgbClr val="EE0000"/>
                </a:solidFill>
                <a:latin typeface="Times New Roman" panose="02020603050405020304" pitchFamily="18" charset="0"/>
                <a:ea typeface="微软雅黑" panose="020B0503020204020204" pitchFamily="34" charset="-122"/>
                <a:cs typeface="Times New Roman" panose="02020603050405020304" pitchFamily="18" charset="0"/>
              </a:rPr>
              <a:t>煤岩强度感知算法</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的设计</a:t>
            </a:r>
          </a:p>
        </p:txBody>
      </p:sp>
      <p:sp>
        <p:nvSpPr>
          <p:cNvPr id="9" name="矩形: 圆角 8">
            <a:extLst>
              <a:ext uri="{FF2B5EF4-FFF2-40B4-BE49-F238E27FC236}">
                <a16:creationId xmlns:a16="http://schemas.microsoft.com/office/drawing/2014/main" id="{DD17B7A8-0C64-B5B8-BCC7-03B2F1AE61E6}"/>
              </a:ext>
            </a:extLst>
          </p:cNvPr>
          <p:cNvSpPr/>
          <p:nvPr/>
        </p:nvSpPr>
        <p:spPr bwMode="auto">
          <a:xfrm>
            <a:off x="1269507" y="4244465"/>
            <a:ext cx="9894659" cy="924601"/>
          </a:xfrm>
          <a:prstGeom prst="roundRect">
            <a:avLst>
              <a:gd name="adj" fmla="val 11915"/>
            </a:avLst>
          </a:prstGeom>
          <a:solidFill>
            <a:srgbClr val="DBEDDB"/>
          </a:solidFill>
          <a:ln w="12700" cap="flat" cmpd="sng" algn="ctr">
            <a:solidFill>
              <a:srgbClr val="A3D1A3"/>
            </a:solidFill>
            <a:prstDash val="dash"/>
            <a:round/>
            <a:headEnd type="none" w="med" len="med"/>
            <a:tailEnd type="none" w="med" len="med"/>
          </a:ln>
        </p:spPr>
        <p:txBody>
          <a:bodyPr vert="horz" wrap="square" lIns="91440" tIns="45720" rIns="91440" bIns="45720" numCol="1" rtlCol="0" anchor="t" anchorCtr="0" compatLnSpc="1"/>
          <a:lstStyle/>
          <a:p>
            <a:pPr marL="285750" indent="-285750" fontAlgn="base">
              <a:lnSpc>
                <a:spcPct val="150000"/>
              </a:lnSpc>
              <a:spcBef>
                <a:spcPct val="0"/>
              </a:spcBef>
              <a:spcAft>
                <a:spcPct val="0"/>
              </a:spcAft>
              <a:buClr>
                <a:srgbClr val="EE0000"/>
              </a:buClr>
              <a:buFont typeface="Wingdings" panose="05000000000000000000" pitchFamily="2" charset="2"/>
              <a:buChar char="ü"/>
            </a:pPr>
            <a:r>
              <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优点：能够更好地反映钻柱全频段的运动规律</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a:p>
            <a:pPr marL="285750" indent="-285750" fontAlgn="base">
              <a:lnSpc>
                <a:spcPct val="150000"/>
              </a:lnSpc>
              <a:spcBef>
                <a:spcPct val="0"/>
              </a:spcBef>
              <a:spcAft>
                <a:spcPct val="0"/>
              </a:spcAft>
              <a:buClr>
                <a:srgbClr val="EE0000"/>
              </a:buClr>
              <a:buFont typeface="Wingdings" panose="05000000000000000000" pitchFamily="2" charset="2"/>
              <a:buChar char="ü"/>
            </a:pPr>
            <a:r>
              <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缺点：计算复杂度高，实时性受限</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
        <p:nvSpPr>
          <p:cNvPr id="20" name="矩形: 圆角 19">
            <a:extLst>
              <a:ext uri="{FF2B5EF4-FFF2-40B4-BE49-F238E27FC236}">
                <a16:creationId xmlns:a16="http://schemas.microsoft.com/office/drawing/2014/main" id="{6A518FA3-A148-766D-5AC0-83D1088B3015}"/>
              </a:ext>
            </a:extLst>
          </p:cNvPr>
          <p:cNvSpPr/>
          <p:nvPr/>
        </p:nvSpPr>
        <p:spPr bwMode="auto">
          <a:xfrm>
            <a:off x="3491339" y="5447079"/>
            <a:ext cx="5805061" cy="676015"/>
          </a:xfrm>
          <a:prstGeom prst="roundRect">
            <a:avLst/>
          </a:prstGeom>
          <a:noFill/>
          <a:ln w="9525" cap="flat" cmpd="sng" algn="ctr">
            <a:solidFill>
              <a:srgbClr val="5DAE5D"/>
            </a:solidFill>
            <a:prstDash val="lgDash"/>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dirty="0">
              <a:ln>
                <a:noFill/>
              </a:ln>
              <a:solidFill>
                <a:schemeClr val="tx1"/>
              </a:solidFill>
              <a:effectLst/>
              <a:latin typeface="Times New Roman" panose="02020603050405020304" pitchFamily="18" charset="0"/>
              <a:ea typeface="微软雅黑" panose="020B0503020204020204" pitchFamily="34" charset="-122"/>
            </a:endParaRPr>
          </a:p>
        </p:txBody>
      </p:sp>
      <p:sp>
        <p:nvSpPr>
          <p:cNvPr id="7" name="矩形: 圆角 6">
            <a:extLst>
              <a:ext uri="{FF2B5EF4-FFF2-40B4-BE49-F238E27FC236}">
                <a16:creationId xmlns:a16="http://schemas.microsoft.com/office/drawing/2014/main" id="{EE11CDED-B370-472C-2490-B5D159538EEE}"/>
              </a:ext>
            </a:extLst>
          </p:cNvPr>
          <p:cNvSpPr/>
          <p:nvPr/>
        </p:nvSpPr>
        <p:spPr bwMode="auto">
          <a:xfrm>
            <a:off x="1269507" y="2008713"/>
            <a:ext cx="9894659" cy="1918871"/>
          </a:xfrm>
          <a:prstGeom prst="roundRect">
            <a:avLst/>
          </a:prstGeom>
          <a:noFill/>
          <a:ln w="9525" cap="flat" cmpd="sng" algn="ctr">
            <a:solidFill>
              <a:srgbClr val="5DAE5D"/>
            </a:solidFill>
            <a:prstDash val="lgDash"/>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732696047"/>
      </p:ext>
    </p:extLst>
  </p:cSld>
  <p:clrMapOvr>
    <a:masterClrMapping/>
  </p:clrMapOvr>
  <mc:AlternateContent xmlns:mc="http://schemas.openxmlformats.org/markup-compatibility/2006" xmlns:p14="http://schemas.microsoft.com/office/powerpoint/2010/main">
    <mc:Choice Requires="p14">
      <p:transition spd="slow" p14:dur="2000" advTm="41195"/>
    </mc:Choice>
    <mc:Fallback xmlns="">
      <p:transition spd="slow" advTm="4119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r="25588"/>
          <a:stretch>
            <a:fillRect/>
          </a:stretch>
        </p:blipFill>
        <p:spPr>
          <a:xfrm>
            <a:off x="8472264" y="16117"/>
            <a:ext cx="3640593" cy="533724"/>
          </a:xfrm>
          <a:prstGeom prst="rect">
            <a:avLst/>
          </a:prstGeom>
        </p:spPr>
      </p:pic>
      <p:sp>
        <p:nvSpPr>
          <p:cNvPr id="13" name="Text Box 3"/>
          <p:cNvSpPr txBox="1">
            <a:spLocks noChangeArrowheads="1"/>
          </p:cNvSpPr>
          <p:nvPr/>
        </p:nvSpPr>
        <p:spPr bwMode="auto">
          <a:xfrm>
            <a:off x="1029600" y="583065"/>
            <a:ext cx="7041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R="0" lvl="0" indent="0" algn="l" defTabSz="914400" rtl="0" eaLnBrk="1" fontAlgn="auto" latinLnBrk="0" hangingPunct="1">
              <a:lnSpc>
                <a:spcPct val="100000"/>
              </a:lnSpc>
              <a:spcBef>
                <a:spcPts val="0"/>
              </a:spcBef>
              <a:spcAft>
                <a:spcPts val="0"/>
              </a:spcAft>
              <a:buClrTx/>
              <a:buSzTx/>
              <a:buFontTx/>
              <a:buNone/>
              <a:defRPr/>
            </a:pPr>
            <a:r>
              <a:rPr kumimoji="1" lang="zh-CN" altLang="en-US" sz="3600" b="0" i="0" u="none" strike="noStrike" kern="1200" cap="none" spc="0" normalizeH="0" baseline="0" noProof="0" dirty="0">
                <a:ln>
                  <a:noFill/>
                </a:ln>
                <a:solidFill>
                  <a:srgbClr val="000066"/>
                </a:solidFill>
                <a:effectLst/>
                <a:uLnTx/>
                <a:uFillTx/>
                <a:latin typeface="楷体" panose="02010609060101010101" pitchFamily="49" charset="-122"/>
                <a:ea typeface="楷体" panose="02010609060101010101" pitchFamily="49" charset="-122"/>
              </a:rPr>
              <a:t>国内外研究现况及发展趋势</a:t>
            </a:r>
          </a:p>
        </p:txBody>
      </p:sp>
      <p:sp>
        <p:nvSpPr>
          <p:cNvPr id="2" name="灯片编号占位符 1"/>
          <p:cNvSpPr>
            <a:spLocks noGrp="1"/>
          </p:cNvSpPr>
          <p:nvPr>
            <p:ph type="sldNum" sz="quarter" idx="10"/>
          </p:nvPr>
        </p:nvSpPr>
        <p:spPr/>
        <p:txBody>
          <a:bodyPr/>
          <a:lstStyle/>
          <a:p>
            <a:pPr>
              <a:defRPr/>
            </a:pPr>
            <a:fld id="{728F81C9-0A9B-4F26-85D2-BA52C4C22CB2}" type="slidenum">
              <a:rPr lang="zh-CN" altLang="en-US" smtClean="0"/>
              <a:t>9</a:t>
            </a:fld>
            <a:endParaRPr lang="en-US" dirty="0"/>
          </a:p>
        </p:txBody>
      </p:sp>
      <p:sp>
        <p:nvSpPr>
          <p:cNvPr id="23" name="Line 2"/>
          <p:cNvSpPr>
            <a:spLocks noChangeShapeType="1"/>
          </p:cNvSpPr>
          <p:nvPr/>
        </p:nvSpPr>
        <p:spPr bwMode="auto">
          <a:xfrm>
            <a:off x="1028328" y="1267200"/>
            <a:ext cx="5694886" cy="3198"/>
          </a:xfrm>
          <a:prstGeom prst="line">
            <a:avLst/>
          </a:prstGeom>
          <a:noFill/>
          <a:ln w="127000" cmpd="tri">
            <a:solidFill>
              <a:srgbClr val="000080"/>
            </a:solidFill>
            <a:miter lim="800000"/>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Calibri" panose="020F0502020204030204"/>
              <a:ea typeface="宋体" panose="02010600030101010101" pitchFamily="2" charset="-122"/>
              <a:cs typeface="+mn-cs"/>
            </a:endParaRPr>
          </a:p>
        </p:txBody>
      </p:sp>
      <p:sp>
        <p:nvSpPr>
          <p:cNvPr id="5" name="矩形: 圆角 4">
            <a:extLst>
              <a:ext uri="{FF2B5EF4-FFF2-40B4-BE49-F238E27FC236}">
                <a16:creationId xmlns:a16="http://schemas.microsoft.com/office/drawing/2014/main" id="{1FAE3B1A-A01B-1A4B-53D8-C91C15DA4DD1}"/>
              </a:ext>
            </a:extLst>
          </p:cNvPr>
          <p:cNvSpPr/>
          <p:nvPr/>
        </p:nvSpPr>
        <p:spPr bwMode="auto">
          <a:xfrm>
            <a:off x="1250460" y="5050986"/>
            <a:ext cx="10253786" cy="1270996"/>
          </a:xfrm>
          <a:prstGeom prst="roundRect">
            <a:avLst>
              <a:gd name="adj" fmla="val 11915"/>
            </a:avLst>
          </a:prstGeom>
          <a:solidFill>
            <a:srgbClr val="DBEDDB"/>
          </a:solidFill>
          <a:ln w="12700" cap="flat" cmpd="sng" algn="ctr">
            <a:solidFill>
              <a:srgbClr val="A3D1A3"/>
            </a:solidFill>
            <a:prstDash val="dash"/>
            <a:round/>
            <a:headEnd type="none" w="med" len="med"/>
            <a:tailEnd type="none" w="med" len="med"/>
          </a:ln>
        </p:spPr>
        <p:txBody>
          <a:bodyPr vert="horz" wrap="square" lIns="91440" tIns="45720" rIns="91440" bIns="45720" numCol="1" rtlCol="0" anchor="t" anchorCtr="0" compatLnSpc="1"/>
          <a:lstStyle/>
          <a:p>
            <a:pPr marL="285750" indent="-285750" fontAlgn="base">
              <a:lnSpc>
                <a:spcPct val="150000"/>
              </a:lnSpc>
              <a:spcBef>
                <a:spcPct val="0"/>
              </a:spcBef>
              <a:spcAft>
                <a:spcPct val="0"/>
              </a:spcAft>
              <a:buClr>
                <a:srgbClr val="EE0000"/>
              </a:buClr>
              <a:buFont typeface="Wingdings" panose="05000000000000000000" pitchFamily="2" charset="2"/>
              <a:buChar char="ü"/>
            </a:pPr>
            <a:r>
              <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优点：数学表达简洁，通过调整方程系数即可适应不同钻探场景</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a:p>
            <a:pPr marL="285750" indent="-285750" fontAlgn="base">
              <a:lnSpc>
                <a:spcPct val="150000"/>
              </a:lnSpc>
              <a:spcBef>
                <a:spcPct val="0"/>
              </a:spcBef>
              <a:spcAft>
                <a:spcPct val="0"/>
              </a:spcAft>
              <a:buClr>
                <a:srgbClr val="EE0000"/>
              </a:buClr>
              <a:buFont typeface="Wingdings" panose="05000000000000000000" pitchFamily="2" charset="2"/>
              <a:buChar char="ü"/>
            </a:pPr>
            <a:r>
              <a:rPr kumimoji="0" lang="zh-CN" altLang="en-US"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rPr>
              <a:t>缺点：难以全面捕捉这些复杂特性，导致模型预测精度有限，尤其在煤岩强度突变（如从软煤层到砂岩层）时，模型的适应性较差</a:t>
            </a:r>
            <a:endParaRPr kumimoji="0" lang="en-US" altLang="zh-CN" sz="16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矩形: 圆角 8">
            <a:extLst>
              <a:ext uri="{FF2B5EF4-FFF2-40B4-BE49-F238E27FC236}">
                <a16:creationId xmlns:a16="http://schemas.microsoft.com/office/drawing/2014/main" id="{405B0E57-E354-F001-1888-422DA6224B2A}"/>
              </a:ext>
            </a:extLst>
          </p:cNvPr>
          <p:cNvSpPr/>
          <p:nvPr/>
        </p:nvSpPr>
        <p:spPr bwMode="auto">
          <a:xfrm>
            <a:off x="1257913" y="2031986"/>
            <a:ext cx="10396675" cy="2491025"/>
          </a:xfrm>
          <a:prstGeom prst="roundRect">
            <a:avLst/>
          </a:prstGeom>
          <a:noFill/>
          <a:ln w="9525" cap="flat" cmpd="sng" algn="ctr">
            <a:solidFill>
              <a:srgbClr val="5DAE5D"/>
            </a:solidFill>
            <a:prstDash val="lgDash"/>
            <a:round/>
            <a:headEnd type="none" w="med" len="med"/>
            <a:tailEnd type="none" w="med" len="med"/>
          </a:ln>
        </p:spPr>
        <p:txBody>
          <a:bodyPr vert="horz" wrap="square" lIns="91440" tIns="45720" rIns="91440" bIns="45720" numCol="1" rtlCol="0" anchor="t"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4154F040-B05B-4E33-0047-24C70C8A96C6}"/>
              </a:ext>
            </a:extLst>
          </p:cNvPr>
          <p:cNvSpPr txBox="1"/>
          <p:nvPr/>
        </p:nvSpPr>
        <p:spPr>
          <a:xfrm>
            <a:off x="1526638" y="2025186"/>
            <a:ext cx="10253786" cy="2414059"/>
          </a:xfrm>
          <a:prstGeom prst="rect">
            <a:avLst/>
          </a:prstGeom>
          <a:noFill/>
        </p:spPr>
        <p:txBody>
          <a:bodyPr wrap="square" rtlCol="0">
            <a:spAutoFit/>
          </a:bodyPr>
          <a:lstStyle/>
          <a:p>
            <a:pPr marL="285750" indent="-285750">
              <a:lnSpc>
                <a:spcPct val="150000"/>
              </a:lnSpc>
              <a:buClr>
                <a:srgbClr val="FF0000"/>
              </a:buClr>
              <a:buSzPct val="90000"/>
              <a:buFont typeface="Wingdings" panose="05000000000000000000" pitchFamily="2" charset="2"/>
              <a:buChar char="p"/>
            </a:pPr>
            <a:r>
              <a:rPr lang="zh-CN" altLang="en-US" dirty="0">
                <a:latin typeface="Times New Roman" panose="02020603050405020304" pitchFamily="18" charset="0"/>
                <a:ea typeface="微软雅黑" panose="020B0503020204020204" pitchFamily="34" charset="-122"/>
              </a:rPr>
              <a:t>基于数据回归的钻探速度模型</a:t>
            </a:r>
            <a:endParaRPr lang="en-US" altLang="zh-CN" dirty="0">
              <a:latin typeface="Times New Roman" panose="02020603050405020304" pitchFamily="18" charset="0"/>
              <a:ea typeface="微软雅黑" panose="020B0503020204020204" pitchFamily="34" charset="-122"/>
            </a:endParaRP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杨格模型</a:t>
            </a:r>
            <a:endParaRPr lang="en-US" altLang="zh-CN" sz="1600" dirty="0">
              <a:latin typeface="Times New Roman" panose="02020603050405020304" pitchFamily="18" charset="0"/>
              <a:ea typeface="微软雅黑" panose="020B0503020204020204" pitchFamily="34" charset="-122"/>
            </a:endParaRPr>
          </a:p>
          <a:p>
            <a:pPr lvl="1">
              <a:lnSpc>
                <a:spcPct val="150000"/>
              </a:lnSpc>
              <a:buClr>
                <a:srgbClr val="FF0000"/>
              </a:buClr>
              <a:buSzPct val="90000"/>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（程伟</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中国矿业大学</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2018.</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修正杨格模型</a:t>
            </a:r>
            <a:endParaRPr lang="en-US" altLang="zh-CN" sz="1600" dirty="0">
              <a:latin typeface="Times New Roman" panose="02020603050405020304" pitchFamily="18" charset="0"/>
              <a:ea typeface="微软雅黑" panose="020B0503020204020204" pitchFamily="34" charset="-122"/>
            </a:endParaRPr>
          </a:p>
          <a:p>
            <a:pPr lvl="1">
              <a:lnSpc>
                <a:spcPct val="150000"/>
              </a:lnSpc>
              <a:buClr>
                <a:srgbClr val="FF0000"/>
              </a:buClr>
              <a:buSzPct val="90000"/>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（沈琮</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中国矿业大学</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2023.</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50000"/>
              </a:lnSpc>
              <a:buClr>
                <a:srgbClr val="FF0000"/>
              </a:buClr>
              <a:buSzPct val="90000"/>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钻探速度的多元回归模型</a:t>
            </a:r>
            <a:endParaRPr lang="en-US" altLang="zh-CN" sz="1600" dirty="0">
              <a:latin typeface="Times New Roman" panose="02020603050405020304" pitchFamily="18" charset="0"/>
              <a:ea typeface="微软雅黑" panose="020B0503020204020204" pitchFamily="34" charset="-122"/>
            </a:endParaRPr>
          </a:p>
          <a:p>
            <a:pPr lvl="1">
              <a:lnSpc>
                <a:spcPct val="150000"/>
              </a:lnSpc>
              <a:buClr>
                <a:srgbClr val="FF0000"/>
              </a:buClr>
              <a:buSzPct val="90000"/>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Zribi F ,</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 et al</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200" i="1" dirty="0">
                <a:latin typeface="Times New Roman" panose="02020603050405020304" pitchFamily="18" charset="0"/>
                <a:ea typeface="微软雅黑" panose="020B0503020204020204" pitchFamily="34" charset="-122"/>
                <a:cs typeface="Times New Roman" panose="02020603050405020304" pitchFamily="18" charset="0"/>
              </a:rPr>
              <a:t>Journal of Sound and Vibration</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 2023.</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TextBox 9">
            <a:extLst>
              <a:ext uri="{FF2B5EF4-FFF2-40B4-BE49-F238E27FC236}">
                <a16:creationId xmlns:a16="http://schemas.microsoft.com/office/drawing/2014/main" id="{4E559FE9-B790-F9B2-03E4-72B10C3F939B}"/>
              </a:ext>
            </a:extLst>
          </p:cNvPr>
          <p:cNvSpPr txBox="1">
            <a:spLocks noChangeArrowheads="1"/>
          </p:cNvSpPr>
          <p:nvPr/>
        </p:nvSpPr>
        <p:spPr bwMode="auto">
          <a:xfrm>
            <a:off x="1126517" y="1311430"/>
            <a:ext cx="7526903" cy="49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55600" indent="-3556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628650" indent="-2667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342265" marR="0" lvl="2" indent="-342265" algn="just" defTabSz="914400" rtl="0" eaLnBrk="1" fontAlgn="auto" latinLnBrk="0" hangingPunct="1">
              <a:lnSpc>
                <a:spcPct val="150000"/>
              </a:lnSpc>
              <a:spcBef>
                <a:spcPts val="600"/>
              </a:spcBef>
              <a:spcAft>
                <a:spcPts val="600"/>
              </a:spcAft>
              <a:buClr>
                <a:srgbClr val="FF0000"/>
              </a:buClr>
              <a:buSzTx/>
              <a:buFont typeface="Wingdings" panose="05000000000000000000" pitchFamily="2" charset="2"/>
              <a:buChar char="Ø"/>
              <a:defRPr/>
            </a:pPr>
            <a:r>
              <a:rPr lang="zh-CN" altLang="en-US" sz="2000" dirty="0">
                <a:solidFill>
                  <a:srgbClr val="0000FF"/>
                </a:solidFill>
                <a:latin typeface="微软雅黑" panose="020B0503020204020204" pitchFamily="34" charset="-122"/>
                <a:ea typeface="微软雅黑" panose="020B0503020204020204" pitchFamily="34" charset="-122"/>
              </a:rPr>
              <a:t>钻进过程操作参数优化</a:t>
            </a:r>
            <a:endParaRPr lang="en-US" altLang="zh-CN" sz="2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41040"/>
    </mc:Choice>
    <mc:Fallback xmlns="">
      <p:transition spd="slow" advTm="41040"/>
    </mc:Fallback>
  </mc:AlternateContent>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11532</TotalTime>
  <Words>2184</Words>
  <Application>Microsoft Office PowerPoint</Application>
  <PresentationFormat>宽屏</PresentationFormat>
  <Paragraphs>258</Paragraphs>
  <Slides>24</Slides>
  <Notes>23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36" baseType="lpstr">
      <vt:lpstr>等线</vt:lpstr>
      <vt:lpstr>黑体</vt:lpstr>
      <vt:lpstr>楷体</vt:lpstr>
      <vt:lpstr>楷体_GB2312</vt:lpstr>
      <vt:lpstr>微软雅黑</vt:lpstr>
      <vt:lpstr>Arial</vt:lpstr>
      <vt:lpstr>Calibri</vt:lpstr>
      <vt:lpstr>Times New Roman</vt:lpstr>
      <vt:lpstr>Wingdings</vt:lpstr>
      <vt:lpstr>Capsules</vt:lpstr>
      <vt:lpstr>Visio</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王辰轩</dc:creator>
  <cp:lastModifiedBy>Vector Zeng</cp:lastModifiedBy>
  <cp:revision>142</cp:revision>
  <dcterms:created xsi:type="dcterms:W3CDTF">2021-12-13T11:44:00Z</dcterms:created>
  <dcterms:modified xsi:type="dcterms:W3CDTF">2025-06-09T05:33:33Z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D96595676A684E589B75E40EBD96884F</vt:lpwstr>
  </property>
  <property fmtid="{D5CDD505-2E9C-101B-9397-08002B2CF9AE}" pid="3" name="KSOProductBuildVer">
    <vt:lpwstr>2052-11.1.0.11365</vt:lpwstr>
  </property>
</Properties>
</file>