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02" r:id="rId2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06"/>
    <a:srgbClr val="01FF01"/>
    <a:srgbClr val="006AFF"/>
    <a:srgbClr val="01FFFF"/>
    <a:srgbClr val="FF00FF"/>
    <a:srgbClr val="FFFFFF"/>
    <a:srgbClr val="FF0000"/>
    <a:srgbClr val="CCFF99"/>
    <a:srgbClr val="FFC000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87331-FCA4-464F-86EF-67E9EB1B34BA}" v="17" dt="2025-10-22T07:05:04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289" autoAdjust="0"/>
  </p:normalViewPr>
  <p:slideViewPr>
    <p:cSldViewPr snapToGrid="0">
      <p:cViewPr varScale="1">
        <p:scale>
          <a:sx n="146" d="100"/>
          <a:sy n="146" d="100"/>
        </p:scale>
        <p:origin x="2136" y="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6" y="30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801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CD2ACDA-7BB5-4D83-9D1E-40BA6ED2D672}" type="datetimeFigureOut">
              <a:rPr lang="ko-KR" altLang="en-US" smtClean="0"/>
              <a:pPr/>
              <a:t>2025-10-22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801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67B1AA9A-CA94-4FB2-B54A-A027AE95F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6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1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1932AF9E-6075-47ED-A5F2-B86042DA2162}" type="datetimeFigureOut">
              <a:rPr lang="ko-KR" altLang="en-US" smtClean="0"/>
              <a:pPr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6" y="3271386"/>
            <a:ext cx="7941310" cy="267658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1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E4EE1E0A-51B5-487F-BB1F-3B3A5BDB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서울대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49" name="Rectangle 469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6550" name="Rectangle 4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8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85741"/>
            <a:ext cx="2228850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5741"/>
            <a:ext cx="6521450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50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185741"/>
            <a:ext cx="8915400" cy="5940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37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EF3C-4131-05D4-0B4D-C0445EF1107A}"/>
              </a:ext>
            </a:extLst>
          </p:cNvPr>
          <p:cNvSpPr txBox="1"/>
          <p:nvPr userDrawn="1"/>
        </p:nvSpPr>
        <p:spPr>
          <a:xfrm>
            <a:off x="4597003" y="6571947"/>
            <a:ext cx="93384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3239DE-04C0-D343-B576-D418D8578400}" type="slidenum">
              <a:rPr kumimoji="1" lang="en-US" altLang="ko-Kore-KR" sz="1051" b="1" smtClean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‹#›</a:t>
            </a:fld>
            <a:r>
              <a:rPr kumimoji="1" lang="ko-KR" altLang="en-US" sz="1051" b="1" dirty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1051" b="1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/ 5</a:t>
            </a:r>
            <a:endParaRPr kumimoji="1" lang="en-US" altLang="ko-KR" sz="1051" b="1" dirty="0">
              <a:solidFill>
                <a:srgbClr val="0A0906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/>
            </a:lvl1pPr>
            <a:lvl2pPr marL="495285" indent="0">
              <a:buNone/>
              <a:defRPr sz="1950"/>
            </a:lvl2pPr>
            <a:lvl3pPr marL="990570" indent="0">
              <a:buNone/>
              <a:defRPr sz="1733"/>
            </a:lvl3pPr>
            <a:lvl4pPr marL="1485854" indent="0">
              <a:buNone/>
              <a:defRPr sz="1517"/>
            </a:lvl4pPr>
            <a:lvl5pPr marL="1981139" indent="0">
              <a:buNone/>
              <a:defRPr sz="1517"/>
            </a:lvl5pPr>
            <a:lvl6pPr marL="2476424" indent="0">
              <a:buNone/>
              <a:defRPr sz="1517"/>
            </a:lvl6pPr>
            <a:lvl7pPr marL="2971709" indent="0">
              <a:buNone/>
              <a:defRPr sz="1517"/>
            </a:lvl7pPr>
            <a:lvl8pPr marL="3466993" indent="0">
              <a:buNone/>
              <a:defRPr sz="1517"/>
            </a:lvl8pPr>
            <a:lvl9pPr marL="3962278" indent="0">
              <a:buNone/>
              <a:defRPr sz="151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1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06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8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98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719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66"/>
          <p:cNvSpPr>
            <a:spLocks noChangeShapeType="1"/>
          </p:cNvSpPr>
          <p:nvPr/>
        </p:nvSpPr>
        <p:spPr bwMode="auto">
          <a:xfrm>
            <a:off x="990600" y="904875"/>
            <a:ext cx="780269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46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5738"/>
            <a:ext cx="8915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57313"/>
            <a:ext cx="89154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0" name="Picture 22" descr="서울대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476"/>
          <p:cNvSpPr>
            <a:spLocks noChangeShapeType="1"/>
          </p:cNvSpPr>
          <p:nvPr userDrawn="1"/>
        </p:nvSpPr>
        <p:spPr bwMode="auto">
          <a:xfrm>
            <a:off x="428229" y="6237288"/>
            <a:ext cx="9049544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484966" indent="-48496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963054" indent="-47636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2" panose="05020102010507070707" pitchFamily="18" charset="2"/>
        <a:buChar char="®"/>
        <a:defRPr kumimoji="1" sz="3033">
          <a:solidFill>
            <a:schemeClr val="tx1"/>
          </a:solidFill>
          <a:latin typeface="+mn-lt"/>
          <a:ea typeface="+mn-ea"/>
          <a:cs typeface="+mn-cs"/>
        </a:defRPr>
      </a:lvl2pPr>
      <a:lvl3pPr marL="1401588" indent="-436814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®"/>
        <a:defRPr kumimoji="1" sz="2600">
          <a:solidFill>
            <a:schemeClr val="tx1"/>
          </a:solidFill>
          <a:latin typeface="+mn-lt"/>
          <a:ea typeface="+mn-ea"/>
          <a:cs typeface="+mn-cs"/>
        </a:defRPr>
      </a:lvl3pPr>
      <a:lvl4pPr marL="1821204" indent="-417897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4pPr>
      <a:lvl5pPr marL="2242539" indent="-41961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5pPr>
      <a:lvl6pPr marL="273782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6pPr>
      <a:lvl7pPr marL="3233109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7pPr>
      <a:lvl8pPr marL="372839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8pPr>
      <a:lvl9pPr marL="4223678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1487D7-41CD-1C76-7CC2-61E5C257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98"/>
            <a:ext cx="9906000" cy="5028715"/>
          </a:xfrm>
          <a:prstGeom prst="rect">
            <a:avLst/>
          </a:prstGeom>
        </p:spPr>
      </p:pic>
      <p:sp>
        <p:nvSpPr>
          <p:cNvPr id="18" name="원호 17">
            <a:extLst>
              <a:ext uri="{FF2B5EF4-FFF2-40B4-BE49-F238E27FC236}">
                <a16:creationId xmlns:a16="http://schemas.microsoft.com/office/drawing/2014/main" id="{87D0D758-C0F0-1509-D5B4-98B73724AC9F}"/>
              </a:ext>
            </a:extLst>
          </p:cNvPr>
          <p:cNvSpPr/>
          <p:nvPr/>
        </p:nvSpPr>
        <p:spPr bwMode="auto">
          <a:xfrm>
            <a:off x="5873750" y="1567382"/>
            <a:ext cx="217348" cy="217492"/>
          </a:xfrm>
          <a:prstGeom prst="arc">
            <a:avLst>
              <a:gd name="adj1" fmla="val 16200000"/>
              <a:gd name="adj2" fmla="val 313648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882422AE-69B1-1DEF-9AD0-518BD3F38A01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570E9FA-3193-55D4-E7B2-44E9B8525FBB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2823078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B736FA84-CC40-3C1C-765C-CF85162B8EE7}"/>
              </a:ext>
            </a:extLst>
          </p:cNvPr>
          <p:cNvSpPr/>
          <p:nvPr/>
        </p:nvSpPr>
        <p:spPr bwMode="auto">
          <a:xfrm>
            <a:off x="5873750" y="2072910"/>
            <a:ext cx="217348" cy="217492"/>
          </a:xfrm>
          <a:prstGeom prst="arc">
            <a:avLst>
              <a:gd name="adj1" fmla="val 16200000"/>
              <a:gd name="adj2" fmla="val 1656537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E7F394CA-6B22-4AB9-B95B-D95FC77E934D}"/>
              </a:ext>
            </a:extLst>
          </p:cNvPr>
          <p:cNvSpPr/>
          <p:nvPr/>
        </p:nvSpPr>
        <p:spPr bwMode="auto">
          <a:xfrm>
            <a:off x="6846570" y="2072910"/>
            <a:ext cx="217348" cy="217492"/>
          </a:xfrm>
          <a:prstGeom prst="arc">
            <a:avLst>
              <a:gd name="adj1" fmla="val 16200000"/>
              <a:gd name="adj2" fmla="val 16039806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29ABD210-15AA-07DA-BA14-F9AE39BBB13E}"/>
              </a:ext>
            </a:extLst>
          </p:cNvPr>
          <p:cNvSpPr/>
          <p:nvPr/>
        </p:nvSpPr>
        <p:spPr bwMode="auto">
          <a:xfrm>
            <a:off x="6846570" y="2072910"/>
            <a:ext cx="217348" cy="217492"/>
          </a:xfrm>
          <a:prstGeom prst="arc">
            <a:avLst>
              <a:gd name="adj1" fmla="val 16200000"/>
              <a:gd name="adj2" fmla="val 1652917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92E13762-22D9-C1B5-3E73-4B7E6A2E34AB}"/>
              </a:ext>
            </a:extLst>
          </p:cNvPr>
          <p:cNvSpPr/>
          <p:nvPr/>
        </p:nvSpPr>
        <p:spPr bwMode="auto">
          <a:xfrm>
            <a:off x="6846570" y="2735427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CE4631E2-321E-F32D-D044-7769AB00CBF1}"/>
              </a:ext>
            </a:extLst>
          </p:cNvPr>
          <p:cNvSpPr/>
          <p:nvPr/>
        </p:nvSpPr>
        <p:spPr bwMode="auto">
          <a:xfrm>
            <a:off x="6846570" y="2735427"/>
            <a:ext cx="217348" cy="217492"/>
          </a:xfrm>
          <a:prstGeom prst="arc">
            <a:avLst>
              <a:gd name="adj1" fmla="val 16200000"/>
              <a:gd name="adj2" fmla="val 18998169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6A9BEE08-3016-1196-EAC1-67EE33C111CC}"/>
              </a:ext>
            </a:extLst>
          </p:cNvPr>
          <p:cNvSpPr/>
          <p:nvPr/>
        </p:nvSpPr>
        <p:spPr bwMode="auto">
          <a:xfrm>
            <a:off x="6840220" y="3376608"/>
            <a:ext cx="217348" cy="217492"/>
          </a:xfrm>
          <a:prstGeom prst="arc">
            <a:avLst>
              <a:gd name="adj1" fmla="val 16200000"/>
              <a:gd name="adj2" fmla="val 161768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9B017E91-BEE0-B0E5-EC7A-D1DF96221BE0}"/>
              </a:ext>
            </a:extLst>
          </p:cNvPr>
          <p:cNvSpPr/>
          <p:nvPr/>
        </p:nvSpPr>
        <p:spPr bwMode="auto">
          <a:xfrm>
            <a:off x="6840220" y="3808122"/>
            <a:ext cx="217348" cy="217492"/>
          </a:xfrm>
          <a:prstGeom prst="arc">
            <a:avLst>
              <a:gd name="adj1" fmla="val 16200000"/>
              <a:gd name="adj2" fmla="val 155315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028DCF3E-CD4C-C3CF-E57F-A284554C58D8}"/>
              </a:ext>
            </a:extLst>
          </p:cNvPr>
          <p:cNvSpPr/>
          <p:nvPr/>
        </p:nvSpPr>
        <p:spPr bwMode="auto">
          <a:xfrm>
            <a:off x="5873750" y="2735427"/>
            <a:ext cx="217348" cy="217492"/>
          </a:xfrm>
          <a:prstGeom prst="arc">
            <a:avLst>
              <a:gd name="adj1" fmla="val 16200000"/>
              <a:gd name="adj2" fmla="val 1875176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EA0F5C23-99FD-9A9E-1580-FE341A8AC571}"/>
              </a:ext>
            </a:extLst>
          </p:cNvPr>
          <p:cNvSpPr/>
          <p:nvPr/>
        </p:nvSpPr>
        <p:spPr bwMode="auto">
          <a:xfrm>
            <a:off x="5867400" y="3376608"/>
            <a:ext cx="217348" cy="217492"/>
          </a:xfrm>
          <a:prstGeom prst="arc">
            <a:avLst>
              <a:gd name="adj1" fmla="val 16200000"/>
              <a:gd name="adj2" fmla="val 727824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3C64E95B-501B-267D-71A1-08277A64D289}"/>
              </a:ext>
            </a:extLst>
          </p:cNvPr>
          <p:cNvSpPr/>
          <p:nvPr/>
        </p:nvSpPr>
        <p:spPr bwMode="auto">
          <a:xfrm>
            <a:off x="5867400" y="380812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E4229CF0-5FFA-6243-4F7D-EA2EBA588218}"/>
              </a:ext>
            </a:extLst>
          </p:cNvPr>
          <p:cNvSpPr/>
          <p:nvPr/>
        </p:nvSpPr>
        <p:spPr bwMode="auto">
          <a:xfrm>
            <a:off x="6840220" y="4211949"/>
            <a:ext cx="217348" cy="217492"/>
          </a:xfrm>
          <a:prstGeom prst="arc">
            <a:avLst>
              <a:gd name="adj1" fmla="val 16200000"/>
              <a:gd name="adj2" fmla="val 161139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54FBA29F-A721-9752-23B8-CF01F8836DA4}"/>
              </a:ext>
            </a:extLst>
          </p:cNvPr>
          <p:cNvSpPr/>
          <p:nvPr/>
        </p:nvSpPr>
        <p:spPr bwMode="auto">
          <a:xfrm>
            <a:off x="5867400" y="421194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0163E0B6-E296-C1B9-2CAC-677DB97E35A3}"/>
              </a:ext>
            </a:extLst>
          </p:cNvPr>
          <p:cNvSpPr/>
          <p:nvPr/>
        </p:nvSpPr>
        <p:spPr bwMode="auto">
          <a:xfrm>
            <a:off x="6840220" y="421194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5FA18C5-838D-DCEF-5291-CDC0A8AB0FC0}"/>
              </a:ext>
            </a:extLst>
          </p:cNvPr>
          <p:cNvSpPr txBox="1"/>
          <p:nvPr/>
        </p:nvSpPr>
        <p:spPr>
          <a:xfrm>
            <a:off x="330199" y="6338304"/>
            <a:ext cx="342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사업비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2,956,400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FD624A-3830-EBC2-D48D-BC42368D1E0A}"/>
              </a:ext>
            </a:extLst>
          </p:cNvPr>
          <p:cNvSpPr txBox="1"/>
          <p:nvPr/>
        </p:nvSpPr>
        <p:spPr>
          <a:xfrm>
            <a:off x="539750" y="5290618"/>
            <a:ext cx="683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행정보조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인건비 운영 변경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소동혁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소동혁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최환히찬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(+7,800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URTC MIT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금액 최종 확정 금액 반영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(17,800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-&gt;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청구 증빙 인수인계 진행</a:t>
            </a:r>
            <a:endParaRPr lang="en-US" altLang="ko-KR" sz="105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arenR"/>
            </a:pP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원고료 추가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(+ 11,400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buAutoNum type="arabicParenR"/>
            </a:pP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유니위크 분담금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예산 내용과 변동없음</a:t>
            </a:r>
            <a:endParaRPr lang="en-US" altLang="ko-KR" sz="105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B56B29C9-BBA5-1EA5-36F0-2870ED97BAFD}"/>
              </a:ext>
            </a:extLst>
          </p:cNvPr>
          <p:cNvSpPr/>
          <p:nvPr/>
        </p:nvSpPr>
        <p:spPr bwMode="auto">
          <a:xfrm>
            <a:off x="6840220" y="4652481"/>
            <a:ext cx="217348" cy="217492"/>
          </a:xfrm>
          <a:prstGeom prst="arc">
            <a:avLst>
              <a:gd name="adj1" fmla="val 16200000"/>
              <a:gd name="adj2" fmla="val 15554481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3512F936-65F6-3BB8-46BB-53AEE696FD79}"/>
              </a:ext>
            </a:extLst>
          </p:cNvPr>
          <p:cNvSpPr/>
          <p:nvPr/>
        </p:nvSpPr>
        <p:spPr bwMode="auto">
          <a:xfrm>
            <a:off x="5867400" y="4652481"/>
            <a:ext cx="217348" cy="217492"/>
          </a:xfrm>
          <a:prstGeom prst="arc">
            <a:avLst>
              <a:gd name="adj1" fmla="val 16200000"/>
              <a:gd name="adj2" fmla="val 12945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92075F42-27F4-1BAB-8AF5-ECF7D67CDBD5}"/>
              </a:ext>
            </a:extLst>
          </p:cNvPr>
          <p:cNvSpPr/>
          <p:nvPr/>
        </p:nvSpPr>
        <p:spPr bwMode="auto">
          <a:xfrm>
            <a:off x="6840220" y="465248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478F5FE5-4B49-57DC-3767-8DEBAD7FD652}"/>
              </a:ext>
            </a:extLst>
          </p:cNvPr>
          <p:cNvSpPr/>
          <p:nvPr/>
        </p:nvSpPr>
        <p:spPr bwMode="auto">
          <a:xfrm>
            <a:off x="6846570" y="380812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E6D5DD92-88E8-5E82-13B0-598D4D31CE28}"/>
              </a:ext>
            </a:extLst>
          </p:cNvPr>
          <p:cNvSpPr/>
          <p:nvPr/>
        </p:nvSpPr>
        <p:spPr bwMode="auto">
          <a:xfrm>
            <a:off x="6834594" y="3376608"/>
            <a:ext cx="217348" cy="217492"/>
          </a:xfrm>
          <a:prstGeom prst="arc">
            <a:avLst>
              <a:gd name="adj1" fmla="val 16200000"/>
              <a:gd name="adj2" fmla="val 727824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424867"/>
      </p:ext>
    </p:extLst>
  </p:cSld>
  <p:clrMapOvr>
    <a:masterClrMapping/>
  </p:clrMapOvr>
</p:sld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농악의 흥겨움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농악의 흥겨움 1">
        <a:dk1>
          <a:srgbClr val="292929"/>
        </a:dk1>
        <a:lt1>
          <a:srgbClr val="F8F8F8"/>
        </a:lt1>
        <a:dk2>
          <a:srgbClr val="7882AA"/>
        </a:dk2>
        <a:lt2>
          <a:srgbClr val="DDDDDD"/>
        </a:lt2>
        <a:accent1>
          <a:srgbClr val="8D92C3"/>
        </a:accent1>
        <a:accent2>
          <a:srgbClr val="D7ADD9"/>
        </a:accent2>
        <a:accent3>
          <a:srgbClr val="FBFBFB"/>
        </a:accent3>
        <a:accent4>
          <a:srgbClr val="212121"/>
        </a:accent4>
        <a:accent5>
          <a:srgbClr val="C5C7DE"/>
        </a:accent5>
        <a:accent6>
          <a:srgbClr val="C39CC4"/>
        </a:accent6>
        <a:hlink>
          <a:srgbClr val="A8BA7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2">
        <a:dk1>
          <a:srgbClr val="333300"/>
        </a:dk1>
        <a:lt1>
          <a:srgbClr val="F7F1D5"/>
        </a:lt1>
        <a:dk2>
          <a:srgbClr val="996600"/>
        </a:dk2>
        <a:lt2>
          <a:srgbClr val="E1D4B1"/>
        </a:lt2>
        <a:accent1>
          <a:srgbClr val="CC9900"/>
        </a:accent1>
        <a:accent2>
          <a:srgbClr val="E2A86E"/>
        </a:accent2>
        <a:accent3>
          <a:srgbClr val="FAF7E7"/>
        </a:accent3>
        <a:accent4>
          <a:srgbClr val="2A2A00"/>
        </a:accent4>
        <a:accent5>
          <a:srgbClr val="E2CAAA"/>
        </a:accent5>
        <a:accent6>
          <a:srgbClr val="CD9863"/>
        </a:accent6>
        <a:hlink>
          <a:srgbClr val="999933"/>
        </a:hlink>
        <a:folHlink>
          <a:srgbClr val="C0C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3">
        <a:dk1>
          <a:srgbClr val="4C4F7C"/>
        </a:dk1>
        <a:lt1>
          <a:srgbClr val="FFFFFF"/>
        </a:lt1>
        <a:dk2>
          <a:srgbClr val="232443"/>
        </a:dk2>
        <a:lt2>
          <a:srgbClr val="C1CEE5"/>
        </a:lt2>
        <a:accent1>
          <a:srgbClr val="896E94"/>
        </a:accent1>
        <a:accent2>
          <a:srgbClr val="55A3AD"/>
        </a:accent2>
        <a:accent3>
          <a:srgbClr val="ACACB0"/>
        </a:accent3>
        <a:accent4>
          <a:srgbClr val="DADADA"/>
        </a:accent4>
        <a:accent5>
          <a:srgbClr val="C4BAC8"/>
        </a:accent5>
        <a:accent6>
          <a:srgbClr val="4C939C"/>
        </a:accent6>
        <a:hlink>
          <a:srgbClr val="7791C5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4">
        <a:dk1>
          <a:srgbClr val="92493A"/>
        </a:dk1>
        <a:lt1>
          <a:srgbClr val="F8F8F8"/>
        </a:lt1>
        <a:dk2>
          <a:srgbClr val="6C2A2A"/>
        </a:dk2>
        <a:lt2>
          <a:srgbClr val="F9E1D3"/>
        </a:lt2>
        <a:accent1>
          <a:srgbClr val="CE7D34"/>
        </a:accent1>
        <a:accent2>
          <a:srgbClr val="E1AD4F"/>
        </a:accent2>
        <a:accent3>
          <a:srgbClr val="BAACAC"/>
        </a:accent3>
        <a:accent4>
          <a:srgbClr val="D4D4D4"/>
        </a:accent4>
        <a:accent5>
          <a:srgbClr val="E3BFAE"/>
        </a:accent5>
        <a:accent6>
          <a:srgbClr val="CC9C47"/>
        </a:accent6>
        <a:hlink>
          <a:srgbClr val="ED9F6F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5">
        <a:dk1>
          <a:srgbClr val="5B7238"/>
        </a:dk1>
        <a:lt1>
          <a:srgbClr val="F8F8F8"/>
        </a:lt1>
        <a:dk2>
          <a:srgbClr val="504B30"/>
        </a:dk2>
        <a:lt2>
          <a:srgbClr val="FBF2D1"/>
        </a:lt2>
        <a:accent1>
          <a:srgbClr val="7F8543"/>
        </a:accent1>
        <a:accent2>
          <a:srgbClr val="D2C75E"/>
        </a:accent2>
        <a:accent3>
          <a:srgbClr val="B3B1AD"/>
        </a:accent3>
        <a:accent4>
          <a:srgbClr val="D4D4D4"/>
        </a:accent4>
        <a:accent5>
          <a:srgbClr val="C0C2B0"/>
        </a:accent5>
        <a:accent6>
          <a:srgbClr val="BEB454"/>
        </a:accent6>
        <a:hlink>
          <a:srgbClr val="C1A26B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6">
        <a:dk1>
          <a:srgbClr val="000000"/>
        </a:dk1>
        <a:lt1>
          <a:srgbClr val="FFFFFF"/>
        </a:lt1>
        <a:dk2>
          <a:srgbClr val="5F5F5F"/>
        </a:dk2>
        <a:lt2>
          <a:srgbClr val="DDDDDD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56</Words>
  <Application>Microsoft Office PowerPoint</Application>
  <PresentationFormat>A4 용지(210x297mm)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함초롬돋움</vt:lpstr>
      <vt:lpstr>Arial</vt:lpstr>
      <vt:lpstr>Wingdings 2</vt:lpstr>
      <vt:lpstr>농악의 흥겨움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Random Telegraph Noise (RTN) in 10 nm-scale Bulk FinFETs on the Stability of SRAM Cells</dc:title>
  <dc:creator>최환히찬</dc:creator>
  <cp:lastModifiedBy>MYUNG JIN</cp:lastModifiedBy>
  <cp:revision>75</cp:revision>
  <cp:lastPrinted>2025-10-01T07:41:39Z</cp:lastPrinted>
  <dcterms:created xsi:type="dcterms:W3CDTF">2014-04-25T06:32:56Z</dcterms:created>
  <dcterms:modified xsi:type="dcterms:W3CDTF">2025-10-22T08:10:59Z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C:\Users\ADMINI~1\DOCUME~1\카카오~1\180308~2.PPT</vt:lpwstr>
  </property>
</Properties>
</file>