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62" r:id="rId6"/>
    <p:sldId id="263" r:id="rId7"/>
    <p:sldId id="265" r:id="rId8"/>
    <p:sldId id="266" r:id="rId9"/>
    <p:sldId id="267" r:id="rId10"/>
    <p:sldId id="268" r:id="rId11"/>
    <p:sldId id="2146847055" r:id="rId12"/>
    <p:sldId id="2146847059" r:id="rId13"/>
    <p:sldId id="2146847060"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2">
                    <a:lumMod val="60000"/>
                    <a:lumOff val="40000"/>
                  </a:schemeClr>
                </a:solidFill>
              </a:rPr>
              <a:t>Travel Planner Agent </a:t>
            </a:r>
            <a:endParaRPr lang="en-US"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05858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Pratham Sharma-Maharaja Surajmal Institute of Technology-Electronics and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1AEE8F2-57DC-104A-6053-07E7E0C9A231}"/>
              </a:ext>
            </a:extLst>
          </p:cNvPr>
          <p:cNvPicPr>
            <a:picLocks noGrp="1" noChangeAspect="1"/>
          </p:cNvPicPr>
          <p:nvPr>
            <p:ph idx="1"/>
          </p:nvPr>
        </p:nvPicPr>
        <p:blipFill>
          <a:blip r:embed="rId2"/>
          <a:stretch>
            <a:fillRect/>
          </a:stretch>
        </p:blipFill>
        <p:spPr>
          <a:xfrm>
            <a:off x="3090041" y="1301750"/>
            <a:ext cx="6011917" cy="4673600"/>
          </a:xfrm>
        </p:spPr>
      </p:pic>
    </p:spTree>
    <p:extLst>
      <p:ext uri="{BB962C8B-B14F-4D97-AF65-F5344CB8AC3E}">
        <p14:creationId xmlns:p14="http://schemas.microsoft.com/office/powerpoint/2010/main" val="412871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859CE11-9DBD-6817-45D8-AF73DB16A35A}"/>
              </a:ext>
            </a:extLst>
          </p:cNvPr>
          <p:cNvPicPr>
            <a:picLocks noGrp="1" noChangeAspect="1"/>
          </p:cNvPicPr>
          <p:nvPr>
            <p:ph idx="1"/>
          </p:nvPr>
        </p:nvPicPr>
        <p:blipFill>
          <a:blip r:embed="rId2"/>
          <a:srcRect l="1589" t="1690" r="1589" b="1690"/>
          <a:stretch>
            <a:fillRect/>
          </a:stretch>
        </p:blipFill>
        <p:spPr>
          <a:xfrm>
            <a:off x="3166872" y="1380744"/>
            <a:ext cx="5858256" cy="4515612"/>
          </a:xfrm>
        </p:spPr>
      </p:pic>
    </p:spTree>
    <p:extLst>
      <p:ext uri="{BB962C8B-B14F-4D97-AF65-F5344CB8AC3E}">
        <p14:creationId xmlns:p14="http://schemas.microsoft.com/office/powerpoint/2010/main" val="217185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defRPr sz="1400"/>
            </a:pPr>
            <a:r>
              <a:rPr lang="en-US" dirty="0"/>
              <a:t>Planning travel itineraries is a time-consuming and often overwhelming task for many users. It requires browsing multiple websites to check accommodation options, transport routes, local weather, and activity suggestions. Additionally, constraints such as budget, time, and user preferences complicate the planning process further.</a:t>
            </a:r>
          </a:p>
          <a:p>
            <a:pPr>
              <a:defRPr sz="1400"/>
            </a:pPr>
            <a:endParaRPr lang="en-US" dirty="0"/>
          </a:p>
          <a:p>
            <a:pPr>
              <a:defRPr sz="1400"/>
            </a:pPr>
            <a:r>
              <a:rPr lang="en-US" dirty="0"/>
              <a:t>Many users, especially those with little experience or limited time, cannot efficiently access personalized travel planning resources. The goal is to eliminate manual research and automate the generation of day-wise plans based on simple input like location, dates, and budget.</a:t>
            </a:r>
          </a:p>
          <a:p>
            <a:pPr marL="0" indent="0">
              <a:buNone/>
              <a:defRPr sz="1400"/>
            </a:pPr>
            <a:endParaRPr lang="en-US" dirty="0"/>
          </a:p>
          <a:p>
            <a:pPr marL="305435" indent="-305435"/>
            <a:r>
              <a:rPr lang="en-US" sz="1400" dirty="0">
                <a:latin typeface="Calibri" panose="020F0502020204030204" pitchFamily="34" charset="0"/>
                <a:ea typeface="Calibri" panose="020F0502020204030204" pitchFamily="34" charset="0"/>
                <a:cs typeface="Calibri" panose="020F0502020204030204" pitchFamily="34" charset="0"/>
              </a:rPr>
              <a:t>A seamless, intelligent agent is needed to help users plan trips effortlessly using their preferences like location, budget, duration, and time of travel.</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defRPr sz="1400"/>
            </a:pPr>
            <a:r>
              <a:rPr lang="en-US" sz="1400" dirty="0"/>
              <a:t>The solution is an AI-powered Travel Planner Agent that utilizes IBM Watsonx.ai and </a:t>
            </a:r>
            <a:r>
              <a:rPr lang="en-US" sz="1400" dirty="0" err="1"/>
              <a:t>Watsonx</a:t>
            </a:r>
            <a:r>
              <a:rPr lang="en-US" sz="1400" dirty="0"/>
              <a:t> Assistant to interact with users and generate detailed, budget-conscious travel itineraries.</a:t>
            </a:r>
          </a:p>
          <a:p>
            <a:pPr>
              <a:defRPr sz="1400"/>
            </a:pPr>
            <a:endParaRPr lang="en-US" sz="1400" dirty="0"/>
          </a:p>
          <a:p>
            <a:pPr>
              <a:defRPr sz="1400"/>
            </a:pPr>
            <a:r>
              <a:rPr lang="en-US" sz="1400" dirty="0"/>
              <a:t>It takes natural language inputs from users and uses the Granite LLM model to generate suggestions for daily activities, accommodation, and travel tips. The assistant optionally fetches real-time weather information via OpenWeatherMap and enhances response generation.</a:t>
            </a:r>
          </a:p>
          <a:p>
            <a:pPr>
              <a:defRPr sz="1400"/>
            </a:pPr>
            <a:endParaRPr lang="en-US" sz="1400" dirty="0"/>
          </a:p>
          <a:p>
            <a:pPr>
              <a:defRPr sz="1400"/>
            </a:pPr>
            <a:r>
              <a:rPr lang="en-US" sz="1400" dirty="0"/>
              <a:t>The entire system works without writing code, allowing non-developers to build powerful AI-driven tools quickly.</a:t>
            </a:r>
          </a:p>
          <a:p>
            <a:pPr marL="324485" lvl="1" indent="0">
              <a:buNone/>
            </a:pP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defRPr sz="1400"/>
            </a:pPr>
            <a:r>
              <a:rPr lang="en-US" sz="1800" dirty="0"/>
              <a:t>The system uses a modular architecture based on the IBM Cloud platform and integrates external APIs for contextual enhancements.</a:t>
            </a:r>
          </a:p>
          <a:p>
            <a:pPr>
              <a:defRPr sz="1400"/>
            </a:pPr>
            <a:endParaRPr lang="en-US" sz="1800" dirty="0"/>
          </a:p>
          <a:p>
            <a:pPr>
              <a:defRPr sz="1400"/>
            </a:pPr>
            <a:r>
              <a:rPr lang="en-US" sz="1800" dirty="0"/>
              <a:t>• IBM Cloud Lite for backend services</a:t>
            </a:r>
          </a:p>
          <a:p>
            <a:pPr>
              <a:defRPr sz="1400"/>
            </a:pPr>
            <a:r>
              <a:rPr lang="en-US" sz="1800" dirty="0"/>
              <a:t>• </a:t>
            </a:r>
            <a:r>
              <a:rPr lang="en-US" sz="1800" dirty="0" err="1"/>
              <a:t>Watsonx</a:t>
            </a:r>
            <a:r>
              <a:rPr lang="en-US" sz="1800" dirty="0"/>
              <a:t> Assistant for managing dialog flow and user interaction</a:t>
            </a:r>
          </a:p>
          <a:p>
            <a:pPr>
              <a:defRPr sz="1400"/>
            </a:pPr>
            <a:r>
              <a:rPr lang="en-US" sz="1800" dirty="0"/>
              <a:t>• Watsonx.ai Granite model to generate contextual and intelligent travel plans</a:t>
            </a:r>
          </a:p>
          <a:p>
            <a:pPr>
              <a:defRPr sz="1400"/>
            </a:pPr>
            <a:r>
              <a:rPr lang="en-US" sz="1800" dirty="0"/>
              <a:t>• Optional integration of OpenWeatherMap and Amadeus APIs for real-time weather and travel info</a:t>
            </a:r>
          </a:p>
          <a:p>
            <a:pPr>
              <a:defRPr sz="1400"/>
            </a:pPr>
            <a:endParaRPr lang="en-US" sz="1800" dirty="0"/>
          </a:p>
          <a:p>
            <a:pPr>
              <a:defRPr sz="1400"/>
            </a:pPr>
            <a:r>
              <a:rPr lang="en-US" sz="1800" dirty="0"/>
              <a:t>No frontend is used; all operations are handled in the backend with response generation and delivery directly through </a:t>
            </a:r>
            <a:r>
              <a:rPr lang="en-US" sz="1800" dirty="0" err="1"/>
              <a:t>Watsonx</a:t>
            </a:r>
            <a:r>
              <a:rPr lang="en-US" sz="1800" dirty="0"/>
              <a:t> Assistant.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defRPr sz="1400"/>
            </a:pPr>
            <a:r>
              <a:rPr lang="en-IN" b="1" dirty="0"/>
              <a:t>Algorithm Strategy:</a:t>
            </a:r>
          </a:p>
          <a:p>
            <a:pPr>
              <a:defRPr sz="1400"/>
            </a:pPr>
            <a:r>
              <a:rPr lang="en-IN" dirty="0"/>
              <a:t>• Slot filling in </a:t>
            </a:r>
            <a:r>
              <a:rPr lang="en-IN" dirty="0" err="1"/>
              <a:t>Watsonx</a:t>
            </a:r>
            <a:r>
              <a:rPr lang="en-IN" dirty="0"/>
              <a:t> Assistant to extract user input (destination, duration, budget, month)</a:t>
            </a:r>
          </a:p>
          <a:p>
            <a:pPr>
              <a:defRPr sz="1400"/>
            </a:pPr>
            <a:r>
              <a:rPr lang="en-IN" dirty="0"/>
              <a:t>• Input passed into a dynamic prompt sent to </a:t>
            </a:r>
            <a:r>
              <a:rPr lang="en-IN" dirty="0" err="1"/>
              <a:t>Watsonx.ai's</a:t>
            </a:r>
            <a:r>
              <a:rPr lang="en-IN" dirty="0"/>
              <a:t> Granite model</a:t>
            </a:r>
          </a:p>
          <a:p>
            <a:pPr>
              <a:defRPr sz="1400"/>
            </a:pPr>
            <a:r>
              <a:rPr lang="en-IN" dirty="0"/>
              <a:t>• Prompt returns a structured, context-aware, day-wise itinerary</a:t>
            </a:r>
          </a:p>
          <a:p>
            <a:pPr>
              <a:defRPr sz="1400"/>
            </a:pPr>
            <a:endParaRPr lang="en-IN" dirty="0"/>
          </a:p>
          <a:p>
            <a:pPr>
              <a:defRPr sz="1400"/>
            </a:pPr>
            <a:r>
              <a:rPr lang="en-IN" b="1" dirty="0"/>
              <a:t>Prompt Template:</a:t>
            </a:r>
          </a:p>
          <a:p>
            <a:pPr>
              <a:defRPr sz="1400"/>
            </a:pPr>
            <a:r>
              <a:rPr lang="en-IN" dirty="0"/>
              <a:t>"Create a {{duration}}-day itinerary for {{destination}} in {{month}} within ₹{{budget}}. Suggest daily activities, transport, stays, and include weather if available."</a:t>
            </a:r>
          </a:p>
          <a:p>
            <a:pPr>
              <a:defRPr sz="1400"/>
            </a:pPr>
            <a:endParaRPr lang="en-IN" dirty="0"/>
          </a:p>
          <a:p>
            <a:pPr>
              <a:defRPr sz="1400"/>
            </a:pPr>
            <a:r>
              <a:rPr lang="en-IN" b="1" dirty="0"/>
              <a:t>Deployment:</a:t>
            </a:r>
          </a:p>
          <a:p>
            <a:pPr>
              <a:defRPr sz="1400"/>
            </a:pPr>
            <a:r>
              <a:rPr lang="en-IN" dirty="0"/>
              <a:t>• Deployed completely within IBM Cloud using no-code </a:t>
            </a:r>
            <a:r>
              <a:rPr lang="en-IN" dirty="0" err="1"/>
              <a:t>Watsonx</a:t>
            </a:r>
            <a:r>
              <a:rPr lang="en-IN" dirty="0"/>
              <a:t> stack</a:t>
            </a:r>
          </a:p>
          <a:p>
            <a:pPr>
              <a:defRPr sz="1400"/>
            </a:pPr>
            <a:r>
              <a:rPr lang="en-IN" dirty="0"/>
              <a:t>• Webhook configuration optional for real-time weather API</a:t>
            </a:r>
          </a:p>
          <a:p>
            <a:pPr>
              <a:defRPr sz="1400"/>
            </a:pPr>
            <a:r>
              <a:rPr lang="en-IN" dirty="0"/>
              <a:t>• Responses formatted and shown in </a:t>
            </a:r>
            <a:r>
              <a:rPr lang="en-IN" dirty="0" err="1"/>
              <a:t>Watsonx</a:t>
            </a:r>
            <a:r>
              <a:rPr lang="en-IN" dirty="0"/>
              <a:t> Assistant interface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85000" lnSpcReduction="20000"/>
          </a:bodyPr>
          <a:lstStyle/>
          <a:p>
            <a:pPr>
              <a:defRPr sz="1400"/>
            </a:pPr>
            <a:r>
              <a:rPr lang="en-US" sz="2400" dirty="0"/>
              <a:t>The AI agent produces day-wise itineraries like this:</a:t>
            </a:r>
          </a:p>
          <a:p>
            <a:pPr>
              <a:defRPr sz="1400"/>
            </a:pPr>
            <a:endParaRPr lang="en-US" sz="2400" dirty="0"/>
          </a:p>
          <a:p>
            <a:pPr>
              <a:defRPr sz="1400"/>
            </a:pPr>
            <a:r>
              <a:rPr lang="en-US" sz="2400" dirty="0"/>
              <a:t>Example:</a:t>
            </a:r>
          </a:p>
          <a:p>
            <a:pPr>
              <a:defRPr sz="1400"/>
            </a:pPr>
            <a:r>
              <a:rPr lang="en-US" sz="2400" dirty="0"/>
              <a:t>Day 1: Arrive in Goa, relax at Baga Beach, try local seafood.</a:t>
            </a:r>
          </a:p>
          <a:p>
            <a:pPr>
              <a:defRPr sz="1400"/>
            </a:pPr>
            <a:r>
              <a:rPr lang="en-US" sz="2400" dirty="0"/>
              <a:t>Day 2: Trek to </a:t>
            </a:r>
            <a:r>
              <a:rPr lang="en-US" sz="2400" dirty="0" err="1"/>
              <a:t>Dudhsagar</a:t>
            </a:r>
            <a:r>
              <a:rPr lang="en-US" sz="2400" dirty="0"/>
              <a:t> Falls, spice plantation tour.</a:t>
            </a:r>
          </a:p>
          <a:p>
            <a:pPr>
              <a:defRPr sz="1400"/>
            </a:pPr>
            <a:r>
              <a:rPr lang="en-US" sz="2400" dirty="0"/>
              <a:t>Day 3: Visit Anjuna market, explore Fort Aguada, fly back.</a:t>
            </a:r>
          </a:p>
          <a:p>
            <a:pPr>
              <a:defRPr sz="1400"/>
            </a:pPr>
            <a:r>
              <a:rPr lang="en-US" sz="2400" dirty="0"/>
              <a:t>Stay: Budget hostel ₹1000/night. Meals ₹500/day.</a:t>
            </a:r>
          </a:p>
          <a:p>
            <a:pPr>
              <a:defRPr sz="1400"/>
            </a:pPr>
            <a:r>
              <a:rPr lang="en-US" sz="2400" dirty="0"/>
              <a:t>Weather: Sunny, 30°C.</a:t>
            </a:r>
          </a:p>
          <a:p>
            <a:pPr>
              <a:defRPr sz="1400"/>
            </a:pPr>
            <a:endParaRPr lang="en-US" sz="2400" dirty="0"/>
          </a:p>
          <a:p>
            <a:pPr>
              <a:defRPr sz="1400"/>
            </a:pPr>
            <a:r>
              <a:rPr lang="en-US" sz="2400" dirty="0"/>
              <a:t>The model-generated output is relevant, clear, and adaptable to user constraints. Real-time data (weather) adds personalization and practicality.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defRPr sz="1400"/>
            </a:pPr>
            <a:r>
              <a:rPr lang="en-US" sz="2000" dirty="0"/>
              <a:t>The Travel Planner Agent successfully demonstrates the capability of no-code AI development using IBM Watsonx.ai and Assistant. It offers practical, user-specific travel plans without requiring code, frontend, or prior development knowledge.</a:t>
            </a:r>
          </a:p>
          <a:p>
            <a:pPr>
              <a:defRPr sz="1400"/>
            </a:pPr>
            <a:endParaRPr lang="en-US" sz="2000" dirty="0"/>
          </a:p>
          <a:p>
            <a:pPr>
              <a:defRPr sz="1400"/>
            </a:pPr>
            <a:r>
              <a:rPr lang="en-US" sz="2000" dirty="0"/>
              <a:t>It shows how AI can enhance daily life through intelligent planning, and how natural language interaction can simplify otherwise complex workflows.</a:t>
            </a:r>
          </a:p>
          <a:p>
            <a:pPr>
              <a:defRPr sz="1400"/>
            </a:pPr>
            <a:endParaRPr lang="en-US" sz="2000" dirty="0"/>
          </a:p>
          <a:p>
            <a:pPr>
              <a:defRPr sz="1400"/>
            </a:pPr>
            <a:r>
              <a:rPr lang="en-US" sz="2000" dirty="0"/>
              <a:t>Challenges included designing a balanced prompt that delivers detailed output and integrating external data via optional webhooks.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defRPr sz="1400"/>
            </a:pPr>
            <a:r>
              <a:rPr lang="en-US" dirty="0"/>
              <a:t>The project can evolve into a multi-modal, multilingual, and scalable assistant by incorporating the following:</a:t>
            </a:r>
          </a:p>
          <a:p>
            <a:pPr>
              <a:defRPr sz="1400"/>
            </a:pPr>
            <a:endParaRPr lang="en-US" dirty="0"/>
          </a:p>
          <a:p>
            <a:pPr>
              <a:defRPr sz="1400"/>
            </a:pPr>
            <a:r>
              <a:rPr lang="en-US" dirty="0"/>
              <a:t>• Integration with real-time flight and hotel booking APIs</a:t>
            </a:r>
          </a:p>
          <a:p>
            <a:pPr>
              <a:defRPr sz="1400"/>
            </a:pPr>
            <a:r>
              <a:rPr lang="en-US" dirty="0"/>
              <a:t>• Voice interaction support using speech-to-text modules</a:t>
            </a:r>
          </a:p>
          <a:p>
            <a:pPr>
              <a:defRPr sz="1400"/>
            </a:pPr>
            <a:r>
              <a:rPr lang="en-US" dirty="0"/>
              <a:t>• Multilingual output generation using translation APIs</a:t>
            </a:r>
          </a:p>
          <a:p>
            <a:pPr>
              <a:defRPr sz="1400"/>
            </a:pPr>
            <a:r>
              <a:rPr lang="en-US" dirty="0"/>
              <a:t>• Adding user profiles to remember preferences and past trips</a:t>
            </a:r>
          </a:p>
          <a:p>
            <a:pPr>
              <a:defRPr sz="1400"/>
            </a:pPr>
            <a:r>
              <a:rPr lang="en-US" dirty="0"/>
              <a:t>• Deploying on messaging platforms like WhatsApp or Telegram</a:t>
            </a:r>
          </a:p>
          <a:p>
            <a:pPr>
              <a:defRPr sz="1400"/>
            </a:pPr>
            <a:endParaRPr lang="en-US" dirty="0"/>
          </a:p>
          <a:p>
            <a:pPr>
              <a:defRPr sz="1400"/>
            </a:pPr>
            <a:r>
              <a:rPr lang="en-US" dirty="0"/>
              <a:t>It can also be expanded for business travel, group tours, and educational excursions.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748ED00C-C0DF-D926-74B1-D7BB29346291}"/>
              </a:ext>
            </a:extLst>
          </p:cNvPr>
          <p:cNvPicPr>
            <a:picLocks noGrp="1" noChangeAspect="1"/>
          </p:cNvPicPr>
          <p:nvPr>
            <p:ph idx="1"/>
          </p:nvPr>
        </p:nvPicPr>
        <p:blipFill>
          <a:blip r:embed="rId2"/>
          <a:stretch>
            <a:fillRect/>
          </a:stretch>
        </p:blipFill>
        <p:spPr>
          <a:xfrm>
            <a:off x="3059527" y="1301750"/>
            <a:ext cx="6072946" cy="4673600"/>
          </a:xfrm>
        </p:spPr>
      </p:pic>
    </p:spTree>
    <p:extLst>
      <p:ext uri="{BB962C8B-B14F-4D97-AF65-F5344CB8AC3E}">
        <p14:creationId xmlns:p14="http://schemas.microsoft.com/office/powerpoint/2010/main" val="3847331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704</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Travel Planner Agent </vt:lpstr>
      <vt:lpstr>Problem Statement</vt:lpstr>
      <vt:lpstr>Proposed Solution</vt:lpstr>
      <vt:lpstr>System  Approach</vt:lpstr>
      <vt:lpstr>Algorithm &amp; Deployment</vt:lpstr>
      <vt:lpstr>Result</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Pratham Sharma</cp:lastModifiedBy>
  <cp:revision>27</cp:revision>
  <dcterms:created xsi:type="dcterms:W3CDTF">2021-05-26T16:50:10Z</dcterms:created>
  <dcterms:modified xsi:type="dcterms:W3CDTF">2025-08-02T21:09:11Z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