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85" r:id="rId3"/>
    <p:sldId id="274" r:id="rId5"/>
    <p:sldId id="290" r:id="rId6"/>
    <p:sldId id="265" r:id="rId7"/>
    <p:sldId id="306" r:id="rId8"/>
  </p:sldIdLst>
  <p:sldSz cx="9144000" cy="5143500" type="screen16x9"/>
  <p:notesSz cx="6858000" cy="9144000"/>
  <p:embeddedFontLst>
    <p:embeddedFont>
      <p:font typeface="Calibri" panose="020F050202020403020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F6A"/>
    <a:srgbClr val="F5EDE7"/>
    <a:srgbClr val="345F8A"/>
    <a:srgbClr val="F7F7F7"/>
    <a:srgbClr val="223D5A"/>
    <a:srgbClr val="58A8A6"/>
    <a:srgbClr val="89CFD1"/>
    <a:srgbClr val="F7D3DD"/>
    <a:srgbClr val="57A9A5"/>
    <a:srgbClr val="5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96" autoAdjust="0"/>
  </p:normalViewPr>
  <p:slideViewPr>
    <p:cSldViewPr snapToGrid="0">
      <p:cViewPr varScale="1">
        <p:scale>
          <a:sx n="142" d="100"/>
          <a:sy n="142" d="100"/>
        </p:scale>
        <p:origin x="492" y="126"/>
      </p:cViewPr>
      <p:guideLst>
        <p:guide orient="horz" pos="965"/>
        <p:guide pos="2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888" y="-72"/>
      </p:cViewPr>
      <p:guideLst>
        <p:guide orient="horz" pos="2976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zuser;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4404511" y="915065"/>
            <a:ext cx="334978" cy="0"/>
          </a:xfrm>
          <a:prstGeom prst="line">
            <a:avLst/>
          </a:prstGeom>
          <a:ln w="28575">
            <a:solidFill>
              <a:srgbClr val="2D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0"/>
            <a:ext cx="4744730" cy="5143500"/>
          </a:xfrm>
          <a:custGeom>
            <a:avLst/>
            <a:gdLst>
              <a:gd name="connsiteX0" fmla="*/ 0 w 3937796"/>
              <a:gd name="connsiteY0" fmla="*/ 0 h 5143500"/>
              <a:gd name="connsiteX1" fmla="*/ 3937796 w 3937796"/>
              <a:gd name="connsiteY1" fmla="*/ 0 h 5143500"/>
              <a:gd name="connsiteX2" fmla="*/ 2355181 w 3937796"/>
              <a:gd name="connsiteY2" fmla="*/ 5143500 h 5143500"/>
              <a:gd name="connsiteX3" fmla="*/ 0 w 39377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796" h="5143500">
                <a:moveTo>
                  <a:pt x="0" y="0"/>
                </a:moveTo>
                <a:lnTo>
                  <a:pt x="3937796" y="0"/>
                </a:lnTo>
                <a:lnTo>
                  <a:pt x="2355181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5E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88758" y="217505"/>
            <a:ext cx="8566484" cy="470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Click="0" advTm="0">
    <p:push dir="u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>
            <a:off x="501650" y="2113280"/>
            <a:ext cx="8383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2D4F6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Pneumonia detection</a:t>
            </a:r>
            <a:r>
              <a:rPr lang="en-US" altLang="zh-CN" sz="3200" dirty="0" smtClean="0">
                <a:solidFill>
                  <a:srgbClr val="2D4F6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 </a:t>
            </a:r>
            <a:endParaRPr lang="en-US" altLang="zh-CN" sz="3200" dirty="0" smtClean="0">
              <a:solidFill>
                <a:srgbClr val="2D4F6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  <a:p>
            <a:pPr algn="ctr"/>
            <a:r>
              <a:rPr lang="en-US" altLang="zh-CN" sz="3200" dirty="0" smtClean="0">
                <a:solidFill>
                  <a:srgbClr val="2D4F6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based on </a:t>
            </a:r>
            <a:endParaRPr lang="en-US" altLang="zh-CN" sz="3200" dirty="0" smtClean="0">
              <a:solidFill>
                <a:srgbClr val="2D4F6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  <a:p>
            <a:pPr algn="ctr"/>
            <a:r>
              <a:rPr lang="en-US" altLang="zh-CN" sz="3200" b="1" dirty="0" smtClean="0">
                <a:solidFill>
                  <a:srgbClr val="2D4F6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Traditional machine learning</a:t>
            </a:r>
            <a:endParaRPr lang="en-US" altLang="zh-CN" sz="3200" b="1" dirty="0" smtClean="0">
              <a:solidFill>
                <a:srgbClr val="2D4F6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3493992" y="1118273"/>
            <a:ext cx="215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2D4F6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02</a:t>
            </a:r>
            <a:endParaRPr lang="en-US" altLang="zh-CN" sz="7200" dirty="0" smtClean="0">
              <a:solidFill>
                <a:srgbClr val="2D4F6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-1" y="0"/>
            <a:ext cx="3227705" cy="1683657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noFill/>
          <a:ln w="12700">
            <a:solidFill>
              <a:srgbClr val="F5EDE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/>
          <a:lstStyle/>
          <a:p>
            <a:pPr>
              <a:defRPr/>
            </a:pPr>
            <a:endParaRPr lang="en-US" dirty="0">
              <a:solidFill>
                <a:srgbClr val="58A8A6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/>
          <p:nvPr/>
        </p:nvSpPr>
        <p:spPr>
          <a:xfrm>
            <a:off x="3587836" y="360315"/>
            <a:ext cx="19683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2D4F6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dataset</a:t>
            </a:r>
            <a:endParaRPr lang="en-US" sz="3200" b="1" dirty="0">
              <a:solidFill>
                <a:srgbClr val="2D4F6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5637485" y="2659036"/>
            <a:ext cx="1794630" cy="584420"/>
          </a:xfrm>
          <a:prstGeom prst="chevron">
            <a:avLst/>
          </a:prstGeom>
          <a:solidFill>
            <a:srgbClr val="2D4F6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lt"/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1046471" y="2657766"/>
            <a:ext cx="1794630" cy="584420"/>
          </a:xfrm>
          <a:prstGeom prst="chevron">
            <a:avLst/>
          </a:prstGeom>
          <a:solidFill>
            <a:srgbClr val="2D4F6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lt"/>
            </a:endParaRPr>
          </a:p>
        </p:txBody>
      </p:sp>
      <p:sp>
        <p:nvSpPr>
          <p:cNvPr id="34" name="文本框 16"/>
          <p:cNvSpPr txBox="1"/>
          <p:nvPr/>
        </p:nvSpPr>
        <p:spPr>
          <a:xfrm>
            <a:off x="5892866" y="2758886"/>
            <a:ext cx="1315246" cy="383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lt"/>
              </a:rPr>
              <a:t>load data</a:t>
            </a:r>
            <a:endParaRPr lang="en-US" altLang="zh-CN" sz="1900" b="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lt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1215390" y="2812415"/>
            <a:ext cx="1626235" cy="275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lt"/>
              </a:rPr>
              <a:t>images and labels </a:t>
            </a:r>
            <a:endParaRPr lang="en-US" altLang="zh-CN" sz="1200" b="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37530" y="1158240"/>
            <a:ext cx="1758950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(64,64)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24059" y="3176379"/>
            <a:ext cx="0" cy="319004"/>
          </a:xfrm>
          <a:prstGeom prst="line">
            <a:avLst/>
          </a:prstGeom>
          <a:ln w="12700">
            <a:solidFill>
              <a:srgbClr val="2D4F6A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550816" y="2455983"/>
            <a:ext cx="0" cy="357224"/>
          </a:xfrm>
          <a:prstGeom prst="line">
            <a:avLst/>
          </a:prstGeom>
          <a:ln w="12700">
            <a:solidFill>
              <a:srgbClr val="2D4F6A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305050" y="4266565"/>
            <a:ext cx="3332480" cy="43180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ts val="1500"/>
              </a:lnSpc>
            </a:pPr>
            <a:r>
              <a:rPr sz="1000" b="1" i="1">
                <a:ln/>
                <a:solidFill>
                  <a:schemeClr val="accent4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https://data.mendeley.com/datasets/rscbjbr9sj/2</a:t>
            </a:r>
            <a:endParaRPr sz="1000" b="1" i="1">
              <a:ln/>
              <a:solidFill>
                <a:schemeClr val="accent4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0385" y="3625850"/>
            <a:ext cx="4420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Labeled Optical Coherence Tomography (OCT) </a:t>
            </a:r>
            <a:endParaRPr lang="zh-CN" alt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endParaRPr lang="zh-CN" alt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Chest X-Ray Images for Classification</a:t>
            </a:r>
            <a:endParaRPr lang="zh-CN" alt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" y="1170305"/>
            <a:ext cx="2215515" cy="11182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0" y="1536065"/>
            <a:ext cx="1590675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80" y="1902460"/>
            <a:ext cx="1076325" cy="29527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22" idx="2"/>
            <a:endCxn id="11" idx="0"/>
          </p:cNvCxnSpPr>
          <p:nvPr/>
        </p:nvCxnSpPr>
        <p:spPr>
          <a:xfrm>
            <a:off x="6517005" y="1441450"/>
            <a:ext cx="0" cy="9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16370" y="1838325"/>
            <a:ext cx="0" cy="9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右箭头 18"/>
          <p:cNvSpPr/>
          <p:nvPr/>
        </p:nvSpPr>
        <p:spPr>
          <a:xfrm rot="16200000">
            <a:off x="1555750" y="3263900"/>
            <a:ext cx="683260" cy="8267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3449275" y="2659671"/>
            <a:ext cx="1794630" cy="584420"/>
          </a:xfrm>
          <a:prstGeom prst="chevron">
            <a:avLst/>
          </a:prstGeom>
          <a:solidFill>
            <a:srgbClr val="2D4F6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50" y="1444625"/>
            <a:ext cx="1889760" cy="8337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9705" y="3040380"/>
            <a:ext cx="3977005" cy="1935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-1189" t="-53987" r="1189" b="53987"/>
          <a:stretch>
            <a:fillRect/>
          </a:stretch>
        </p:blipFill>
        <p:spPr>
          <a:xfrm>
            <a:off x="965835" y="-1165225"/>
            <a:ext cx="7485380" cy="4391025"/>
          </a:xfrm>
          <a:prstGeom prst="rect">
            <a:avLst/>
          </a:prstGeom>
        </p:spPr>
      </p:pic>
      <p:sp>
        <p:nvSpPr>
          <p:cNvPr id="16" name="文本框 10"/>
          <p:cNvSpPr txBox="1"/>
          <p:nvPr/>
        </p:nvSpPr>
        <p:spPr>
          <a:xfrm>
            <a:off x="2543896" y="313325"/>
            <a:ext cx="19683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D4F6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PCA:</a:t>
            </a:r>
            <a:endParaRPr lang="en-US" sz="2800" dirty="0">
              <a:solidFill>
                <a:srgbClr val="2D4F6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45" y="835025"/>
            <a:ext cx="5153025" cy="60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62070" y="467360"/>
            <a:ext cx="4737735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remain 95% variance  from 12288 to 546 dimension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3005" y="1112520"/>
            <a:ext cx="5132705" cy="1837690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3587750" y="360045"/>
            <a:ext cx="2275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D4F6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data balance</a:t>
            </a:r>
            <a:endParaRPr lang="en-US" altLang="zh-CN" sz="2400" b="1" dirty="0">
              <a:solidFill>
                <a:srgbClr val="2D4F6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" y="2672080"/>
            <a:ext cx="4471035" cy="2037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80" y="252730"/>
            <a:ext cx="1972310" cy="821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rot="21000000">
            <a:off x="582295" y="56832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inbalanced!</a:t>
            </a:r>
            <a:endParaRPr lang="en-US" altLang="zh-CN" sz="16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30" y="3051810"/>
            <a:ext cx="4143375" cy="44196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6373495" y="2829560"/>
            <a:ext cx="180340" cy="2222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0800000">
            <a:off x="2096770" y="2496820"/>
            <a:ext cx="180340" cy="2222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" y="2052320"/>
            <a:ext cx="4038600" cy="444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6590" y="360045"/>
            <a:ext cx="2992120" cy="29197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10" y="2583180"/>
            <a:ext cx="3588385" cy="1940560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3587836" y="360315"/>
            <a:ext cx="196832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D4F6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KNN and SVM</a:t>
            </a:r>
            <a:endParaRPr lang="en-US" altLang="zh-CN" sz="2000" b="1" dirty="0">
              <a:solidFill>
                <a:srgbClr val="2D4F6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115"/>
            <a:ext cx="2787650" cy="2994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55" y="3328035"/>
            <a:ext cx="2126615" cy="545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2040" y="3328035"/>
            <a:ext cx="1537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K=9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925,&quot;width&quot;:8910}"/>
</p:tagLst>
</file>

<file path=ppt/tags/tag2.xml><?xml version="1.0" encoding="utf-8"?>
<p:tagLst xmlns:p="http://schemas.openxmlformats.org/presentationml/2006/main">
  <p:tag name="COMMONDATA" val="eyJjb3VudCI6MiwiaGRpZCI6IjIzYWJlMDQ1OWI2MjkyMjJkMDk1MzViYzA3NjdlMGEyIiwidXNlckNvdW50IjoyfQ=="/>
  <p:tag name="KSO_WPP_MARK_KEY" val="4cec669f-5273-43bc-b8dc-f394c790eb29"/>
</p:tagLst>
</file>

<file path=ppt/theme/theme1.xml><?xml version="1.0" encoding="utf-8"?>
<a:theme xmlns:a="http://schemas.openxmlformats.org/drawingml/2006/main" name="doc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全屏显示(16:9)</PresentationFormat>
  <Paragraphs>32</Paragraphs>
  <Slides>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阿里巴巴普惠体 R</vt:lpstr>
      <vt:lpstr>微软雅黑</vt:lpstr>
      <vt:lpstr>Arial Unicode MS</vt:lpstr>
      <vt:lpstr>Calibri</vt:lpstr>
      <vt:lpstr>docer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qzuser;</dc:title>
  <dc:creator>qzuser</dc:creator>
  <cp:keywords>qzuser</cp:keywords>
  <dc:description>qzuser</dc:description>
  <cp:lastModifiedBy>淡定</cp:lastModifiedBy>
  <cp:revision>177</cp:revision>
  <dcterms:created xsi:type="dcterms:W3CDTF">2016-05-20T12:59:00Z</dcterms:created>
  <dcterms:modified xsi:type="dcterms:W3CDTF">2022-12-17T08:59:20Z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A5E7E71FE51142B1B375517A7E37B687</vt:lpwstr>
  </property>
  <property fmtid="{D5CDD505-2E9C-101B-9397-08002B2CF9AE}" pid="4" name="KSOTemplateUUID">
    <vt:lpwstr>v1.0_mb_yjCJurvw0tAruOn4UOVMmQ==</vt:lpwstr>
  </property>
</Properties>
</file>