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3" r:id="rId2"/>
    <p:sldId id="298" r:id="rId3"/>
    <p:sldId id="29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E1330"/>
    <a:srgbClr val="EB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9" autoAdjust="0"/>
    <p:restoredTop sz="97222" autoAdjust="0"/>
  </p:normalViewPr>
  <p:slideViewPr>
    <p:cSldViewPr snapToGrid="0">
      <p:cViewPr varScale="1">
        <p:scale>
          <a:sx n="68" d="100"/>
          <a:sy n="68" d="100"/>
        </p:scale>
        <p:origin x="1596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F53F5-29B7-0244-AF02-98822E0CA75B}" type="datetime1">
              <a:rPr lang="en-US" smtClean="0"/>
              <a:pPr/>
              <a:t>07/12/2024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AF6D0-0776-8F48-9455-BEF37AE69E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31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D1DD-75DB-2F4F-8826-7A95CA174C12}" type="datetime1">
              <a:rPr lang="en-US" smtClean="0"/>
              <a:pPr/>
              <a:t>07/12/2024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EA4DA-7444-FF48-91AA-B5F297C8C1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8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12200" y="6462465"/>
            <a:ext cx="3048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DE2E6-8F32-8543-92C1-F56C00355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Eicher-Logo_Cased-Tagline_Colour-Panton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8687" y="6330795"/>
            <a:ext cx="2179638" cy="567265"/>
          </a:xfrm>
          <a:prstGeom prst="rect">
            <a:avLst/>
          </a:prstGeom>
        </p:spPr>
      </p:pic>
      <p:pic>
        <p:nvPicPr>
          <p:cNvPr id="17" name="Picture 16" descr="VECVColo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729" y="6177474"/>
            <a:ext cx="2726271" cy="836056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8788642" y="-17584"/>
            <a:ext cx="358533" cy="528224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8738622" y="-17584"/>
            <a:ext cx="367277" cy="690830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8522722" y="-17584"/>
            <a:ext cx="367277" cy="528223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548418" y="6482687"/>
            <a:ext cx="1951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PDD/VDC/TEST</a:t>
            </a:r>
            <a:r>
              <a:rPr lang="en-US" sz="1000" baseline="0" dirty="0"/>
              <a:t> INCIDENT REPORT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533400" y="2057400"/>
            <a:ext cx="4445000" cy="147002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400"/>
              </a:lnSpc>
              <a:spcBef>
                <a:spcPts val="0"/>
              </a:spcBef>
              <a:buFontTx/>
              <a:buNone/>
              <a:defRPr sz="4400" b="1" i="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33400" y="3733800"/>
            <a:ext cx="4445000" cy="4656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200" kern="0" cap="all" spc="1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3" name="Picture 12" descr="Eicher-Trucks-and-Buses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565" y="-195071"/>
            <a:ext cx="4756865" cy="1236785"/>
          </a:xfrm>
          <a:prstGeom prst="rect">
            <a:avLst/>
          </a:prstGeom>
        </p:spPr>
      </p:pic>
      <p:pic>
        <p:nvPicPr>
          <p:cNvPr id="14" name="Picture 13" descr="VECV-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5867400"/>
            <a:ext cx="3657600" cy="112166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7759700" y="0"/>
            <a:ext cx="1384300" cy="6858000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/>
          <p:cNvSpPr/>
          <p:nvPr userDrawn="1"/>
        </p:nvSpPr>
        <p:spPr>
          <a:xfrm>
            <a:off x="6642100" y="-17585"/>
            <a:ext cx="2514600" cy="6875585"/>
          </a:xfrm>
          <a:prstGeom prst="parallelogram">
            <a:avLst>
              <a:gd name="adj" fmla="val 4978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Parallelogram 19"/>
          <p:cNvSpPr/>
          <p:nvPr userDrawn="1"/>
        </p:nvSpPr>
        <p:spPr>
          <a:xfrm>
            <a:off x="5499100" y="-17585"/>
            <a:ext cx="2514600" cy="6875585"/>
          </a:xfrm>
          <a:prstGeom prst="parallelogram">
            <a:avLst>
              <a:gd name="adj" fmla="val 4978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8153452" y="58197"/>
            <a:ext cx="838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kern="0" spc="19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E37E0-1524-A448-A170-FA2C23AD41F3}" type="datetime1">
              <a:rPr kumimoji="0" lang="en-US" sz="900" b="0" i="0" u="none" strike="noStrike" kern="0" cap="none" spc="19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07/12/2024</a:t>
            </a:fld>
            <a:endParaRPr kumimoji="0" lang="en-US" sz="900" b="0" i="0" u="none" strike="noStrike" kern="0" cap="none" spc="19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2286000"/>
            <a:ext cx="7772400" cy="10668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ts val="4600"/>
              </a:lnSpc>
              <a:spcBef>
                <a:spcPts val="0"/>
              </a:spcBef>
              <a:buFontTx/>
              <a:buNone/>
              <a:defRPr sz="3500" b="1" i="0" cap="all" spc="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name of the section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33400" y="3429000"/>
            <a:ext cx="7772400" cy="1143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12200" y="6366929"/>
            <a:ext cx="3048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DE2E6-8F32-8543-92C1-F56C00355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Eicher-Logo_Cased-Tagline_Colour-Panton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8687" y="6180667"/>
            <a:ext cx="2179638" cy="567265"/>
          </a:xfrm>
          <a:prstGeom prst="rect">
            <a:avLst/>
          </a:prstGeom>
        </p:spPr>
      </p:pic>
      <p:pic>
        <p:nvPicPr>
          <p:cNvPr id="26" name="Picture 25" descr="VECVColo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729" y="6040994"/>
            <a:ext cx="2726271" cy="83605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-17585"/>
            <a:ext cx="9143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8788642" y="-17585"/>
            <a:ext cx="358533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8738622" y="-17584"/>
            <a:ext cx="367277" cy="690830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8522722" y="-17584"/>
            <a:ext cx="367277" cy="690830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263900" y="6203577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kern="0" cap="all" spc="100" dirty="0">
                <a:solidFill>
                  <a:schemeClr val="tx1"/>
                </a:solidFill>
              </a:rPr>
              <a:t>Department name in calibri (bold, uppercase, size 8, </a:t>
            </a:r>
            <a:r>
              <a:rPr lang="en-US" sz="800" b="1" i="0" kern="0" cap="all" spc="100" dirty="0" err="1">
                <a:solidFill>
                  <a:schemeClr val="tx1"/>
                </a:solidFill>
              </a:rPr>
              <a:t>colour</a:t>
            </a:r>
            <a:r>
              <a:rPr lang="en-US" sz="800" b="1" i="0" kern="0" cap="all" spc="100" dirty="0">
                <a:solidFill>
                  <a:schemeClr val="tx1"/>
                </a:solidFill>
              </a:rPr>
              <a:t> – black, text 1)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254186" y="6501352"/>
            <a:ext cx="320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TITLE OF PRESENTATION AND DATE IN CALIBRI (UPPERCASE, SIZE 8, COLOUR – BLACK, TEXT 1)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-17585"/>
            <a:ext cx="9143999" cy="689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8788642" y="-17585"/>
            <a:ext cx="358533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000"/>
            <a:ext cx="8229600" cy="49657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400"/>
              </a:lnSpc>
              <a:buFontTx/>
              <a:buNone/>
              <a:defRPr sz="2600" b="1" i="0">
                <a:latin typeface="Calibri (Body)"/>
                <a:cs typeface="Calibri (Body)"/>
              </a:defRPr>
            </a:lvl1pPr>
            <a:lvl2pPr marL="0" indent="0">
              <a:spcBef>
                <a:spcPts val="652"/>
              </a:spcBef>
              <a:buFontTx/>
              <a:buNone/>
              <a:defRPr sz="2400"/>
            </a:lvl2pPr>
            <a:lvl3pPr marL="0" indent="-254000">
              <a:lnSpc>
                <a:spcPts val="2700"/>
              </a:lnSpc>
              <a:buClr>
                <a:schemeClr val="accent1"/>
              </a:buClr>
              <a:buSzPct val="90000"/>
              <a:buFont typeface="Wingdings" charset="2"/>
              <a:buChar char="§"/>
              <a:defRPr baseline="0"/>
            </a:lvl3pPr>
            <a:lvl4pPr marL="868680">
              <a:lnSpc>
                <a:spcPts val="2200"/>
              </a:lnSpc>
              <a:spcBef>
                <a:spcPts val="480"/>
              </a:spcBef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143000">
              <a:lnSpc>
                <a:spcPts val="2200"/>
              </a:lnSpc>
              <a:buClr>
                <a:schemeClr val="bg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arallelogram 18"/>
          <p:cNvSpPr/>
          <p:nvPr userDrawn="1"/>
        </p:nvSpPr>
        <p:spPr>
          <a:xfrm>
            <a:off x="8738622" y="-17584"/>
            <a:ext cx="367277" cy="690830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5" name="Parallelogram 24"/>
          <p:cNvSpPr/>
          <p:nvPr userDrawn="1"/>
        </p:nvSpPr>
        <p:spPr>
          <a:xfrm>
            <a:off x="8522722" y="-17584"/>
            <a:ext cx="367277" cy="690830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07999"/>
          </a:xfrm>
          <a:prstGeom prst="rect">
            <a:avLst/>
          </a:prstGeom>
        </p:spPr>
        <p:txBody>
          <a:bodyPr vert="horz" bIns="38100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12200" y="6366929"/>
            <a:ext cx="3048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DE2E6-8F32-8543-92C1-F56C00355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Eicher-Logo_Cased-Tagline_Colour-Panton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8687" y="6180667"/>
            <a:ext cx="2179638" cy="567265"/>
          </a:xfrm>
          <a:prstGeom prst="rect">
            <a:avLst/>
          </a:prstGeom>
        </p:spPr>
      </p:pic>
      <p:pic>
        <p:nvPicPr>
          <p:cNvPr id="16" name="Picture 15" descr="VECVColo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729" y="6040994"/>
            <a:ext cx="2726271" cy="836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673100"/>
            <a:ext cx="9144000" cy="61849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12200" y="6366929"/>
            <a:ext cx="3048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DE2E6-8F32-8543-92C1-F56C00355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7585"/>
            <a:ext cx="9143999" cy="6908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788642" y="-17585"/>
            <a:ext cx="358533" cy="690831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Parallelogram 12"/>
          <p:cNvSpPr/>
          <p:nvPr userDrawn="1"/>
        </p:nvSpPr>
        <p:spPr>
          <a:xfrm>
            <a:off x="8738622" y="-17584"/>
            <a:ext cx="367277" cy="690830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8522722" y="-17584"/>
            <a:ext cx="367277" cy="690830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Title 10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07999"/>
          </a:xfrm>
          <a:prstGeom prst="rect">
            <a:avLst/>
          </a:prstGeom>
        </p:spPr>
        <p:txBody>
          <a:bodyPr vert="horz" bIns="38100" anchor="b" anchorCtr="0"/>
          <a:lstStyle>
            <a:lvl1pPr algn="l">
              <a:defRPr sz="2800" b="1" i="0">
                <a:solidFill>
                  <a:srgbClr val="FFFFFE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2DA367B2-1F46-4DF0-ABEA-397C0AAC04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6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12200" y="6358462"/>
            <a:ext cx="3048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DE2E6-8F32-8543-92C1-F56C00355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 userDrawn="1"/>
        </p:nvSpPr>
        <p:spPr>
          <a:xfrm>
            <a:off x="8712200" y="6462465"/>
            <a:ext cx="304800" cy="23600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9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4DE2E6-8F32-8543-92C1-F56C00355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Eicher-Logo_Cased-Tagline_Colour-Pantone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498687" y="6330795"/>
            <a:ext cx="2179638" cy="567265"/>
          </a:xfrm>
          <a:prstGeom prst="rect">
            <a:avLst/>
          </a:prstGeom>
        </p:spPr>
      </p:pic>
      <p:pic>
        <p:nvPicPr>
          <p:cNvPr id="6" name="Picture 5" descr="VECVColor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1729" y="6177474"/>
            <a:ext cx="2726271" cy="83605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-3937"/>
            <a:ext cx="9147175" cy="4693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0" hangingPunct="0"/>
            <a:r>
              <a:rPr lang="de-DE" sz="28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PROTUS</a:t>
            </a:r>
            <a:r>
              <a:rPr lang="de-DE" sz="2800" b="1" baseline="0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REPORT</a:t>
            </a:r>
            <a:endParaRPr lang="en-US" sz="28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788642" y="-17584"/>
            <a:ext cx="358533" cy="483015"/>
          </a:xfrm>
          <a:prstGeom prst="rect">
            <a:avLst/>
          </a:prstGeom>
          <a:solidFill>
            <a:srgbClr val="1024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Parallelogram 8"/>
          <p:cNvSpPr/>
          <p:nvPr userDrawn="1"/>
        </p:nvSpPr>
        <p:spPr>
          <a:xfrm>
            <a:off x="8738622" y="-17584"/>
            <a:ext cx="367277" cy="690830"/>
          </a:xfrm>
          <a:prstGeom prst="parallelogram">
            <a:avLst>
              <a:gd name="adj" fmla="val 370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Parallelogram 9"/>
          <p:cNvSpPr/>
          <p:nvPr userDrawn="1"/>
        </p:nvSpPr>
        <p:spPr>
          <a:xfrm>
            <a:off x="8550018" y="-17584"/>
            <a:ext cx="367277" cy="483015"/>
          </a:xfrm>
          <a:prstGeom prst="parallelogram">
            <a:avLst>
              <a:gd name="adj" fmla="val 3709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48418" y="6482687"/>
            <a:ext cx="1951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PDD/VDC/TEST</a:t>
            </a:r>
            <a:r>
              <a:rPr lang="en-US" sz="1000" baseline="0" dirty="0"/>
              <a:t> INCIDENT REPORT</a:t>
            </a:r>
            <a:endParaRPr 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56" y="114285"/>
            <a:ext cx="1419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22" y="16191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2170" y="461019"/>
            <a:ext cx="9070886" cy="937274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7777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77777"/>
                </a:solidFill>
                <a:latin typeface="Helvetica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77777"/>
                </a:solidFill>
                <a:latin typeface="Helvetica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77777"/>
                </a:solidFill>
                <a:latin typeface="Helvetica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77777"/>
                </a:solidFill>
                <a:latin typeface="Helvetica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77777"/>
                </a:solidFill>
                <a:latin typeface="Helvetica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77777"/>
                </a:solidFill>
                <a:latin typeface="Helvetica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77777"/>
                </a:solidFill>
                <a:latin typeface="Helvetica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77777"/>
                </a:solidFill>
                <a:latin typeface="Helvetica"/>
              </a:defRPr>
            </a:lvl9pPr>
          </a:lstStyle>
          <a:p>
            <a:pPr>
              <a:tabLst>
                <a:tab pos="2003425" algn="l"/>
              </a:tabLst>
            </a:pPr>
            <a:endParaRPr lang="en-US" sz="1200" b="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tabLst>
                <a:tab pos="2003425" algn="l"/>
              </a:tabLst>
            </a:pPr>
            <a:r>
              <a:rPr lang="en-US" sz="1200" b="0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Ref/ Failure Date		                         </a:t>
            </a:r>
            <a:r>
              <a:rPr lang="en-US" sz="1200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:</a:t>
            </a:r>
            <a:r>
              <a:rPr lang="en-US" sz="1200" b="0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200" b="0" dirty="0" err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Protus</a:t>
            </a:r>
            <a:r>
              <a:rPr lang="en-US" sz="1200" b="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: </a:t>
            </a:r>
            <a:endParaRPr lang="en-IN" sz="1200" b="0" dirty="0" smtClean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pPr defTabSz="114300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Complaint		                                                                 : </a:t>
            </a:r>
            <a:endParaRPr lang="en-GB" sz="1200" dirty="0" smtClean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pPr defTabSz="114300"/>
            <a:r>
              <a:rPr lang="en-US" sz="1200" b="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Part’s </a:t>
            </a:r>
            <a:r>
              <a:rPr lang="en-US" sz="1200" b="0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mileage/cumulative mileage/target                  </a:t>
            </a:r>
            <a:r>
              <a:rPr lang="en-US" sz="1200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: </a:t>
            </a:r>
            <a:endParaRPr lang="en-US" sz="1200" b="0" dirty="0" smtClean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pPr defTabSz="114300"/>
            <a:r>
              <a:rPr lang="en-US" sz="1200" b="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Vehicle ID		                                                                    : </a:t>
            </a:r>
            <a:endParaRPr lang="en-GB" sz="1200" b="0" dirty="0" smtClean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pPr defTabSz="114300"/>
            <a:r>
              <a:rPr lang="en-US" sz="1200" b="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Durability </a:t>
            </a:r>
            <a:r>
              <a:rPr lang="en-US" sz="1200" b="0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test at                                                             : 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82584" y="1561189"/>
            <a:ext cx="3121311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de-DE" sz="1200" dirty="0">
                <a:latin typeface="Calibri" pitchFamily="34" charset="0"/>
                <a:cs typeface="Times New Roman" pitchFamily="18" charset="0"/>
              </a:rPr>
              <a:t>Author, </a:t>
            </a:r>
            <a:r>
              <a:rPr lang="de-DE" sz="1200" dirty="0" smtClean="0">
                <a:latin typeface="Calibri" pitchFamily="34" charset="0"/>
                <a:cs typeface="Times New Roman" pitchFamily="18" charset="0"/>
              </a:rPr>
              <a:t>Date:</a:t>
            </a:r>
            <a:endParaRPr lang="de-DE" sz="12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68936" y="1897380"/>
            <a:ext cx="3121311" cy="26743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de-DE" sz="1200" dirty="0">
                <a:latin typeface="Calibri" pitchFamily="34" charset="0"/>
                <a:cs typeface="Times New Roman" pitchFamily="18" charset="0"/>
              </a:rPr>
              <a:t>Part No: S/w</a:t>
            </a:r>
            <a:endParaRPr lang="en-US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82584" y="2205714"/>
            <a:ext cx="3121311" cy="40893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14300" eaLnBrk="0" hangingPunct="0"/>
            <a:r>
              <a:rPr lang="en-US" sz="1200" b="1" u="sng" dirty="0">
                <a:latin typeface="Calibri" pitchFamily="34" charset="0"/>
                <a:cs typeface="Times New Roman" pitchFamily="18" charset="0"/>
              </a:rPr>
              <a:t>Observation</a:t>
            </a:r>
            <a:r>
              <a:rPr lang="en-US" sz="1200" b="1" dirty="0">
                <a:latin typeface="Calibri" pitchFamily="34" charset="0"/>
                <a:cs typeface="Times New Roman" pitchFamily="18" charset="0"/>
              </a:rPr>
              <a:t>:-</a:t>
            </a:r>
          </a:p>
          <a:p>
            <a:pPr defTabSz="114300"/>
            <a:endParaRPr lang="en-US" sz="1200" b="1" dirty="0">
              <a:latin typeface="Calibri" pitchFamily="34" charset="0"/>
              <a:cs typeface="Times New Roman" pitchFamily="18" charset="0"/>
            </a:endParaRPr>
          </a:p>
          <a:p>
            <a:pPr defTabSz="114300" eaLnBrk="0" hangingPunct="0"/>
            <a:endParaRPr lang="en-GB" sz="1200" dirty="0">
              <a:cs typeface="Times New Roman" pitchFamily="18" charset="0"/>
            </a:endParaRPr>
          </a:p>
          <a:p>
            <a:pPr defTabSz="114300" eaLnBrk="0" hangingPunct="0"/>
            <a:endParaRPr lang="en-GB" sz="1200" dirty="0">
              <a:cs typeface="Times New Roman" pitchFamily="18" charset="0"/>
            </a:endParaRPr>
          </a:p>
          <a:p>
            <a:pPr defTabSz="114300" eaLnBrk="0" hangingPunct="0"/>
            <a:endParaRPr lang="en-GB" sz="1200" dirty="0">
              <a:cs typeface="Times New Roman" pitchFamily="18" charset="0"/>
            </a:endParaRPr>
          </a:p>
          <a:p>
            <a:pPr defTabSz="114300" eaLnBrk="0" hangingPunct="0"/>
            <a:endParaRPr lang="en-GB" sz="1200" dirty="0">
              <a:cs typeface="Times New Roman" pitchFamily="18" charset="0"/>
            </a:endParaRPr>
          </a:p>
          <a:p>
            <a:pPr defTabSz="114300" eaLnBrk="0" hangingPunct="0"/>
            <a:endParaRPr lang="en-GB" sz="1200" dirty="0">
              <a:cs typeface="Times New Roman" pitchFamily="18" charset="0"/>
            </a:endParaRPr>
          </a:p>
          <a:p>
            <a:pPr defTabSz="114300" eaLnBrk="0" hangingPunct="0"/>
            <a:r>
              <a:rPr lang="en-US" sz="1200" b="1" u="sng" dirty="0">
                <a:cs typeface="Times New Roman" pitchFamily="18" charset="0"/>
              </a:rPr>
              <a:t>History :</a:t>
            </a:r>
          </a:p>
          <a:p>
            <a:pPr defTabSz="114300" eaLnBrk="0" hangingPunct="0"/>
            <a:endParaRPr lang="en-IN" sz="1200" dirty="0">
              <a:latin typeface="+mj-lt"/>
              <a:cs typeface="Times New Roman" pitchFamily="18" charset="0"/>
            </a:endParaRPr>
          </a:p>
          <a:p>
            <a:pPr eaLnBrk="0" hangingPunct="0">
              <a:defRPr/>
            </a:pPr>
            <a:endParaRPr lang="en-IN" sz="1200" dirty="0">
              <a:latin typeface="+mj-lt"/>
              <a:cs typeface="Times New Roman" pitchFamily="18" charset="0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3385635" y="1917471"/>
            <a:ext cx="3015165" cy="2252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200" dirty="0">
                <a:latin typeface="Calibri" pitchFamily="34" charset="0"/>
                <a:cs typeface="Times New Roman" pitchFamily="18" charset="0"/>
              </a:rPr>
              <a:t>Part name :- </a:t>
            </a:r>
            <a:endParaRPr lang="en-IN" sz="12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 rot="5400000" flipV="1">
            <a:off x="8424726" y="1039547"/>
            <a:ext cx="145329" cy="274317"/>
          </a:xfrm>
          <a:prstGeom prst="homePlate">
            <a:avLst>
              <a:gd name="adj" fmla="val 97917"/>
            </a:avLst>
          </a:prstGeom>
          <a:solidFill>
            <a:srgbClr val="FF9933"/>
          </a:solidFill>
          <a:ln w="9525" algn="ctr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10308" tIns="0" rIns="51540" bIns="0" anchor="ctr"/>
          <a:lstStyle/>
          <a:p>
            <a:pPr algn="ctr" defTabSz="873125" eaLnBrk="0" hangingPunct="0"/>
            <a:endParaRPr lang="en-GB" sz="900" dirty="0">
              <a:latin typeface="Calibri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40093"/>
              </p:ext>
            </p:extLst>
          </p:nvPr>
        </p:nvGraphicFramePr>
        <p:xfrm>
          <a:off x="7567606" y="1267225"/>
          <a:ext cx="1524000" cy="197753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j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418044" y="1583070"/>
            <a:ext cx="2644378" cy="4771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b="1" u="sng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b="1" u="sng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b="1" u="sng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b="1" u="sng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b="1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12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57464" y="1551371"/>
            <a:ext cx="2639867" cy="27699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PICTURE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7006" y="1510877"/>
            <a:ext cx="9036050" cy="4917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2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3385784" y="1561189"/>
            <a:ext cx="3015016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defTabSz="330200" eaLnBrk="0" hangingPunct="0"/>
            <a:r>
              <a:rPr lang="de-DE" sz="1200" dirty="0">
                <a:latin typeface="Calibri" pitchFamily="34" charset="0"/>
                <a:cs typeface="Times New Roman" pitchFamily="18" charset="0"/>
              </a:rPr>
              <a:t> Design Engineer:- </a:t>
            </a:r>
            <a:endParaRPr lang="en-US" sz="1200" dirty="0">
              <a:latin typeface="Calibri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4218" y="3069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58784" y="343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290247" y="2256380"/>
            <a:ext cx="3015165" cy="40893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14300" eaLnBrk="0" hangingPunct="0"/>
            <a:r>
              <a:rPr lang="en-US" sz="1200" b="1" u="sng" dirty="0">
                <a:cs typeface="Times New Roman" pitchFamily="18" charset="0"/>
              </a:rPr>
              <a:t>Probable cause:-</a:t>
            </a:r>
          </a:p>
          <a:p>
            <a:pPr defTabSz="114300" eaLnBrk="0" hangingPunct="0"/>
            <a:endParaRPr lang="en-US" sz="1200" b="1" u="sng" dirty="0">
              <a:cs typeface="Times New Roman" pitchFamily="18" charset="0"/>
            </a:endParaRPr>
          </a:p>
          <a:p>
            <a:pPr defTabSz="114300" eaLnBrk="0" hangingPunct="0"/>
            <a:endParaRPr lang="en-US" sz="1200" dirty="0">
              <a:cs typeface="Times New Roman" pitchFamily="18" charset="0"/>
            </a:endParaRPr>
          </a:p>
          <a:p>
            <a:pPr defTabSz="114300" eaLnBrk="0" hangingPunct="0"/>
            <a:endParaRPr lang="en-US" sz="1400" dirty="0">
              <a:cs typeface="Times New Roman" pitchFamily="18" charset="0"/>
            </a:endParaRPr>
          </a:p>
          <a:p>
            <a:pPr defTabSz="114300" eaLnBrk="0" hangingPunct="0"/>
            <a:endParaRPr lang="en-US" sz="1400" dirty="0">
              <a:cs typeface="Times New Roman" pitchFamily="18" charset="0"/>
            </a:endParaRPr>
          </a:p>
          <a:p>
            <a:pPr defTabSz="114300" eaLnBrk="0" hangingPunct="0"/>
            <a:endParaRPr lang="en-US" sz="1400" dirty="0">
              <a:cs typeface="Times New Roman" pitchFamily="18" charset="0"/>
            </a:endParaRPr>
          </a:p>
          <a:p>
            <a:pPr defTabSz="114300" eaLnBrk="0" hangingPunct="0"/>
            <a:endParaRPr lang="en-US" sz="1400" dirty="0">
              <a:cs typeface="Times New Roman" pitchFamily="18" charset="0"/>
            </a:endParaRPr>
          </a:p>
          <a:p>
            <a:pPr defTabSz="114300" eaLnBrk="0" hangingPunct="0"/>
            <a:endParaRPr lang="en-US" sz="1400" dirty="0">
              <a:cs typeface="Times New Roman" pitchFamily="18" charset="0"/>
            </a:endParaRPr>
          </a:p>
          <a:p>
            <a:pPr defTabSz="114300" eaLnBrk="0" hangingPunct="0"/>
            <a:r>
              <a:rPr lang="en-US" sz="1200" b="1" u="sng" dirty="0">
                <a:cs typeface="Times New Roman" pitchFamily="18" charset="0"/>
              </a:rPr>
              <a:t>Action taken</a:t>
            </a:r>
          </a:p>
          <a:p>
            <a:pPr defTabSz="114300" eaLnBrk="0" hangingPunct="0"/>
            <a:endParaRPr lang="en-US" sz="1100" b="1" u="sng" dirty="0"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757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83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34992"/>
              </p:ext>
            </p:extLst>
          </p:nvPr>
        </p:nvGraphicFramePr>
        <p:xfrm>
          <a:off x="66674" y="526968"/>
          <a:ext cx="5759693" cy="298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936">
                <a:tc gridSpan="4">
                  <a:txBody>
                    <a:bodyPr/>
                    <a:lstStyle/>
                    <a:p>
                      <a:pPr>
                        <a:tabLst>
                          <a:tab pos="2003425" algn="l"/>
                        </a:tabLs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PROTUS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</a:rPr>
                        <a:t> statement  :-</a:t>
                      </a:r>
                      <a:endParaRPr lang="en-US" sz="1200" dirty="0">
                        <a:solidFill>
                          <a:schemeClr val="bg1"/>
                        </a:solidFill>
                        <a:latin typeface="Lucida Bright" panose="020406020505050203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4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Why/Why 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Why/Why -RCA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</a:rPr>
                        <a:t>Fact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</a:rPr>
                        <a:t> finding)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</a:rPr>
                        <a:t>Reasons for Problem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Corrective action with relevant document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evidence  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</a:rPr>
                        <a:t>Why1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Why 2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0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</a:rPr>
                        <a:t>Why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</a:rPr>
                        <a:t>Why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0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Calibri"/>
                        </a:rPr>
                        <a:t>Why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06331"/>
              </p:ext>
            </p:extLst>
          </p:nvPr>
        </p:nvGraphicFramePr>
        <p:xfrm>
          <a:off x="5901482" y="4130271"/>
          <a:ext cx="31579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Faile</a:t>
                      </a:r>
                      <a:r>
                        <a:rPr lang="en-US" sz="1400" baseline="0" dirty="0"/>
                        <a:t>d Part( </a:t>
                      </a:r>
                      <a:r>
                        <a:rPr lang="en-US" sz="1400" baseline="0" dirty="0" err="1"/>
                        <a:t>Rel</a:t>
                      </a:r>
                      <a:r>
                        <a:rPr lang="en-US" sz="1400" baseline="0" dirty="0"/>
                        <a:t> lev)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solidFill>
                          <a:srgbClr val="00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36776" y="2976475"/>
            <a:ext cx="3109024" cy="1063261"/>
          </a:xfrm>
          <a:prstGeom prst="rect">
            <a:avLst/>
          </a:prstGeom>
          <a:noFill/>
          <a:ln w="63500" cmpd="db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6776" y="2407740"/>
            <a:ext cx="3133654" cy="52322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Attachment :-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(CAPA/8D/Deviation /Fishbone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22010"/>
              </p:ext>
            </p:extLst>
          </p:nvPr>
        </p:nvGraphicFramePr>
        <p:xfrm>
          <a:off x="5936776" y="4963229"/>
          <a:ext cx="31852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ECO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29289"/>
              </p:ext>
            </p:extLst>
          </p:nvPr>
        </p:nvGraphicFramePr>
        <p:xfrm>
          <a:off x="5936776" y="482597"/>
          <a:ext cx="308439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Design</a:t>
                      </a:r>
                      <a:r>
                        <a:rPr lang="en-US" sz="1400" baseline="0" dirty="0"/>
                        <a:t> issue </a:t>
                      </a:r>
                    </a:p>
                    <a:p>
                      <a:r>
                        <a:rPr lang="en-US" sz="1400" baseline="0" dirty="0"/>
                        <a:t>(Y/N)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Quality issue</a:t>
                      </a:r>
                    </a:p>
                    <a:p>
                      <a:r>
                        <a:rPr lang="en-US" sz="1400" dirty="0"/>
                        <a:t>(Y/N)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78629"/>
              </p:ext>
            </p:extLst>
          </p:nvPr>
        </p:nvGraphicFramePr>
        <p:xfrm>
          <a:off x="5936776" y="1472654"/>
          <a:ext cx="311922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Process Issue</a:t>
                      </a:r>
                      <a:endParaRPr lang="en-US" sz="1400" baseline="0" dirty="0"/>
                    </a:p>
                    <a:p>
                      <a:r>
                        <a:rPr lang="en-US" sz="1400" baseline="0" dirty="0"/>
                        <a:t>(Y/N)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Others:-</a:t>
                      </a:r>
                      <a:r>
                        <a:rPr lang="en-US" sz="1200" dirty="0"/>
                        <a:t>(Deviation</a:t>
                      </a:r>
                      <a:r>
                        <a:rPr lang="en-US" sz="1200" baseline="0" dirty="0"/>
                        <a:t> / Handling)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64138"/>
              </p:ext>
            </p:extLst>
          </p:nvPr>
        </p:nvGraphicFramePr>
        <p:xfrm>
          <a:off x="93787" y="3554997"/>
          <a:ext cx="5744305" cy="291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9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969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Prevent recurrence of the problem at the problem site and across the organization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Document Updation / Related activities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Applicability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(Y/N)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In-House /Vendor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Resp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Target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Date of Closure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PFMEA/DFMEA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PPAP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Process Flow/AOS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SOP Update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Process Audit Sheet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Quality / Gate Check Sheet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Action</a:t>
                      </a:r>
                      <a:r>
                        <a:rPr lang="en-US" sz="900" b="0" i="0" u="none" strike="noStrike" baseline="0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 in Stores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6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ECO / Drawing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Resolution in 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69848"/>
              </p:ext>
            </p:extLst>
          </p:nvPr>
        </p:nvGraphicFramePr>
        <p:xfrm>
          <a:off x="6020432" y="5853490"/>
          <a:ext cx="236156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009">
                <a:tc>
                  <a:txBody>
                    <a:bodyPr/>
                    <a:lstStyle/>
                    <a:p>
                      <a:r>
                        <a:rPr lang="en-US" sz="1400" dirty="0"/>
                        <a:t>RCA reviewed</a:t>
                      </a:r>
                      <a:r>
                        <a:rPr lang="en-US" sz="1400" baseline="0" dirty="0"/>
                        <a:t> By</a:t>
                      </a:r>
                      <a:r>
                        <a:rPr lang="en-US" sz="1400" dirty="0"/>
                        <a:t>:-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09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33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2550" y="496888"/>
          <a:ext cx="5676900" cy="504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34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Validation Closure Summary:-</a:t>
                      </a:r>
                    </a:p>
                  </a:txBody>
                  <a:tcPr marL="91431" marR="91431" marT="45709" marB="4570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0001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sz="1400" dirty="0"/>
                    </a:p>
                  </a:txBody>
                  <a:tcPr marL="91431" marR="91431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45188" y="5467350"/>
          <a:ext cx="3157537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Validated Part</a:t>
                      </a:r>
                      <a:r>
                        <a:rPr lang="en-US" sz="1400" baseline="0" dirty="0"/>
                        <a:t>( Rel lev)</a:t>
                      </a:r>
                      <a:endParaRPr lang="en-US" sz="1400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 -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P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 release </a:t>
                      </a:r>
                      <a:endParaRPr lang="de-DE" sz="1400" dirty="0">
                        <a:solidFill>
                          <a:srgbClr val="00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94400" y="4341813"/>
            <a:ext cx="3108325" cy="1062037"/>
          </a:xfrm>
          <a:prstGeom prst="rect">
            <a:avLst/>
          </a:prstGeom>
          <a:noFill/>
          <a:ln w="63500" cmpd="db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55" name="Rectangle 7"/>
          <p:cNvSpPr>
            <a:spLocks noChangeArrowheads="1"/>
          </p:cNvSpPr>
          <p:nvPr/>
        </p:nvSpPr>
        <p:spPr bwMode="auto">
          <a:xfrm>
            <a:off x="5969000" y="3744913"/>
            <a:ext cx="3133725" cy="52387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srgbClr val="FFFFFE"/>
                </a:solidFill>
              </a:rPr>
              <a:t>Attachment :-</a:t>
            </a:r>
          </a:p>
          <a:p>
            <a:pPr algn="ctr"/>
            <a:r>
              <a:rPr lang="en-US" sz="1400" b="1" dirty="0">
                <a:solidFill>
                  <a:srgbClr val="FFFFFE"/>
                </a:solidFill>
              </a:rPr>
              <a:t>(Component photo/ CAE /Vendor)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22954" y="507092"/>
          <a:ext cx="30845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Vehicle ID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Endurance km</a:t>
                      </a:r>
                      <a:endParaRPr lang="en-US" sz="1400" baseline="0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969000" y="2763838"/>
          <a:ext cx="3119438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400" dirty="0"/>
                        <a:t>RIG cycles</a:t>
                      </a:r>
                    </a:p>
                  </a:txBody>
                  <a:tcPr marL="91446" marR="91446" marT="45700" marB="4570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AET cycles</a:t>
                      </a:r>
                      <a:endParaRPr lang="en-US" sz="1200" dirty="0"/>
                    </a:p>
                  </a:txBody>
                  <a:tcPr marL="91446" marR="91446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1446" marR="91446"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1446" marR="91446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568807" y="5584826"/>
          <a:ext cx="3170685" cy="79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889">
                <a:tc>
                  <a:txBody>
                    <a:bodyPr/>
                    <a:lstStyle/>
                    <a:p>
                      <a:r>
                        <a:rPr lang="en-US" sz="1400" dirty="0"/>
                        <a:t>Closure report reviewed</a:t>
                      </a:r>
                      <a:r>
                        <a:rPr lang="en-US" sz="1400" baseline="0" dirty="0"/>
                        <a:t> By</a:t>
                      </a:r>
                      <a:r>
                        <a:rPr lang="en-US" sz="1400" dirty="0"/>
                        <a:t>:-</a:t>
                      </a:r>
                    </a:p>
                  </a:txBody>
                  <a:tcPr marL="91452" marR="91452" marT="45746" marB="45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6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 marL="91452" marR="91452" marT="45746" marB="45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2990" y="5582785"/>
          <a:ext cx="2408238" cy="79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889">
                <a:tc>
                  <a:txBody>
                    <a:bodyPr/>
                    <a:lstStyle/>
                    <a:p>
                      <a:r>
                        <a:rPr lang="en-US" sz="1400" dirty="0"/>
                        <a:t>Prepared </a:t>
                      </a:r>
                      <a:r>
                        <a:rPr lang="en-US" sz="1400" baseline="0" dirty="0"/>
                        <a:t>By</a:t>
                      </a:r>
                      <a:r>
                        <a:rPr lang="en-US" sz="1400" dirty="0"/>
                        <a:t>:-</a:t>
                      </a:r>
                    </a:p>
                  </a:txBody>
                  <a:tcPr marL="91425" marR="91425" marT="45746" marB="45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36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 marL="91425" marR="91425" marT="45746" marB="45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15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icher Theme">
      <a:dk1>
        <a:srgbClr val="000100"/>
      </a:dk1>
      <a:lt1>
        <a:srgbClr val="FFFFFE"/>
      </a:lt1>
      <a:dk2>
        <a:srgbClr val="EBEBEA"/>
      </a:dk2>
      <a:lt2>
        <a:srgbClr val="EBEBEA"/>
      </a:lt2>
      <a:accent1>
        <a:srgbClr val="CE1330"/>
      </a:accent1>
      <a:accent2>
        <a:srgbClr val="102455"/>
      </a:accent2>
      <a:accent3>
        <a:srgbClr val="FFFFFE"/>
      </a:accent3>
      <a:accent4>
        <a:srgbClr val="CE1330"/>
      </a:accent4>
      <a:accent5>
        <a:srgbClr val="102455"/>
      </a:accent5>
      <a:accent6>
        <a:srgbClr val="FFFFF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12020</TotalTime>
  <Words>266</Words>
  <Application>Microsoft Office PowerPoint</Application>
  <PresentationFormat>On-screen Show (4:3)</PresentationFormat>
  <Paragraphs>142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(Body)</vt:lpstr>
      <vt:lpstr>Lucida Bright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Varghese</dc:creator>
  <cp:lastModifiedBy>Siddhartha Das</cp:lastModifiedBy>
  <cp:revision>1863</cp:revision>
  <dcterms:created xsi:type="dcterms:W3CDTF">2014-02-03T14:05:16Z</dcterms:created>
  <dcterms:modified xsi:type="dcterms:W3CDTF">2024-12-07T08:49:44Z</dcterms:modified>
</cp:coreProperties>
</file>