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B2CDF-292A-4FF1-A244-B785AD0EDC43}">
  <a:tblStyle styleId="{612B2CDF-292A-4FF1-A244-B785AD0EDC4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BE3DA"/>
          </a:solidFill>
        </a:fill>
      </a:tcStyle>
    </a:wholeTbl>
    <a:band1H>
      <a:tcTxStyle/>
    </a:band1H>
    <a:band2H>
      <a:tcTxStyle b="off" i="off"/>
      <a:tcStyle>
        <a:fill>
          <a:solidFill>
            <a:srgbClr val="E7F2E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FE921C4-D98E-4A85-BD2B-976BFB396C8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9174ba88_2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359174ba88_2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7a5fad5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97a5fad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7a5fad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97a5fad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7a5fad5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97a5fad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97a5fad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97a5fad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9174ba88_2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59174ba88_2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9174ba88_2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59174ba88_2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9174ba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9174ba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59174ba8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59174ba8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59174ba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59174ba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59174ba88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359174ba88_2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9174ba88_2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359174ba88_2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9174ba88_2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359174ba88_2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9174ba88_2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359174ba88_2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9174ba88_2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359174ba88_2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9174ba88_2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359174ba88_2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59174ba88_2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359174ba88_2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9174ba88_2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59174ba88_2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stefanoleone992/fifa-20-complete-player-dataset" TargetMode="External"/><Relationship Id="rId4" Type="http://schemas.openxmlformats.org/officeDocument/2006/relationships/hyperlink" Target="https://www.kaggle.com/datasets/stefanoleone992/fifa-20-complete-player-dataset" TargetMode="External"/><Relationship Id="rId5" Type="http://schemas.openxmlformats.org/officeDocument/2006/relationships/hyperlink" Target="http://sofifa.com" TargetMode="External"/><Relationship Id="rId6" Type="http://schemas.openxmlformats.org/officeDocument/2006/relationships/hyperlink" Target="http://transfermarke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cro-football.shinyapps.io/similarit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729203" y="1770611"/>
            <a:ext cx="6036014" cy="14588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Football Player Replacement Finder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149297" y="205165"/>
            <a:ext cx="2579907" cy="5102551"/>
            <a:chOff x="0" y="0"/>
            <a:chExt cx="3439875" cy="6803400"/>
          </a:xfrm>
        </p:grpSpPr>
        <p:sp>
          <p:nvSpPr>
            <p:cNvPr id="62" name="Google Shape;62;p14"/>
            <p:cNvSpPr/>
            <p:nvPr/>
          </p:nvSpPr>
          <p:spPr>
            <a:xfrm>
              <a:off x="0" y="469306"/>
              <a:ext cx="3439875" cy="5956521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88AC4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100749" y="0"/>
              <a:ext cx="3238500" cy="680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Group Members: 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Name: Vedant Bhawnani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SAP ID: 60018210069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Name: Shubh Harde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SAP ID: 60018220135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27000" lvl="0" marL="215900" marR="0" rtl="0" algn="l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3"/>
          <p:cNvGraphicFramePr/>
          <p:nvPr/>
        </p:nvGraphicFramePr>
        <p:xfrm>
          <a:off x="1357300" y="17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{EFE921C4-D98E-4A85-BD2B-976BFB396C88}</a:tableStyleId>
              </a:tblPr>
              <a:tblGrid>
                <a:gridCol w="1790700"/>
                <a:gridCol w="4638675"/>
              </a:tblGrid>
              <a:tr h="15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Defensive Actions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(Tackles + Interceptions + Blocks + Clearances + Recoveries)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Passing &amp; Build-up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(Key Passes + Pass Completion %) / 90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3"/>
          <p:cNvSpPr txBox="1"/>
          <p:nvPr/>
        </p:nvSpPr>
        <p:spPr>
          <a:xfrm>
            <a:off x="3077988" y="273775"/>
            <a:ext cx="2988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Defender Metrics</a:t>
            </a:r>
            <a:endParaRPr b="1" sz="2300"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1357313" y="319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{EFE921C4-D98E-4A85-BD2B-976BFB396C88}</a:tableStyleId>
              </a:tblPr>
              <a:tblGrid>
                <a:gridCol w="1790700"/>
                <a:gridCol w="46386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Offensive Contribution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(Progressive Carries + Progressive Passes + xA + Key Passes)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4"/>
          <p:cNvGraphicFramePr/>
          <p:nvPr/>
        </p:nvGraphicFramePr>
        <p:xfrm>
          <a:off x="1628800" y="2058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{EFE921C4-D98E-4A85-BD2B-976BFB396C88}</a:tableStyleId>
              </a:tblPr>
              <a:tblGrid>
                <a:gridCol w="1638300"/>
                <a:gridCol w="41910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Build-Up Play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(xA + xAG + npxG)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 Breaking Passes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(Key Passes + Progressive Passes + Final Third Passes)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Chance Creation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(SCA + xG + xA + xAG)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4"/>
          <p:cNvSpPr txBox="1"/>
          <p:nvPr/>
        </p:nvSpPr>
        <p:spPr>
          <a:xfrm>
            <a:off x="3067800" y="276838"/>
            <a:ext cx="3008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Midfielder Metrics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5"/>
          <p:cNvGraphicFramePr/>
          <p:nvPr/>
        </p:nvGraphicFramePr>
        <p:xfrm>
          <a:off x="1871650" y="177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{EFE921C4-D98E-4A85-BD2B-976BFB396C88}</a:tableStyleId>
              </a:tblPr>
              <a:tblGrid>
                <a:gridCol w="1504950"/>
                <a:gridCol w="38957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Goal Threat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(xG + npxG + Goals)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Chance Conversion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(Non-Penalty Goals / 90) ÷ (xG / 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Dribbling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(Successful Take-Ons + Progressive Carries + CPA)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5"/>
          <p:cNvSpPr txBox="1"/>
          <p:nvPr/>
        </p:nvSpPr>
        <p:spPr>
          <a:xfrm>
            <a:off x="2955425" y="383363"/>
            <a:ext cx="3233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Forward Metrics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6"/>
          <p:cNvGraphicFramePr/>
          <p:nvPr/>
        </p:nvGraphicFramePr>
        <p:xfrm>
          <a:off x="2119300" y="208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{EFE921C4-D98E-4A85-BD2B-976BFB396C88}</a:tableStyleId>
              </a:tblPr>
              <a:tblGrid>
                <a:gridCol w="2028825"/>
                <a:gridCol w="28765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Formula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Shot Stopping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Saves / 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Expected Goals Prevented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(Post-shot xG / 90) - (Goals Allowed / 90)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Sweeper Keeper Activity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OPA / 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6"/>
          <p:cNvSpPr txBox="1"/>
          <p:nvPr/>
        </p:nvSpPr>
        <p:spPr>
          <a:xfrm>
            <a:off x="2751740" y="777975"/>
            <a:ext cx="36405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Goalkeeper Metrics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628650" y="1083669"/>
            <a:ext cx="20831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7" title="Footba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974" y="69038"/>
            <a:ext cx="4517675" cy="50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517075" y="2231575"/>
            <a:ext cx="29868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System</a:t>
            </a:r>
            <a:endParaRPr b="1"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Architecture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64319"/>
            <a:ext cx="1404938" cy="36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2300" y="734800"/>
            <a:ext cx="3157550" cy="41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517075" y="2231575"/>
            <a:ext cx="29868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UI</a:t>
            </a:r>
            <a:endParaRPr b="1"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FLOW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Machine Learning Models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Models used</a:t>
            </a:r>
            <a:r>
              <a:rPr lang="en" sz="1100">
                <a:solidFill>
                  <a:srgbClr val="000000"/>
                </a:solidFill>
              </a:rPr>
              <a:t>: Linear Regression, XGBoost, LightGBM, RandomForestRegressor etc.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Best Model observed</a:t>
            </a:r>
            <a:r>
              <a:rPr lang="en" sz="1100">
                <a:solidFill>
                  <a:srgbClr val="000000"/>
                </a:solidFill>
              </a:rPr>
              <a:t>: XGBoost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New method</a:t>
            </a:r>
            <a:r>
              <a:rPr lang="en" sz="1100">
                <a:solidFill>
                  <a:srgbClr val="000000"/>
                </a:solidFill>
              </a:rPr>
              <a:t>: Ensemble Learning with multiple models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 u="sng">
                <a:solidFill>
                  <a:srgbClr val="000000"/>
                </a:solidFill>
              </a:rPr>
              <a:t>I</a:t>
            </a:r>
            <a:r>
              <a:rPr lang="en" sz="1100" u="sng">
                <a:solidFill>
                  <a:srgbClr val="000000"/>
                </a:solidFill>
              </a:rPr>
              <a:t>mprovement observed</a:t>
            </a:r>
            <a:r>
              <a:rPr lang="en" sz="1100">
                <a:solidFill>
                  <a:srgbClr val="000000"/>
                </a:solidFill>
              </a:rPr>
              <a:t>: 33% 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Baseline model: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					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Ensemble learning: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2640650"/>
            <a:ext cx="41719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700" y="3663738"/>
            <a:ext cx="50101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EDA and Key Insights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Engineered new metrics for positions that had </a:t>
            </a:r>
            <a:r>
              <a:rPr b="1" lang="en" sz="1100">
                <a:solidFill>
                  <a:srgbClr val="000000"/>
                </a:solidFill>
              </a:rPr>
              <a:t>stronger correlations</a:t>
            </a:r>
            <a:r>
              <a:rPr lang="en" sz="1100">
                <a:solidFill>
                  <a:srgbClr val="000000"/>
                </a:solidFill>
              </a:rPr>
              <a:t> with market value compared to traditional stats.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100">
                <a:solidFill>
                  <a:srgbClr val="000000"/>
                </a:solidFill>
              </a:rPr>
              <a:t>Midfielders</a:t>
            </a:r>
            <a:r>
              <a:rPr lang="en" sz="1100">
                <a:solidFill>
                  <a:srgbClr val="000000"/>
                </a:solidFill>
              </a:rPr>
              <a:t>: Metrics like </a:t>
            </a:r>
            <a:r>
              <a:rPr b="1" lang="en" sz="1100">
                <a:solidFill>
                  <a:srgbClr val="000000"/>
                </a:solidFill>
              </a:rPr>
              <a:t>Ball Progression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Possession Retention</a:t>
            </a:r>
            <a:r>
              <a:rPr lang="en" sz="1100">
                <a:solidFill>
                  <a:srgbClr val="000000"/>
                </a:solidFill>
              </a:rPr>
              <a:t> directly impacted their market value.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100">
                <a:solidFill>
                  <a:srgbClr val="000000"/>
                </a:solidFill>
              </a:rPr>
              <a:t>Forwards</a:t>
            </a:r>
            <a:r>
              <a:rPr lang="en" sz="1100">
                <a:solidFill>
                  <a:srgbClr val="000000"/>
                </a:solidFill>
              </a:rPr>
              <a:t>: </a:t>
            </a:r>
            <a:r>
              <a:rPr b="1" lang="en" sz="1100">
                <a:solidFill>
                  <a:srgbClr val="000000"/>
                </a:solidFill>
              </a:rPr>
              <a:t>Shooting Accuracy</a:t>
            </a:r>
            <a:r>
              <a:rPr lang="en" sz="1100">
                <a:solidFill>
                  <a:srgbClr val="000000"/>
                </a:solidFill>
              </a:rPr>
              <a:t> stood out—teams want strikers who can consistently hit the target.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 sz="1100">
                <a:solidFill>
                  <a:srgbClr val="000000"/>
                </a:solidFill>
              </a:rPr>
              <a:t>Goalkeepers</a:t>
            </a:r>
            <a:r>
              <a:rPr lang="en" sz="1100">
                <a:solidFill>
                  <a:srgbClr val="000000"/>
                </a:solidFill>
              </a:rPr>
              <a:t>: The importance of the </a:t>
            </a:r>
            <a:r>
              <a:rPr b="1" lang="en" sz="1100">
                <a:solidFill>
                  <a:srgbClr val="000000"/>
                </a:solidFill>
              </a:rPr>
              <a:t>Cross and Aerial Control</a:t>
            </a:r>
            <a:r>
              <a:rPr lang="en" sz="1100">
                <a:solidFill>
                  <a:srgbClr val="000000"/>
                </a:solidFill>
              </a:rPr>
              <a:t> stat was evident, showing goalkeepers with better aerial control had higher market value.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Increase of the R² score by </a:t>
            </a:r>
            <a:r>
              <a:rPr b="1" lang="en" sz="1100">
                <a:solidFill>
                  <a:srgbClr val="000000"/>
                </a:solidFill>
              </a:rPr>
              <a:t>27.6%</a:t>
            </a:r>
            <a:endParaRPr b="1" sz="1300">
              <a:solidFill>
                <a:srgbClr val="000000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43" y="2717100"/>
            <a:ext cx="2300300" cy="23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635" y="2717100"/>
            <a:ext cx="2335765" cy="2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Interactive Website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Key features of the website are: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Multi-page and dynamic in nature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Player Statistics can be explored with ease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Graphical representation for comparison of players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Leagues can be analyzed with interactive visualisations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 b="14814" l="6050" r="2957" t="10852"/>
          <a:stretch/>
        </p:blipFill>
        <p:spPr>
          <a:xfrm>
            <a:off x="2215400" y="2851350"/>
            <a:ext cx="4713200" cy="2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>
                <a:solidFill>
                  <a:schemeClr val="lt1"/>
                </a:solidFill>
              </a:rPr>
              <a:t>Background and Context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Player recruitment challenges</a:t>
            </a:r>
            <a:r>
              <a:rPr b="0" lang="en">
                <a:solidFill>
                  <a:schemeClr val="lt1"/>
                </a:solidFill>
              </a:rPr>
              <a:t>: Traditional methods are subjective, time-consuming, and rely heavily on manual scouting and video reviews.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Need for data-driven decisions</a:t>
            </a:r>
            <a:r>
              <a:rPr b="0" lang="en">
                <a:solidFill>
                  <a:schemeClr val="lt1"/>
                </a:solidFill>
              </a:rPr>
              <a:t>: Football clubs increasingly require automated, objective tools to enhance player evaluation and replacement processes.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Key factors in player valuation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On-field performance metrics</a:t>
            </a:r>
            <a:r>
              <a:rPr b="0" lang="en">
                <a:solidFill>
                  <a:schemeClr val="lt1"/>
                </a:solidFill>
              </a:rPr>
              <a:t>: Goals, assists, passes, defensive actions.</a:t>
            </a:r>
            <a:endParaRPr sz="1800">
              <a:solidFill>
                <a:schemeClr val="lt1"/>
              </a:solidFill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b="1" lang="en" sz="1500">
                <a:solidFill>
                  <a:schemeClr val="lt1"/>
                </a:solidFill>
              </a:rPr>
              <a:t>Off-field metrics</a:t>
            </a:r>
            <a:r>
              <a:rPr b="0" lang="en">
                <a:solidFill>
                  <a:schemeClr val="lt1"/>
                </a:solidFill>
              </a:rPr>
              <a:t>: Injury records, market trends, player popularity, and social media presence.</a:t>
            </a:r>
            <a:endParaRPr sz="1800"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Modern football’s data-driven shift</a:t>
            </a:r>
            <a:r>
              <a:rPr b="0" lang="en">
                <a:solidFill>
                  <a:schemeClr val="lt1"/>
                </a:solidFill>
              </a:rPr>
              <a:t>: Clubs are adopting advanced analytics and machine learning for recruitment, tactical decisions, and performance analysis (e.g., Expected Goals, passing networks).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Technological advancements</a:t>
            </a:r>
            <a:r>
              <a:rPr b="0" lang="en">
                <a:solidFill>
                  <a:schemeClr val="lt1"/>
                </a:solidFill>
              </a:rPr>
              <a:t>: Platforms like </a:t>
            </a:r>
            <a:r>
              <a:rPr b="1" lang="en" sz="1500">
                <a:solidFill>
                  <a:schemeClr val="lt1"/>
                </a:solidFill>
              </a:rPr>
              <a:t>Opta</a:t>
            </a:r>
            <a:r>
              <a:rPr b="0" lang="en">
                <a:solidFill>
                  <a:schemeClr val="lt1"/>
                </a:solidFill>
              </a:rPr>
              <a:t>, </a:t>
            </a:r>
            <a:r>
              <a:rPr b="1" lang="en" sz="1500">
                <a:solidFill>
                  <a:schemeClr val="lt1"/>
                </a:solidFill>
              </a:rPr>
              <a:t>FBRef</a:t>
            </a:r>
            <a:r>
              <a:rPr b="0" lang="en">
                <a:solidFill>
                  <a:schemeClr val="lt1"/>
                </a:solidFill>
              </a:rPr>
              <a:t>, and </a:t>
            </a:r>
            <a:r>
              <a:rPr b="1" lang="en" sz="1500">
                <a:solidFill>
                  <a:schemeClr val="lt1"/>
                </a:solidFill>
              </a:rPr>
              <a:t>WyScout</a:t>
            </a:r>
            <a:r>
              <a:rPr b="0" lang="en">
                <a:solidFill>
                  <a:schemeClr val="lt1"/>
                </a:solidFill>
              </a:rPr>
              <a:t> provide detailed real-time player data for in-depth analysis.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 of Advanced On Field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28649" y="1175795"/>
            <a:ext cx="2860544" cy="236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Expected Goals (xG)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Expected Assists (xA)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Progressive Passes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Key Passes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Progressive Carries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Expected Goals on Target (xGOT)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Tackles + Interceptions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Post-Shot Expected Goals (PSxG)</a:t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PSxG - Goals Allowed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6532" y="1152130"/>
            <a:ext cx="8610968" cy="283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-16430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>
                <a:solidFill>
                  <a:schemeClr val="lt1"/>
                </a:solidFill>
              </a:rPr>
              <a:t>Objective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500">
                <a:solidFill>
                  <a:schemeClr val="lt1"/>
                </a:solidFill>
              </a:rPr>
              <a:t>Revolutionize football recruitment by automating player replacement decisions using </a:t>
            </a:r>
            <a:r>
              <a:rPr b="1" lang="en">
                <a:solidFill>
                  <a:schemeClr val="lt1"/>
                </a:solidFill>
              </a:rPr>
              <a:t>data analytics</a:t>
            </a:r>
            <a:r>
              <a:rPr lang="en" sz="1500">
                <a:solidFill>
                  <a:schemeClr val="lt1"/>
                </a:solidFill>
              </a:rPr>
              <a:t> and </a:t>
            </a:r>
            <a:r>
              <a:rPr b="1" lang="en">
                <a:solidFill>
                  <a:schemeClr val="lt1"/>
                </a:solidFill>
              </a:rPr>
              <a:t>machine learning</a:t>
            </a:r>
            <a:r>
              <a:rPr lang="en" sz="1500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16430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>
                <a:solidFill>
                  <a:schemeClr val="lt1"/>
                </a:solidFill>
              </a:rPr>
              <a:t>Key Features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500">
                <a:solidFill>
                  <a:schemeClr val="lt1"/>
                </a:solidFill>
              </a:rPr>
              <a:t>Process large amounts of </a:t>
            </a:r>
            <a:r>
              <a:rPr b="1" lang="en">
                <a:solidFill>
                  <a:schemeClr val="lt1"/>
                </a:solidFill>
              </a:rPr>
              <a:t>player data</a:t>
            </a:r>
            <a:r>
              <a:rPr lang="en" sz="1500">
                <a:solidFill>
                  <a:schemeClr val="lt1"/>
                </a:solidFill>
              </a:rPr>
              <a:t> (on-field metrics, off-field factors like injuries and marketability).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500">
                <a:solidFill>
                  <a:schemeClr val="lt1"/>
                </a:solidFill>
              </a:rPr>
              <a:t>Provide </a:t>
            </a:r>
            <a:r>
              <a:rPr b="1" lang="en">
                <a:solidFill>
                  <a:schemeClr val="lt1"/>
                </a:solidFill>
              </a:rPr>
              <a:t>precise, data-driven recommendations</a:t>
            </a:r>
            <a:r>
              <a:rPr lang="en" sz="1500">
                <a:solidFill>
                  <a:schemeClr val="lt1"/>
                </a:solidFill>
              </a:rPr>
              <a:t> for player replacements.</a:t>
            </a:r>
            <a:endParaRPr>
              <a:solidFill>
                <a:schemeClr val="lt1"/>
              </a:solidFill>
            </a:endParaRPr>
          </a:p>
          <a:p>
            <a:pPr indent="-16430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>
                <a:solidFill>
                  <a:schemeClr val="lt1"/>
                </a:solidFill>
              </a:rPr>
              <a:t>Technological Integration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500">
                <a:solidFill>
                  <a:schemeClr val="lt1"/>
                </a:solidFill>
              </a:rPr>
              <a:t>Includes </a:t>
            </a:r>
            <a:r>
              <a:rPr b="1" lang="en">
                <a:solidFill>
                  <a:schemeClr val="lt1"/>
                </a:solidFill>
              </a:rPr>
              <a:t>predictive models</a:t>
            </a:r>
            <a:r>
              <a:rPr lang="en" sz="1500">
                <a:solidFill>
                  <a:schemeClr val="lt1"/>
                </a:solidFill>
              </a:rPr>
              <a:t>, </a:t>
            </a:r>
            <a:r>
              <a:rPr b="1" lang="en">
                <a:solidFill>
                  <a:schemeClr val="lt1"/>
                </a:solidFill>
              </a:rPr>
              <a:t>player similarity index</a:t>
            </a:r>
            <a:r>
              <a:rPr lang="en" sz="1500">
                <a:solidFill>
                  <a:schemeClr val="lt1"/>
                </a:solidFill>
              </a:rPr>
              <a:t>, and </a:t>
            </a:r>
            <a:r>
              <a:rPr b="1" lang="en">
                <a:solidFill>
                  <a:schemeClr val="lt1"/>
                </a:solidFill>
              </a:rPr>
              <a:t>real-time data extraction</a:t>
            </a:r>
            <a:r>
              <a:rPr lang="en" sz="1500">
                <a:solidFill>
                  <a:schemeClr val="lt1"/>
                </a:solidFill>
              </a:rPr>
              <a:t> from platforms like </a:t>
            </a:r>
            <a:r>
              <a:rPr b="1" lang="en">
                <a:solidFill>
                  <a:schemeClr val="lt1"/>
                </a:solidFill>
              </a:rPr>
              <a:t>FBRef</a:t>
            </a:r>
            <a:r>
              <a:rPr lang="en" sz="1500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164306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1500">
                <a:solidFill>
                  <a:schemeClr val="lt1"/>
                </a:solidFill>
              </a:rPr>
              <a:t>Impact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500">
                <a:solidFill>
                  <a:schemeClr val="lt1"/>
                </a:solidFill>
              </a:rPr>
              <a:t>Helps clubs make </a:t>
            </a:r>
            <a:r>
              <a:rPr b="1" lang="en">
                <a:solidFill>
                  <a:schemeClr val="lt1"/>
                </a:solidFill>
              </a:rPr>
              <a:t>informed decisions</a:t>
            </a:r>
            <a:r>
              <a:rPr lang="en" sz="1500">
                <a:solidFill>
                  <a:schemeClr val="lt1"/>
                </a:solidFill>
              </a:rPr>
              <a:t> that align with both </a:t>
            </a:r>
            <a:r>
              <a:rPr b="1" lang="en">
                <a:solidFill>
                  <a:schemeClr val="lt1"/>
                </a:solidFill>
              </a:rPr>
              <a:t>tactical needs</a:t>
            </a:r>
            <a:r>
              <a:rPr lang="en" sz="1500">
                <a:solidFill>
                  <a:schemeClr val="lt1"/>
                </a:solidFill>
              </a:rPr>
              <a:t> and </a:t>
            </a:r>
            <a:r>
              <a:rPr b="1" lang="en">
                <a:solidFill>
                  <a:schemeClr val="lt1"/>
                </a:solidFill>
              </a:rPr>
              <a:t>financial constraints</a:t>
            </a:r>
            <a:r>
              <a:rPr lang="en" sz="1500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1500">
                <a:solidFill>
                  <a:schemeClr val="lt1"/>
                </a:solidFill>
              </a:rPr>
              <a:t>Enhances </a:t>
            </a:r>
            <a:r>
              <a:rPr b="1" lang="en">
                <a:solidFill>
                  <a:schemeClr val="lt1"/>
                </a:solidFill>
              </a:rPr>
              <a:t>decision-making</a:t>
            </a:r>
            <a:r>
              <a:rPr lang="en" sz="1500">
                <a:solidFill>
                  <a:schemeClr val="lt1"/>
                </a:solidFill>
              </a:rPr>
              <a:t> in maintaining competitive performance and optimizing transfer spending.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Scope/Boundaries of the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200477"/>
            <a:ext cx="8267341" cy="3600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publicly available data from sources like </a:t>
            </a:r>
            <a:r>
              <a:rPr b="1" lang="en">
                <a:solidFill>
                  <a:schemeClr val="lt1"/>
                </a:solidFill>
              </a:rPr>
              <a:t>FBRef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chemeClr val="lt1"/>
                </a:solidFill>
              </a:rPr>
              <a:t>Transfermarkt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integration of private club databases or manual data input.</a:t>
            </a:r>
            <a:endParaRPr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 Metrics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Evaluation of </a:t>
            </a:r>
            <a:r>
              <a:rPr b="1" lang="en">
                <a:solidFill>
                  <a:schemeClr val="lt1"/>
                </a:solidFill>
              </a:rPr>
              <a:t>on-field performance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(goals, assists, passing accuracy) and </a:t>
            </a:r>
            <a:r>
              <a:rPr b="1" lang="en">
                <a:solidFill>
                  <a:schemeClr val="lt1"/>
                </a:solidFill>
              </a:rPr>
              <a:t>off-field factors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(injury history, marketability).</a:t>
            </a:r>
            <a:endParaRPr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 Similarity Index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Measurement of how closely potential replacements match current players’ attributes.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technical performance attributes only.</a:t>
            </a:r>
            <a:endParaRPr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of a user-friendly interface for analysts, scouts, and coaches.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complex tactical planning tools or in-depth match analysis beyond replacement suggestions.</a:t>
            </a:r>
            <a:endParaRPr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Financial Considerations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of player price prediction models for estimating transfer costs.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handling of direct financial transactions or integration with transfer systems.</a:t>
            </a:r>
            <a:endParaRPr>
              <a:solidFill>
                <a:schemeClr val="lt1"/>
              </a:solidFill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with Existing Club Systems</a:t>
            </a:r>
            <a:r>
              <a:rPr b="0"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Standalone capabilities for player scouting and replacement.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628650" y="1034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{612B2CDF-292A-4FF1-A244-B785AD0EDC43}</a:tableStyleId>
              </a:tblPr>
              <a:tblGrid>
                <a:gridCol w="288375"/>
                <a:gridCol w="1529025"/>
                <a:gridCol w="2194825"/>
                <a:gridCol w="3631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Sr. no.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Paper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Key findings</a:t>
                      </a:r>
                      <a:b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Gap identification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 the Value of Football Players Using FIFA Video Game Data and Machine Learning Techniques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Makes use of 4 models (Linear regression, multiple linear regression, regression trees and random forests)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Random forests performs the best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Dataset used: 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https://www.kaggle.com/datasets/stefanoleone992/fifa-20-complete-player-dataset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data from FIFA game, which is subjective to fifa employs and not statistically backed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Considers only 9 parameters.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Future work stated is not useful to our project.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 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Estimating transfer fees of professional footballers using advanced performance metrics and machine learning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data from 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sofifa.com</a:t>
                      </a: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" sz="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transfermarket.com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Makes use of linear regression and xgbTree 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xgbTree performs better than linear regression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Work answers the question: “Given past performance what is the expected fee of the player”, future work:  “Given the performance of a player after a transfer, was the price paid reasonable?”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Event data from: Instat and GIM performance ratings from: Tarak Kharrat. 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only ML-based models and optimisations to predict values.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Football Player Transfer Value Prediction Using Advanced Statistics and FIFA 22 Data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linear regression models, Gradient boosting and extreme gradient boosting work the best.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Predicts prices by dividing the dataset into 4, goalkeepers, defenders, midfielders and forwards.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Uses data from FIFA 22 and Transfermarkt.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/>
                        <a:t>Gaps: Only uses hard statistics to predict price, completely ignores stats other than contract length</a:t>
                      </a:r>
                      <a:endParaRPr sz="1100"/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0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{612B2CDF-292A-4FF1-A244-B785AD0EDC43}</a:tableStyleId>
              </a:tblPr>
              <a:tblGrid>
                <a:gridCol w="418075"/>
                <a:gridCol w="1524075"/>
                <a:gridCol w="2969000"/>
                <a:gridCol w="2969000"/>
              </a:tblGrid>
              <a:tr h="25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Sr. no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Paper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Reviews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Gap Identification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72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Machine Learning Ensembling Approach to Predicting Transfer Values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Athletic Performance Data, Financial Indicators, Player Popularity Metrics, Player demographics, Injury data and team and competition data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LightGBM with no transformation, root transformation and log transformation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 Value Transfers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Lack of Buying Club Info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scope of injury and popularity metrics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5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Predicting the Football Players’ Market Value Using Neural Network Model: A Data-Driven Approach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Neural Networks and tests different neural networks by changing hyperparameters and activation functions,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use in game statistics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data from Fifa 19 only.</a:t>
                      </a:r>
                      <a:endParaRPr sz="1100"/>
                    </a:p>
                  </a:txBody>
                  <a:tcPr marT="47625" marB="47625" marR="47625" marL="47625"/>
                </a:tc>
              </a:tr>
              <a:tr h="83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Econometric Approach to Assessing the Transfer Fees and Values of Professional Football Players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Uses: Contractual Variables,Player Characteristics, Basic Performance Metrics, Club and Market Variables, National Team Participation and Contextual Factors,</a:t>
                      </a:r>
                      <a:endParaRPr sz="1100"/>
                    </a:p>
                    <a:p>
                      <a:pPr indent="-508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Uses Multiple Linear Regression</a:t>
                      </a:r>
                      <a:endParaRPr sz="1100"/>
                    </a:p>
                  </a:txBody>
                  <a:tcPr marT="47625" marB="47625" marR="47625" marL="47625"/>
                </a:tc>
                <a:tc>
                  <a:txBody>
                    <a:bodyPr/>
                    <a:lstStyle/>
                    <a:p>
                      <a:pPr indent="-2159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handle soft factors such as player popularity</a:t>
                      </a:r>
                      <a:endParaRPr sz="1100"/>
                    </a:p>
                    <a:p>
                      <a:pPr indent="-2159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go into the depths of economic conditions of the buying and selling clubs</a:t>
                      </a:r>
                      <a:endParaRPr sz="1100"/>
                    </a:p>
                    <a:p>
                      <a:pPr indent="-215900" lvl="0" marL="215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Only uses data from top 5 European leagues, as a result, it is less generalised.</a:t>
                      </a:r>
                      <a:endParaRPr sz="1100"/>
                    </a:p>
                  </a:txBody>
                  <a:tcPr marT="47625" marB="47625" marR="47625" marL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400049" y="391885"/>
            <a:ext cx="73185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0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Flaws: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only 2 seasons worth of data for each player (20-21, 21-22)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you select a team for replacement, which the player to be replaced does not even play for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you select position which the player to be replaced does not play in.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look at price as a parameter</a:t>
            </a:r>
            <a:endParaRPr sz="11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241300" rtl="0" algn="just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In football, identifying suitable player replacements is a crucial yet complex task traditionally reliant on labor-intensive manual video reviews. This method is not only time-consuming but also subject to human biases and inconsistencies. Football clubs face significant challenges in optimizing player recruitment and tactical adjustments while adhering to financial constraints and performance goals.</a:t>
            </a:r>
            <a:endParaRPr>
              <a:solidFill>
                <a:schemeClr val="lt1"/>
              </a:solidFill>
            </a:endParaRPr>
          </a:p>
          <a:p>
            <a:pPr indent="-234950" lvl="0" marL="241300" rtl="0" algn="just">
              <a:lnSpc>
                <a:spcPct val="81000"/>
              </a:lnSpc>
              <a:spcBef>
                <a:spcPts val="700"/>
              </a:spcBef>
              <a:spcAft>
                <a:spcPts val="120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The need for a more efficient, objective, and strategic approach to player replacement is evident. Current practices lack the integration of advanced data analytics and automated systems that can enhance decision-making processes. There is a critical gap in leveraging comprehensive player statistics and machine learning to facilitate precise, data-driven player comparisons and replacements.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