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8" r:id="rId7"/>
    <p:sldId id="269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23-01-2021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Name: Vedavyas Burli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sz="2800" dirty="0"/>
              <a:t>Introduction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4029AD9-6209-44F6-9B4F-FE1A913D8641}"/>
              </a:ext>
            </a:extLst>
          </p:cNvPr>
          <p:cNvSpPr txBox="1">
            <a:spLocks/>
          </p:cNvSpPr>
          <p:nvPr/>
        </p:nvSpPr>
        <p:spPr>
          <a:xfrm>
            <a:off x="360402" y="1496218"/>
            <a:ext cx="11554933" cy="8561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just"/>
            <a:r>
              <a:rPr lang="en-US" dirty="0"/>
              <a:t>Abstract: </a:t>
            </a:r>
            <a:r>
              <a:rPr lang="en-US" sz="3600" dirty="0">
                <a:latin typeface="+mj-lt"/>
              </a:rPr>
              <a:t>Spark Funds wants to make investments in a few companies. The CEO of Spark Funds wants to understand the global trends in investments so that she can take the investment decisions effectively.</a:t>
            </a:r>
            <a:endParaRPr lang="en-IN" sz="36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627D01D-4075-4894-8AFF-CCEC40DAF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2475914"/>
            <a:ext cx="11510386" cy="4243541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200" dirty="0">
                <a:ea typeface="+mj-ea"/>
              </a:rPr>
              <a:t>Objective: </a:t>
            </a:r>
            <a:r>
              <a:rPr lang="en-US" sz="2200" dirty="0">
                <a:latin typeface="+mj-lt"/>
                <a:ea typeface="+mj-ea"/>
              </a:rPr>
              <a:t>The objective is to identify the best sector, countries and suitable investment type for making investments.</a:t>
            </a:r>
          </a:p>
          <a:p>
            <a:pPr marL="0" indent="0" algn="just">
              <a:buNone/>
            </a:pPr>
            <a:r>
              <a:rPr lang="en-US" sz="2200" dirty="0">
                <a:ea typeface="+mj-ea"/>
              </a:rPr>
              <a:t>Business Understanding: </a:t>
            </a:r>
          </a:p>
          <a:p>
            <a:pPr marL="0" indent="0" algn="just">
              <a:buNone/>
            </a:pPr>
            <a:r>
              <a:rPr lang="en-US" sz="2200" dirty="0">
                <a:latin typeface="+mj-lt"/>
                <a:ea typeface="+mj-ea"/>
              </a:rPr>
              <a:t>Spark Funds has two minor constraints for investments:</a:t>
            </a:r>
          </a:p>
          <a:p>
            <a:pPr marL="457200" indent="-457200" algn="just">
              <a:buAutoNum type="arabicPeriod"/>
            </a:pPr>
            <a:r>
              <a:rPr lang="en-US" sz="2200" dirty="0">
                <a:latin typeface="+mj-lt"/>
                <a:ea typeface="+mj-ea"/>
              </a:rPr>
              <a:t>It wants to invest between 5 to 15 million USD per round of investment</a:t>
            </a:r>
          </a:p>
          <a:p>
            <a:pPr marL="457200" indent="-457200" algn="just">
              <a:buAutoNum type="arabicPeriod"/>
            </a:pPr>
            <a:r>
              <a:rPr lang="en-US" sz="2200" dirty="0">
                <a:latin typeface="+mj-lt"/>
                <a:ea typeface="+mj-ea"/>
              </a:rPr>
              <a:t>Invest only in English-speaking countries because of the ease of communication with the companies it would invest in</a:t>
            </a:r>
          </a:p>
          <a:p>
            <a:pPr marL="0" indent="0" algn="just">
              <a:buNone/>
            </a:pPr>
            <a:r>
              <a:rPr lang="en-US" sz="2200" dirty="0">
                <a:latin typeface="+mj-lt"/>
                <a:ea typeface="+mj-ea"/>
              </a:rPr>
              <a:t>Data Understanding</a:t>
            </a:r>
          </a:p>
          <a:p>
            <a:pPr marL="457200" indent="-457200" algn="just">
              <a:buAutoNum type="arabicPeriod"/>
            </a:pPr>
            <a:r>
              <a:rPr lang="en-US" sz="2200" dirty="0">
                <a:latin typeface="+mj-lt"/>
                <a:ea typeface="+mj-ea"/>
              </a:rPr>
              <a:t>Company details – Basic details of 66368 companies with unique company ID, Company name main sector, category name, country.</a:t>
            </a:r>
          </a:p>
          <a:p>
            <a:pPr marL="457200" indent="-457200" algn="just">
              <a:buAutoNum type="arabicPeriod"/>
            </a:pPr>
            <a:r>
              <a:rPr lang="en-US" sz="2200" dirty="0">
                <a:latin typeface="+mj-lt"/>
                <a:ea typeface="+mj-ea"/>
              </a:rPr>
              <a:t>Funding round details – Total observations are 114949</a:t>
            </a:r>
          </a:p>
          <a:p>
            <a:pPr marL="457200" indent="-457200" algn="just">
              <a:buAutoNum type="arabicPeriod"/>
            </a:pPr>
            <a:r>
              <a:rPr lang="en-US" sz="2200" dirty="0">
                <a:latin typeface="+mj-lt"/>
                <a:ea typeface="+mj-ea"/>
              </a:rPr>
              <a:t>Sector classification mapping of category names in company table to 8 broad sector names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41">
            <a:extLst>
              <a:ext uri="{FF2B5EF4-FFF2-40B4-BE49-F238E27FC236}">
                <a16:creationId xmlns:a16="http://schemas.microsoft.com/office/drawing/2014/main" id="{15EC57B6-9753-405A-B83C-2492DEB2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447" y="171106"/>
            <a:ext cx="9313817" cy="856138"/>
          </a:xfrm>
        </p:spPr>
        <p:txBody>
          <a:bodyPr>
            <a:normAutofit/>
          </a:bodyPr>
          <a:lstStyle/>
          <a:p>
            <a:r>
              <a:rPr lang="en-US" sz="2800" dirty="0"/>
              <a:t>Problem solving methodology</a:t>
            </a: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7E21D157-5E2B-44BD-AD49-991A2F0AA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2773"/>
            <a:ext cx="12192000" cy="552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Goals of data analysis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+mj-lt"/>
                <a:ea typeface="+mj-ea"/>
              </a:rPr>
              <a:t>Goals are divided into three sub-goals: </a:t>
            </a:r>
          </a:p>
          <a:p>
            <a:r>
              <a:rPr lang="en-US" sz="2000" b="1" dirty="0">
                <a:latin typeface="+mj-lt"/>
                <a:ea typeface="+mj-ea"/>
              </a:rPr>
              <a:t>Investment type analysis</a:t>
            </a:r>
            <a:r>
              <a:rPr lang="en-US" sz="2000" dirty="0">
                <a:latin typeface="+mj-lt"/>
                <a:ea typeface="+mj-ea"/>
              </a:rPr>
              <a:t>: Comparing the typical investment amounts in the venture, seed, angel, private equity etc. so that Spark Funds can choose the type that is best suited for their strategy.</a:t>
            </a:r>
          </a:p>
          <a:p>
            <a:pPr marL="0" indent="0">
              <a:buNone/>
            </a:pPr>
            <a:endParaRPr lang="en-US" sz="2000" dirty="0">
              <a:latin typeface="+mj-lt"/>
              <a:ea typeface="+mj-ea"/>
            </a:endParaRPr>
          </a:p>
          <a:p>
            <a:r>
              <a:rPr lang="en-US" sz="2000" b="1" dirty="0">
                <a:latin typeface="+mj-lt"/>
                <a:ea typeface="+mj-ea"/>
              </a:rPr>
              <a:t>Country analysis</a:t>
            </a:r>
            <a:r>
              <a:rPr lang="en-US" sz="2000" dirty="0">
                <a:latin typeface="+mj-lt"/>
                <a:ea typeface="+mj-ea"/>
              </a:rPr>
              <a:t>: Identifying the countries which have been the most heavily invested in the past. These will be Spark Funds’ favorite's as well.</a:t>
            </a:r>
          </a:p>
          <a:p>
            <a:pPr marL="0" indent="0">
              <a:buNone/>
            </a:pPr>
            <a:endParaRPr lang="en-US" sz="2000" dirty="0">
              <a:latin typeface="+mj-lt"/>
              <a:ea typeface="+mj-ea"/>
            </a:endParaRPr>
          </a:p>
          <a:p>
            <a:r>
              <a:rPr lang="en-US" sz="2000" b="1" dirty="0">
                <a:latin typeface="+mj-lt"/>
                <a:ea typeface="+mj-ea"/>
              </a:rPr>
              <a:t>Sector analysis</a:t>
            </a:r>
            <a:r>
              <a:rPr lang="en-US" sz="2000" dirty="0">
                <a:latin typeface="+mj-lt"/>
                <a:ea typeface="+mj-ea"/>
              </a:rPr>
              <a:t>: Understanding the distribution of investments across the eight main sectors</a:t>
            </a:r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800" dirty="0"/>
              <a:t>Plot 1</a:t>
            </a:r>
          </a:p>
          <a:p>
            <a:pPr marL="0" indent="0" algn="just">
              <a:buNone/>
            </a:pPr>
            <a:r>
              <a:rPr lang="en-US" sz="1800" dirty="0"/>
              <a:t> A plot showing the representative amount of investment in each funding type. Pie chart should make it clear that a certain funding type (FT) is best suited for Spark Funds.</a:t>
            </a:r>
          </a:p>
          <a:p>
            <a:pPr algn="just"/>
            <a:r>
              <a:rPr lang="en-US" sz="1800" dirty="0"/>
              <a:t>Below graph shows average funding amount of 4 funding types – venture, angel, seed and </a:t>
            </a:r>
            <a:r>
              <a:rPr lang="en-US" sz="1800" dirty="0" err="1"/>
              <a:t>private_equity</a:t>
            </a:r>
            <a:endParaRPr lang="en-US" sz="1800" dirty="0"/>
          </a:p>
          <a:p>
            <a:pPr algn="just"/>
            <a:r>
              <a:rPr lang="en-US" sz="1800" b="1" u="sng" dirty="0"/>
              <a:t>Venture </a:t>
            </a:r>
            <a:r>
              <a:rPr lang="en-US" sz="1800" dirty="0"/>
              <a:t>funding type looks promising and most suitable as its average funding amount is between $5Million and $15 million</a:t>
            </a:r>
            <a:endParaRPr lang="en-US" sz="1800" b="1" u="sng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39091" y="230744"/>
            <a:ext cx="9313817" cy="856138"/>
          </a:xfrm>
        </p:spPr>
        <p:txBody>
          <a:bodyPr/>
          <a:lstStyle/>
          <a:p>
            <a:r>
              <a:rPr lang="en-IN" sz="2800" dirty="0"/>
              <a:t>Funding type 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718F1F4-5444-4278-8E6C-F81BEA2AC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30800"/>
            <a:ext cx="3061855" cy="31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648D9127-988E-4380-95AB-98180EAE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055" y="3730800"/>
            <a:ext cx="3061855" cy="310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800" dirty="0"/>
              <a:t>Plot 2</a:t>
            </a:r>
          </a:p>
          <a:p>
            <a:pPr algn="just"/>
            <a:r>
              <a:rPr lang="en-US" sz="1800" dirty="0"/>
              <a:t>Spark fund wants to invest in countries which have been heavily invested in past but they should be only English speaking countries</a:t>
            </a:r>
          </a:p>
          <a:p>
            <a:pPr algn="just"/>
            <a:r>
              <a:rPr lang="en-US" sz="1800" dirty="0"/>
              <a:t>Based on analysis , heavily invested top 9 countries are </a:t>
            </a:r>
            <a:r>
              <a:rPr lang="en-US" sz="1800" dirty="0" err="1"/>
              <a:t>Usa,GBR,IND,China,Canada,France,Isreal,Germany</a:t>
            </a:r>
            <a:r>
              <a:rPr lang="en-US" sz="1800" dirty="0"/>
              <a:t> And Japan</a:t>
            </a:r>
          </a:p>
          <a:p>
            <a:pPr algn="just"/>
            <a:r>
              <a:rPr lang="en-US" sz="1800" dirty="0"/>
              <a:t>Top 3 English speaking country are with highest investment</a:t>
            </a: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72441" y="390035"/>
            <a:ext cx="6580513" cy="537556"/>
          </a:xfrm>
        </p:spPr>
        <p:txBody>
          <a:bodyPr>
            <a:normAutofit/>
          </a:bodyPr>
          <a:lstStyle/>
          <a:p>
            <a:r>
              <a:rPr lang="en-IN" sz="2800" dirty="0"/>
              <a:t>Country analysis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289EAF5-355F-4FBE-9583-125390487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797" y="3842904"/>
            <a:ext cx="7612876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31856"/>
            <a:ext cx="11168742" cy="4344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800" dirty="0"/>
              <a:t>Plot 3</a:t>
            </a:r>
          </a:p>
          <a:p>
            <a:pPr algn="just"/>
            <a:r>
              <a:rPr lang="en-IN" sz="1800" dirty="0"/>
              <a:t>Based on sector analysis , below graph shows top 3 sectors where most investors are investing for top 3 countries.</a:t>
            </a:r>
          </a:p>
          <a:p>
            <a:pPr algn="just"/>
            <a:r>
              <a:rPr lang="en-US" sz="1800" dirty="0"/>
              <a:t>This plot should clearly display the top 3 sectors each in USA,GBR and IND</a:t>
            </a:r>
          </a:p>
          <a:p>
            <a:pPr algn="just"/>
            <a:endParaRPr lang="en-IN" sz="1800" dirty="0"/>
          </a:p>
          <a:p>
            <a:pPr marL="0" indent="0" algn="just">
              <a:buNone/>
            </a:pP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39091" y="339435"/>
            <a:ext cx="9313817" cy="856138"/>
          </a:xfrm>
        </p:spPr>
        <p:txBody>
          <a:bodyPr/>
          <a:lstStyle/>
          <a:p>
            <a:r>
              <a:rPr lang="en-IN" sz="2800" dirty="0"/>
              <a:t>Sector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CE4B26-E986-4827-8B65-EF6606BFA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601" y="2659400"/>
            <a:ext cx="7821417" cy="40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dirty="0">
                <a:latin typeface="+mj-lt"/>
                <a:ea typeface="+mj-ea"/>
              </a:rPr>
              <a:t>Considering all the Objectives, constraints, strategy Spark funds should consider investing in the following: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S</a:t>
            </a:r>
            <a:r>
              <a:rPr lang="en-IN" sz="2000" dirty="0">
                <a:latin typeface="+mj-lt"/>
                <a:ea typeface="+mj-ea"/>
              </a:rPr>
              <a:t>park fund should consider investing in “</a:t>
            </a:r>
            <a:r>
              <a:rPr lang="en-IN" sz="2000" b="1" u="sng" dirty="0">
                <a:latin typeface="+mj-lt"/>
                <a:ea typeface="+mj-ea"/>
              </a:rPr>
              <a:t>Venture”</a:t>
            </a:r>
            <a:r>
              <a:rPr lang="en-IN" sz="2000" dirty="0">
                <a:latin typeface="+mj-lt"/>
                <a:ea typeface="+mj-ea"/>
              </a:rPr>
              <a:t> funding type in Others  main sector in USA as that is where most investments are present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+mj-lt"/>
                <a:ea typeface="+mj-ea"/>
              </a:rPr>
              <a:t>USA, Great Britain  and India are other different countries spark fund should consider to invest to reduce the risk due to country specific economy fluctuations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+mj-lt"/>
                <a:ea typeface="+mj-ea"/>
              </a:rPr>
              <a:t>If Spark funds wants to further reduce risk by investing in different sectors also with different countries then please consider mentioned sectors in previous slides for top 3 country wise top 3 sectors.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32411" y="230744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</TotalTime>
  <Words>543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INVESTMENT ASSIGNMENT  SUBMISSION </vt:lpstr>
      <vt:lpstr>Introduction</vt:lpstr>
      <vt:lpstr>Problem solving methodology</vt:lpstr>
      <vt:lpstr>Goals of data analysis</vt:lpstr>
      <vt:lpstr>Funding type analysis</vt:lpstr>
      <vt:lpstr>Country analysis</vt:lpstr>
      <vt:lpstr>Sector analysis</vt:lpstr>
      <vt:lpstr>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Vedavyas Burli</cp:lastModifiedBy>
  <cp:revision>40</cp:revision>
  <dcterms:created xsi:type="dcterms:W3CDTF">2016-06-09T08:16:28Z</dcterms:created>
  <dcterms:modified xsi:type="dcterms:W3CDTF">2021-01-23T12:13:48Z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vedavyas.burli@ad.infosys.com</vt:lpwstr>
  </property>
  <property fmtid="{D5CDD505-2E9C-101B-9397-08002B2CF9AE}" pid="5" name="MSIP_Label_be4b3411-284d-4d31-bd4f-bc13ef7f1fd6_SetDate">
    <vt:lpwstr>2021-01-19T20:22:47.2711962Z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b683620a-593e-4525-a0f9-114321227dfa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iteId">
    <vt:lpwstr>63ce7d59-2f3e-42cd-a8cc-be764cff5eb6</vt:lpwstr>
  </property>
  <property fmtid="{D5CDD505-2E9C-101B-9397-08002B2CF9AE}" pid="12" name="MSIP_Label_a0819fa7-4367-4500-ba88-dd630d977609_Owner">
    <vt:lpwstr>vedavyas.burli@ad.infosys.com</vt:lpwstr>
  </property>
  <property fmtid="{D5CDD505-2E9C-101B-9397-08002B2CF9AE}" pid="13" name="MSIP_Label_a0819fa7-4367-4500-ba88-dd630d977609_SetDate">
    <vt:lpwstr>2021-01-19T20:22:47.2711962Z</vt:lpwstr>
  </property>
  <property fmtid="{D5CDD505-2E9C-101B-9397-08002B2CF9AE}" pid="14" name="MSIP_Label_a0819fa7-4367-4500-ba88-dd630d977609_Name">
    <vt:lpwstr>Companywide usage</vt:lpwstr>
  </property>
  <property fmtid="{D5CDD505-2E9C-101B-9397-08002B2CF9AE}" pid="15" name="MSIP_Label_a0819fa7-4367-4500-ba88-dd630d977609_Application">
    <vt:lpwstr>Microsoft Azure Information Protection</vt:lpwstr>
  </property>
  <property fmtid="{D5CDD505-2E9C-101B-9397-08002B2CF9AE}" pid="16" name="MSIP_Label_a0819fa7-4367-4500-ba88-dd630d977609_ActionId">
    <vt:lpwstr>b683620a-593e-4525-a0f9-114321227dfa</vt:lpwstr>
  </property>
  <property fmtid="{D5CDD505-2E9C-101B-9397-08002B2CF9AE}" pid="17" name="MSIP_Label_a0819fa7-4367-4500-ba88-dd630d977609_Parent">
    <vt:lpwstr>be4b3411-284d-4d31-bd4f-bc13ef7f1fd6</vt:lpwstr>
  </property>
  <property fmtid="{D5CDD505-2E9C-101B-9397-08002B2CF9AE}" pid="18" name="MSIP_Label_a0819fa7-4367-4500-ba88-dd630d977609_Extended_MSFT_Method">
    <vt:lpwstr>Automatic</vt:lpwstr>
  </property>
  <property fmtid="{D5CDD505-2E9C-101B-9397-08002B2CF9AE}" pid="19" name="Sensitivity">
    <vt:lpwstr>Internal Companywide usage</vt:lpwstr>
  </property>
</Properties>
</file>