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ADC1C6-513D-B64F-68C0-AF3B4AD011E8}" v="397" dt="2024-08-16T07:20:54.552"/>
    <p1510:client id="{A42FDC8D-47E1-E451-E4FB-882B6F38F722}" v="2" dt="2024-08-16T05:06:18.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d079b37f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d079b37f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ed079b37f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ed079b37f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ec65ae0fb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ec65ae0fb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ec65ae0fb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ec65ae0fb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d079b37f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d079b37f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d079b37f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d079b37f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d079b37f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d079b37f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ed079b37f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ed079b37f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d079b37f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d079b37f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d079b37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d079b37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d079b37f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d079b37f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opentextbc.ca/projectmanagement/chapter/chapter-10-project-schedule-planning-project-management/"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7" name="Google Shape;57;p13"/>
          <p:cNvSpPr txBox="1"/>
          <p:nvPr/>
        </p:nvSpPr>
        <p:spPr>
          <a:xfrm>
            <a:off x="1151" y="3469399"/>
            <a:ext cx="8747700" cy="186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solidFill>
                  <a:schemeClr val="dk1"/>
                </a:solidFill>
              </a:rPr>
              <a:t>Details</a:t>
            </a:r>
            <a:endParaRPr sz="1800" dirty="0">
              <a:solidFill>
                <a:schemeClr val="dk1"/>
              </a:solidFill>
            </a:endParaRPr>
          </a:p>
          <a:p>
            <a:pPr marL="914400" lvl="1" indent="-342900" algn="l" rtl="0">
              <a:lnSpc>
                <a:spcPct val="115000"/>
              </a:lnSpc>
              <a:spcBef>
                <a:spcPts val="0"/>
              </a:spcBef>
              <a:spcAft>
                <a:spcPts val="0"/>
              </a:spcAft>
              <a:buClr>
                <a:schemeClr val="dk1"/>
              </a:buClr>
              <a:buSzPts val="1800"/>
              <a:buAutoNum type="alphaLcPeriod"/>
            </a:pPr>
            <a:r>
              <a:rPr lang="en-GB" sz="1800" dirty="0">
                <a:solidFill>
                  <a:schemeClr val="dk1"/>
                </a:solidFill>
              </a:rPr>
              <a:t>Name			Vedant Nehal</a:t>
            </a:r>
            <a:endParaRPr sz="1800" dirty="0">
              <a:solidFill>
                <a:schemeClr val="dk1"/>
              </a:solidFill>
            </a:endParaRPr>
          </a:p>
          <a:p>
            <a:pPr marL="914400" lvl="1" indent="-342900">
              <a:lnSpc>
                <a:spcPct val="115000"/>
              </a:lnSpc>
              <a:buClr>
                <a:schemeClr val="dk1"/>
              </a:buClr>
              <a:buSzPts val="1800"/>
              <a:buAutoNum type="alphaLcPeriod"/>
            </a:pPr>
            <a:r>
              <a:rPr lang="en-GB" sz="1800" dirty="0">
                <a:solidFill>
                  <a:schemeClr val="dk1"/>
                </a:solidFill>
              </a:rPr>
              <a:t>College Name		Christ University </a:t>
            </a:r>
            <a:r>
              <a:rPr lang="en-GB" sz="1800" dirty="0" err="1">
                <a:solidFill>
                  <a:schemeClr val="dk1"/>
                </a:solidFill>
              </a:rPr>
              <a:t>Lavasa</a:t>
            </a:r>
            <a:endParaRPr lang="en-GB" sz="1800" dirty="0">
              <a:solidFill>
                <a:schemeClr val="dk1"/>
              </a:solidFill>
            </a:endParaRPr>
          </a:p>
          <a:p>
            <a:pPr marL="914400" lvl="1" indent="-342900" algn="l" rtl="0">
              <a:lnSpc>
                <a:spcPct val="115000"/>
              </a:lnSpc>
              <a:spcBef>
                <a:spcPts val="0"/>
              </a:spcBef>
              <a:spcAft>
                <a:spcPts val="0"/>
              </a:spcAft>
              <a:buClr>
                <a:schemeClr val="dk1"/>
              </a:buClr>
              <a:buSzPts val="1800"/>
              <a:buAutoNum type="alphaLcPeriod"/>
            </a:pPr>
            <a:r>
              <a:rPr lang="en-GB" sz="1800" dirty="0">
                <a:solidFill>
                  <a:schemeClr val="dk1"/>
                </a:solidFill>
              </a:rPr>
              <a:t>Problem Statement	</a:t>
            </a:r>
            <a:r>
              <a:rPr lang="en-US" sz="2000" dirty="0"/>
              <a:t>Automatic Video Tagging and Localization </a:t>
            </a:r>
            <a:endParaRPr sz="2000" dirty="0">
              <a:solidFill>
                <a:schemeClr val="dk1"/>
              </a:solidFill>
            </a:endParaRPr>
          </a:p>
          <a:p>
            <a:pPr marL="0" lvl="0" indent="0" algn="l" rtl="0">
              <a:spcBef>
                <a:spcPts val="0"/>
              </a:spcBef>
              <a:spcAft>
                <a:spcPts val="0"/>
              </a:spcAft>
              <a:buNone/>
            </a:pPr>
            <a:endParaRPr sz="1800" dirty="0">
              <a:solidFill>
                <a:schemeClr val="dk2"/>
              </a:solidFill>
            </a:endParaRPr>
          </a:p>
        </p:txBody>
      </p:sp>
      <p:pic>
        <p:nvPicPr>
          <p:cNvPr id="2" name="Picture 1" descr="A close up of a logo&#10;&#10;Description automatically generated">
            <a:extLst>
              <a:ext uri="{FF2B5EF4-FFF2-40B4-BE49-F238E27FC236}">
                <a16:creationId xmlns:a16="http://schemas.microsoft.com/office/drawing/2014/main" id="{EFBBEB67-4E15-967B-1BA1-5DB10434CA38}"/>
              </a:ext>
            </a:extLst>
          </p:cNvPr>
          <p:cNvPicPr>
            <a:picLocks noChangeAspect="1"/>
          </p:cNvPicPr>
          <p:nvPr/>
        </p:nvPicPr>
        <p:blipFill>
          <a:blip r:embed="rId3"/>
          <a:stretch>
            <a:fillRect/>
          </a:stretch>
        </p:blipFill>
        <p:spPr>
          <a:xfrm>
            <a:off x="1" y="2290"/>
            <a:ext cx="9157446" cy="3464763"/>
          </a:xfrm>
          <a:prstGeom prst="rect">
            <a:avLst/>
          </a:prstGeom>
        </p:spPr>
      </p:pic>
      <p:pic>
        <p:nvPicPr>
          <p:cNvPr id="4" name="Graphic 3" descr="Two squares and a zigzag line">
            <a:extLst>
              <a:ext uri="{FF2B5EF4-FFF2-40B4-BE49-F238E27FC236}">
                <a16:creationId xmlns:a16="http://schemas.microsoft.com/office/drawing/2014/main" id="{8D2251DE-BEA1-C139-3847-D3BA63F116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1688" y="2329702"/>
            <a:ext cx="3509683" cy="34760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231026" y="1887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129" name="Google Shape;129;p22"/>
          <p:cNvSpPr txBox="1"/>
          <p:nvPr/>
        </p:nvSpPr>
        <p:spPr>
          <a:xfrm>
            <a:off x="158825" y="1288468"/>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Snapshots of the prototype</a:t>
            </a:r>
            <a:endParaRPr sz="1800" dirty="0"/>
          </a:p>
        </p:txBody>
      </p:sp>
      <p:pic>
        <p:nvPicPr>
          <p:cNvPr id="3" name="Picture 2" descr="A close up of a sign&#10;&#10;Description automatically generated">
            <a:extLst>
              <a:ext uri="{FF2B5EF4-FFF2-40B4-BE49-F238E27FC236}">
                <a16:creationId xmlns:a16="http://schemas.microsoft.com/office/drawing/2014/main" id="{63377DFA-7911-6BBB-0240-3FFDAB47D4BE}"/>
              </a:ext>
            </a:extLst>
          </p:cNvPr>
          <p:cNvPicPr>
            <a:picLocks noChangeAspect="1"/>
          </p:cNvPicPr>
          <p:nvPr/>
        </p:nvPicPr>
        <p:blipFill>
          <a:blip r:embed="rId3"/>
          <a:stretch>
            <a:fillRect/>
          </a:stretch>
        </p:blipFill>
        <p:spPr>
          <a:xfrm>
            <a:off x="1" y="1058"/>
            <a:ext cx="9143999" cy="1356039"/>
          </a:xfrm>
          <a:prstGeom prst="rect">
            <a:avLst/>
          </a:prstGeom>
        </p:spPr>
      </p:pic>
      <p:pic>
        <p:nvPicPr>
          <p:cNvPr id="4" name="Picture 3">
            <a:extLst>
              <a:ext uri="{FF2B5EF4-FFF2-40B4-BE49-F238E27FC236}">
                <a16:creationId xmlns:a16="http://schemas.microsoft.com/office/drawing/2014/main" id="{4EB9753C-AD3E-822D-B7C6-7E46D826B9A3}"/>
              </a:ext>
            </a:extLst>
          </p:cNvPr>
          <p:cNvPicPr>
            <a:picLocks noChangeAspect="1"/>
          </p:cNvPicPr>
          <p:nvPr/>
        </p:nvPicPr>
        <p:blipFill>
          <a:blip r:embed="rId4"/>
          <a:stretch>
            <a:fillRect/>
          </a:stretch>
        </p:blipFill>
        <p:spPr>
          <a:xfrm>
            <a:off x="231025" y="1887575"/>
            <a:ext cx="8601399" cy="31958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ctrTitle"/>
          </p:nvPr>
        </p:nvSpPr>
        <p:spPr>
          <a:xfrm>
            <a:off x="311708" y="1673816"/>
            <a:ext cx="8520600" cy="3270143"/>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1000" b="1" i="0" dirty="0">
                <a:solidFill>
                  <a:srgbClr val="000000"/>
                </a:solidFill>
                <a:effectLst/>
                <a:highlight>
                  <a:srgbClr val="FFFFFF"/>
                </a:highlight>
                <a:latin typeface="lato" panose="020F0502020204030203" pitchFamily="34" charset="0"/>
              </a:rPr>
              <a:t>Future Development</a:t>
            </a:r>
            <a:br>
              <a:rPr lang="en-US" sz="1000" b="1" dirty="0"/>
            </a:br>
            <a:r>
              <a:rPr lang="en-US" sz="1000" b="1" i="0" dirty="0">
                <a:solidFill>
                  <a:srgbClr val="000000"/>
                </a:solidFill>
                <a:effectLst/>
                <a:highlight>
                  <a:srgbClr val="FFFFFF"/>
                </a:highlight>
                <a:latin typeface="lato" panose="020F0502020204030203" pitchFamily="34" charset="0"/>
              </a:rPr>
              <a:t>Integration with Video Platforms:</a:t>
            </a:r>
            <a:br>
              <a:rPr lang="en-US" sz="900" dirty="0"/>
            </a:br>
            <a:br>
              <a:rPr lang="en-US" sz="900" dirty="0"/>
            </a:br>
            <a:r>
              <a:rPr lang="en-US" sz="900" b="0" i="0" dirty="0">
                <a:solidFill>
                  <a:srgbClr val="000000"/>
                </a:solidFill>
                <a:effectLst/>
                <a:highlight>
                  <a:srgbClr val="FFFFFF"/>
                </a:highlight>
                <a:latin typeface="lato" panose="020F0502020204030203" pitchFamily="34" charset="0"/>
              </a:rPr>
              <a:t>Implement seamless integration with popular video platforms like YouTube, Vimeo, or social media sites to automate tagging and localization directly from these platforms.</a:t>
            </a:r>
            <a:br>
              <a:rPr lang="en-US" sz="900" dirty="0"/>
            </a:br>
            <a:r>
              <a:rPr lang="en-US" sz="1050" b="1" i="0" dirty="0">
                <a:solidFill>
                  <a:srgbClr val="000000"/>
                </a:solidFill>
                <a:effectLst/>
                <a:highlight>
                  <a:srgbClr val="FFFFFF"/>
                </a:highlight>
                <a:latin typeface="lato" panose="020F0502020204030203" pitchFamily="34" charset="0"/>
              </a:rPr>
              <a:t>Real-Time Video Analysis:</a:t>
            </a:r>
            <a:br>
              <a:rPr lang="en-US" sz="900" dirty="0"/>
            </a:br>
            <a:br>
              <a:rPr lang="en-US" sz="900" dirty="0"/>
            </a:br>
            <a:r>
              <a:rPr lang="en-US" sz="900" b="0" i="0" dirty="0">
                <a:solidFill>
                  <a:srgbClr val="000000"/>
                </a:solidFill>
                <a:effectLst/>
                <a:highlight>
                  <a:srgbClr val="FFFFFF"/>
                </a:highlight>
                <a:latin typeface="lato" panose="020F0502020204030203" pitchFamily="34" charset="0"/>
              </a:rPr>
              <a:t>Develop a real-time version of the tool that can analyze and tag live video streams, which could be valuable for live broadcasts or security footage.</a:t>
            </a:r>
            <a:br>
              <a:rPr lang="en-US" sz="900" dirty="0"/>
            </a:br>
            <a:r>
              <a:rPr lang="en-US" sz="1050" b="1" i="0" dirty="0">
                <a:solidFill>
                  <a:srgbClr val="000000"/>
                </a:solidFill>
                <a:effectLst/>
                <a:highlight>
                  <a:srgbClr val="FFFFFF"/>
                </a:highlight>
                <a:latin typeface="lato" panose="020F0502020204030203" pitchFamily="34" charset="0"/>
              </a:rPr>
              <a:t>Advanced AI Models:</a:t>
            </a:r>
            <a:br>
              <a:rPr lang="en-US" sz="900" dirty="0"/>
            </a:br>
            <a:br>
              <a:rPr lang="en-US" sz="900" dirty="0"/>
            </a:br>
            <a:r>
              <a:rPr lang="en-US" sz="900" b="0" i="0" dirty="0">
                <a:solidFill>
                  <a:srgbClr val="000000"/>
                </a:solidFill>
                <a:effectLst/>
                <a:highlight>
                  <a:srgbClr val="FFFFFF"/>
                </a:highlight>
                <a:latin typeface="lato" panose="020F0502020204030203" pitchFamily="34" charset="0"/>
              </a:rPr>
              <a:t>Incorporate more advanced AI models for video content analysis, such as those that can detect emotions, actions, and complex scenes.</a:t>
            </a:r>
            <a:br>
              <a:rPr lang="en-US" sz="900" dirty="0"/>
            </a:br>
            <a:r>
              <a:rPr lang="en-US" sz="900" b="0" i="0" dirty="0">
                <a:solidFill>
                  <a:srgbClr val="000000"/>
                </a:solidFill>
                <a:effectLst/>
                <a:highlight>
                  <a:srgbClr val="FFFFFF"/>
                </a:highlight>
                <a:latin typeface="lato" panose="020F0502020204030203" pitchFamily="34" charset="0"/>
              </a:rPr>
              <a:t>Customizable Tagging and Translation:</a:t>
            </a:r>
            <a:br>
              <a:rPr lang="en-US" sz="900" dirty="0"/>
            </a:br>
            <a:br>
              <a:rPr lang="en-US" sz="900" dirty="0"/>
            </a:br>
            <a:r>
              <a:rPr lang="en-US" sz="900" b="0" i="0" dirty="0">
                <a:solidFill>
                  <a:srgbClr val="000000"/>
                </a:solidFill>
                <a:effectLst/>
                <a:highlight>
                  <a:srgbClr val="FFFFFF"/>
                </a:highlight>
                <a:latin typeface="lato" panose="020F0502020204030203" pitchFamily="34" charset="0"/>
              </a:rPr>
              <a:t>Allow users to customize the tagging and translation process, including setting preferences for specific languages, dialects, or industry-specific terms.</a:t>
            </a:r>
            <a:br>
              <a:rPr lang="en-US" sz="900" dirty="0"/>
            </a:br>
            <a:r>
              <a:rPr lang="en-US" sz="1050" b="1" i="0" dirty="0">
                <a:solidFill>
                  <a:srgbClr val="000000"/>
                </a:solidFill>
                <a:effectLst/>
                <a:highlight>
                  <a:srgbClr val="FFFFFF"/>
                </a:highlight>
                <a:latin typeface="lato" panose="020F0502020204030203" pitchFamily="34" charset="0"/>
              </a:rPr>
              <a:t>User Feedback Loop:</a:t>
            </a:r>
            <a:br>
              <a:rPr lang="en-US" sz="900" dirty="0"/>
            </a:br>
            <a:br>
              <a:rPr lang="en-US" sz="900" dirty="0"/>
            </a:br>
            <a:r>
              <a:rPr lang="en-US" sz="900" b="0" i="0" dirty="0">
                <a:solidFill>
                  <a:srgbClr val="000000"/>
                </a:solidFill>
                <a:effectLst/>
                <a:highlight>
                  <a:srgbClr val="FFFFFF"/>
                </a:highlight>
                <a:latin typeface="lato" panose="020F0502020204030203" pitchFamily="34" charset="0"/>
              </a:rPr>
              <a:t>Introduce a feedback mechanism where users can approve, reject, or refine the generated tags and translations, improving the model over time.</a:t>
            </a:r>
            <a:br>
              <a:rPr lang="en-US" sz="900" dirty="0"/>
            </a:br>
            <a:r>
              <a:rPr lang="en-US" sz="1050" b="1" i="0" dirty="0">
                <a:solidFill>
                  <a:srgbClr val="000000"/>
                </a:solidFill>
                <a:effectLst/>
                <a:highlight>
                  <a:srgbClr val="FFFFFF"/>
                </a:highlight>
                <a:latin typeface="lato" panose="020F0502020204030203" pitchFamily="34" charset="0"/>
              </a:rPr>
              <a:t>Multimodal Analysis:</a:t>
            </a:r>
            <a:br>
              <a:rPr lang="en-US" sz="900" dirty="0"/>
            </a:br>
            <a:br>
              <a:rPr lang="en-US" sz="900" dirty="0"/>
            </a:br>
            <a:r>
              <a:rPr lang="en-US" sz="900" b="0" i="0" dirty="0">
                <a:solidFill>
                  <a:srgbClr val="000000"/>
                </a:solidFill>
                <a:effectLst/>
                <a:highlight>
                  <a:srgbClr val="FFFFFF"/>
                </a:highlight>
                <a:latin typeface="lato" panose="020F0502020204030203" pitchFamily="34" charset="0"/>
              </a:rPr>
              <a:t>Extend the analysis to include audio </a:t>
            </a:r>
            <a:r>
              <a:rPr lang="en-US" sz="1100" b="0" i="0" dirty="0">
                <a:solidFill>
                  <a:srgbClr val="000000"/>
                </a:solidFill>
                <a:effectLst/>
                <a:highlight>
                  <a:srgbClr val="FFFFFF"/>
                </a:highlight>
                <a:latin typeface="lato" panose="020F0502020204030203" pitchFamily="34" charset="0"/>
              </a:rPr>
              <a:t>content in the videos, generating tags based on speech recognition and sound identification.</a:t>
            </a:r>
            <a:endParaRPr sz="1100" dirty="0"/>
          </a:p>
        </p:txBody>
      </p:sp>
      <p:sp>
        <p:nvSpPr>
          <p:cNvPr id="145" name="Google Shape;145;p24"/>
          <p:cNvSpPr txBox="1"/>
          <p:nvPr/>
        </p:nvSpPr>
        <p:spPr>
          <a:xfrm>
            <a:off x="165549" y="1288468"/>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Additional Details/Future Development </a:t>
            </a:r>
            <a:endParaRPr sz="1800" dirty="0"/>
          </a:p>
        </p:txBody>
      </p:sp>
      <p:pic>
        <p:nvPicPr>
          <p:cNvPr id="5" name="Picture 4" descr="A close up of a sign&#10;&#10;Description automatically generated">
            <a:extLst>
              <a:ext uri="{FF2B5EF4-FFF2-40B4-BE49-F238E27FC236}">
                <a16:creationId xmlns:a16="http://schemas.microsoft.com/office/drawing/2014/main" id="{B8B1F6D4-7F37-BE53-407B-0134DD8E4681}"/>
              </a:ext>
            </a:extLst>
          </p:cNvPr>
          <p:cNvPicPr>
            <a:picLocks noChangeAspect="1"/>
          </p:cNvPicPr>
          <p:nvPr/>
        </p:nvPicPr>
        <p:blipFill>
          <a:blip r:embed="rId3"/>
          <a:stretch>
            <a:fillRect/>
          </a:stretch>
        </p:blipFill>
        <p:spPr>
          <a:xfrm>
            <a:off x="1" y="1058"/>
            <a:ext cx="9143999" cy="13560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264F9A9F-50F7-5B19-3DFB-7D0B5669742E}"/>
              </a:ext>
            </a:extLst>
          </p:cNvPr>
          <p:cNvPicPr>
            <a:picLocks noChangeAspect="1"/>
          </p:cNvPicPr>
          <p:nvPr/>
        </p:nvPicPr>
        <p:blipFill>
          <a:blip r:embed="rId3"/>
          <a:stretch>
            <a:fillRect/>
          </a:stretch>
        </p:blipFill>
        <p:spPr>
          <a:xfrm>
            <a:off x="0" y="2289"/>
            <a:ext cx="9123828" cy="3424422"/>
          </a:xfrm>
          <a:prstGeom prst="rect">
            <a:avLst/>
          </a:prstGeom>
        </p:spPr>
      </p:pic>
      <p:sp>
        <p:nvSpPr>
          <p:cNvPr id="3" name="TextBox 2">
            <a:extLst>
              <a:ext uri="{FF2B5EF4-FFF2-40B4-BE49-F238E27FC236}">
                <a16:creationId xmlns:a16="http://schemas.microsoft.com/office/drawing/2014/main" id="{E6CE73C9-B252-7FBD-9CB4-3CB3073B5D6D}"/>
              </a:ext>
            </a:extLst>
          </p:cNvPr>
          <p:cNvSpPr txBox="1"/>
          <p:nvPr/>
        </p:nvSpPr>
        <p:spPr>
          <a:xfrm>
            <a:off x="11703" y="3520704"/>
            <a:ext cx="9122260" cy="707886"/>
          </a:xfrm>
          <a:prstGeom prst="rect">
            <a:avLst/>
          </a:prstGeom>
          <a:solidFill>
            <a:schemeClr val="accent1">
              <a:lumMod val="60000"/>
              <a:lumOff val="4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Aldhab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0" y="1464590"/>
            <a:ext cx="8520600" cy="2541722"/>
          </a:xfrm>
          <a:prstGeom prst="rect">
            <a:avLst/>
          </a:prstGeom>
        </p:spPr>
        <p:txBody>
          <a:bodyPr spcFirstLastPara="1" wrap="square" lIns="91425" tIns="91425" rIns="91425" bIns="91425" anchor="b" anchorCtr="0">
            <a:normAutofit/>
          </a:bodyPr>
          <a:lstStyle/>
          <a:p>
            <a:pPr algn="l"/>
            <a:r>
              <a:rPr lang="en-US" sz="800" b="1" dirty="0"/>
              <a:t>Brief About the Idea: Automatic Video Tagging and Localization</a:t>
            </a:r>
            <a:br>
              <a:rPr lang="en-US" sz="800" b="1" dirty="0"/>
            </a:br>
            <a:r>
              <a:rPr lang="en-US" sz="800" dirty="0"/>
              <a:t>The idea revolves around developing a tool that enhances the discoverability and accessibility of videos across different languages and regions. The solution automatically analyzes video content to generate relevant tags based on objects, scenes, and text detected within the video. These tags are then translated into multiple languages, making the video content more accessible to a global audience.</a:t>
            </a:r>
            <a:br>
              <a:rPr lang="en-US" sz="800" dirty="0"/>
            </a:br>
            <a:r>
              <a:rPr lang="en-US" sz="800" b="1" dirty="0"/>
              <a:t>Key Aspects:</a:t>
            </a:r>
            <a:br>
              <a:rPr lang="en-US" sz="800" b="1" dirty="0"/>
            </a:br>
            <a:r>
              <a:rPr lang="en-US" sz="800" b="1" dirty="0"/>
              <a:t>Automation:</a:t>
            </a:r>
            <a:r>
              <a:rPr lang="en-US" sz="800" dirty="0"/>
              <a:t> The tool uses machine learning algorithms to automatically detect and tag elements within a video, removing the need for manual tagging.</a:t>
            </a:r>
            <a:br>
              <a:rPr lang="en-US" sz="800" dirty="0"/>
            </a:br>
            <a:r>
              <a:rPr lang="en-US" sz="800" b="1" dirty="0"/>
              <a:t>Multilingual Translation:</a:t>
            </a:r>
            <a:r>
              <a:rPr lang="en-US" sz="800" dirty="0"/>
              <a:t> It supports the translation of tags into various languages, ensuring that videos can reach non-English speaking audiences without additional effort.</a:t>
            </a:r>
            <a:br>
              <a:rPr lang="en-US" sz="800" dirty="0"/>
            </a:br>
            <a:r>
              <a:rPr lang="en-US" sz="800" b="1" dirty="0"/>
              <a:t>Improved Discoverability:</a:t>
            </a:r>
            <a:r>
              <a:rPr lang="en-US" sz="800" dirty="0"/>
              <a:t> By generating and translating tags, the tool enhances the video’s visibility on search engines and video platforms, catering to a broader, global audience.</a:t>
            </a:r>
            <a:br>
              <a:rPr lang="en-US" sz="800" dirty="0"/>
            </a:br>
            <a:br>
              <a:rPr lang="en-US" sz="800" dirty="0"/>
            </a:br>
            <a:br>
              <a:rPr lang="en-US" sz="1050" dirty="0"/>
            </a:br>
            <a:br>
              <a:rPr lang="en-US" sz="1050" dirty="0"/>
            </a:br>
            <a:br>
              <a:rPr lang="en-US" sz="1050" dirty="0"/>
            </a:br>
            <a:br>
              <a:rPr lang="en-US" sz="1050" dirty="0"/>
            </a:br>
            <a:br>
              <a:rPr lang="en-US" sz="1050" dirty="0"/>
            </a:br>
            <a:br>
              <a:rPr lang="en-US" sz="800" dirty="0"/>
            </a:br>
            <a:endParaRPr sz="800" dirty="0"/>
          </a:p>
        </p:txBody>
      </p:sp>
      <p:sp>
        <p:nvSpPr>
          <p:cNvPr id="65" name="Google Shape;65;p14"/>
          <p:cNvSpPr txBox="1"/>
          <p:nvPr/>
        </p:nvSpPr>
        <p:spPr>
          <a:xfrm>
            <a:off x="0" y="1464590"/>
            <a:ext cx="8434368" cy="201477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			     </a:t>
            </a:r>
          </a:p>
          <a:p>
            <a:pPr marL="0" lvl="0" indent="0" rtl="0">
              <a:spcBef>
                <a:spcPts val="0"/>
              </a:spcBef>
              <a:spcAft>
                <a:spcPts val="0"/>
              </a:spcAft>
              <a:buNone/>
            </a:pPr>
            <a:endParaRPr lang="en-US" sz="105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									</a:t>
            </a:r>
            <a:endParaRPr sz="1200" dirty="0"/>
          </a:p>
        </p:txBody>
      </p:sp>
      <p:pic>
        <p:nvPicPr>
          <p:cNvPr id="2" name="Picture 1" descr="A close up of a sign&#10;&#10;Description automatically generated">
            <a:extLst>
              <a:ext uri="{FF2B5EF4-FFF2-40B4-BE49-F238E27FC236}">
                <a16:creationId xmlns:a16="http://schemas.microsoft.com/office/drawing/2014/main" id="{760EE97D-62D1-0816-12E1-B6C694339314}"/>
              </a:ext>
            </a:extLst>
          </p:cNvPr>
          <p:cNvPicPr>
            <a:picLocks noChangeAspect="1"/>
          </p:cNvPicPr>
          <p:nvPr/>
        </p:nvPicPr>
        <p:blipFill>
          <a:blip r:embed="rId3"/>
          <a:stretch>
            <a:fillRect/>
          </a:stretch>
        </p:blipFill>
        <p:spPr>
          <a:xfrm>
            <a:off x="1" y="1058"/>
            <a:ext cx="9143999" cy="13560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15497" y="2657959"/>
            <a:ext cx="8520600" cy="1300862"/>
          </a:xfrm>
          <a:prstGeom prst="rect">
            <a:avLst/>
          </a:prstGeom>
        </p:spPr>
        <p:txBody>
          <a:bodyPr spcFirstLastPara="1" wrap="square" lIns="91425" tIns="91425" rIns="91425" bIns="91425" anchor="b" anchorCtr="0">
            <a:normAutofit/>
          </a:bodyPr>
          <a:lstStyle/>
          <a:p>
            <a:r>
              <a:rPr lang="en-US" dirty="0"/>
              <a:t> </a:t>
            </a:r>
            <a:endParaRPr dirty="0"/>
          </a:p>
        </p:txBody>
      </p:sp>
      <p:sp>
        <p:nvSpPr>
          <p:cNvPr id="73" name="Google Shape;73;p15"/>
          <p:cNvSpPr txBox="1"/>
          <p:nvPr/>
        </p:nvSpPr>
        <p:spPr>
          <a:xfrm>
            <a:off x="0" y="1357097"/>
            <a:ext cx="8673600" cy="1300862"/>
          </a:xfrm>
          <a:prstGeom prst="rect">
            <a:avLst/>
          </a:prstGeom>
          <a:noFill/>
          <a:ln>
            <a:noFill/>
          </a:ln>
        </p:spPr>
        <p:txBody>
          <a:bodyPr spcFirstLastPara="1" wrap="square" lIns="91425" tIns="91425" rIns="91425" bIns="91425" anchor="t" anchorCtr="0">
            <a:noAutofit/>
          </a:bodyPr>
          <a:lstStyle/>
          <a:p>
            <a:r>
              <a:rPr lang="en-US" sz="1050" b="1" dirty="0"/>
              <a:t>1. How Different is it from Other Existing Ideas?</a:t>
            </a:r>
          </a:p>
          <a:p>
            <a:pPr>
              <a:buFont typeface="Arial" panose="020B0604020202020204" pitchFamily="34" charset="0"/>
              <a:buChar char="•"/>
            </a:pPr>
            <a:r>
              <a:rPr lang="en-US" sz="1050" b="1" dirty="0"/>
              <a:t>Unique Feature Set:</a:t>
            </a:r>
            <a:r>
              <a:rPr lang="en-US" sz="1050" dirty="0"/>
              <a:t> Explain how your solution offers a combination of features not found together in other tools. For example, if your project involves automatic video tagging and multilingual localization, highlight how the seamless integration of these features in one tool sets it apart.</a:t>
            </a:r>
          </a:p>
          <a:p>
            <a:pPr>
              <a:buFont typeface="Arial" panose="020B0604020202020204" pitchFamily="34" charset="0"/>
              <a:buChar char="•"/>
            </a:pPr>
            <a:r>
              <a:rPr lang="en-US" sz="1050" b="1" dirty="0"/>
              <a:t>Customization and Scalability:</a:t>
            </a:r>
            <a:r>
              <a:rPr lang="en-US" sz="1050" dirty="0"/>
              <a:t> If your tool is customizable to specific industry needs or scalable to handle large datasets efficiently, emphasize this point.</a:t>
            </a:r>
          </a:p>
          <a:p>
            <a:pPr>
              <a:buFont typeface="Arial" panose="020B0604020202020204" pitchFamily="34" charset="0"/>
              <a:buChar char="•"/>
            </a:pPr>
            <a:r>
              <a:rPr lang="en-US" sz="1050" b="1" dirty="0"/>
              <a:t>Accuracy and Speed:</a:t>
            </a:r>
            <a:r>
              <a:rPr lang="en-US" sz="1050" dirty="0"/>
              <a:t> Mention any optimizations in algorithms or the use of advanced models that improve the accuracy and speed of video analysis and tagging.</a:t>
            </a:r>
          </a:p>
          <a:p>
            <a:pPr marL="0" lvl="0" indent="0" algn="l" rtl="0">
              <a:spcBef>
                <a:spcPts val="0"/>
              </a:spcBef>
              <a:spcAft>
                <a:spcPts val="0"/>
              </a:spcAft>
              <a:buNone/>
            </a:pPr>
            <a:endParaRPr sz="1800" dirty="0"/>
          </a:p>
        </p:txBody>
      </p:sp>
      <p:pic>
        <p:nvPicPr>
          <p:cNvPr id="3" name="Picture 2" descr="A close up of a sign&#10;&#10;Description automatically generated">
            <a:extLst>
              <a:ext uri="{FF2B5EF4-FFF2-40B4-BE49-F238E27FC236}">
                <a16:creationId xmlns:a16="http://schemas.microsoft.com/office/drawing/2014/main" id="{9B5B7281-A326-D456-8256-C96D18C307E6}"/>
              </a:ext>
            </a:extLst>
          </p:cNvPr>
          <p:cNvPicPr>
            <a:picLocks noChangeAspect="1"/>
          </p:cNvPicPr>
          <p:nvPr/>
        </p:nvPicPr>
        <p:blipFill>
          <a:blip r:embed="rId3"/>
          <a:stretch>
            <a:fillRect/>
          </a:stretch>
        </p:blipFill>
        <p:spPr>
          <a:xfrm>
            <a:off x="1" y="1058"/>
            <a:ext cx="9143999" cy="1356039"/>
          </a:xfrm>
          <a:prstGeom prst="rect">
            <a:avLst/>
          </a:prstGeom>
        </p:spPr>
      </p:pic>
      <p:sp>
        <p:nvSpPr>
          <p:cNvPr id="4" name="TextBox 3">
            <a:extLst>
              <a:ext uri="{FF2B5EF4-FFF2-40B4-BE49-F238E27FC236}">
                <a16:creationId xmlns:a16="http://schemas.microsoft.com/office/drawing/2014/main" id="{119B936A-2513-52D1-BE6F-25869D8E977E}"/>
              </a:ext>
            </a:extLst>
          </p:cNvPr>
          <p:cNvSpPr txBox="1"/>
          <p:nvPr/>
        </p:nvSpPr>
        <p:spPr>
          <a:xfrm>
            <a:off x="15497" y="2355243"/>
            <a:ext cx="8919276" cy="2677656"/>
          </a:xfrm>
          <a:prstGeom prst="rect">
            <a:avLst/>
          </a:prstGeom>
          <a:noFill/>
        </p:spPr>
        <p:txBody>
          <a:bodyPr wrap="square">
            <a:spAutoFit/>
          </a:bodyPr>
          <a:lstStyle/>
          <a:p>
            <a:endParaRPr lang="en-US" sz="1200" dirty="0"/>
          </a:p>
          <a:p>
            <a:r>
              <a:rPr lang="en-US" sz="1200" dirty="0"/>
              <a:t>.</a:t>
            </a:r>
          </a:p>
          <a:p>
            <a:r>
              <a:rPr lang="en-US" sz="1200" b="1" dirty="0"/>
              <a:t>2. How Will it Solve the Problem?</a:t>
            </a:r>
          </a:p>
          <a:p>
            <a:pPr>
              <a:buFont typeface="Arial" panose="020B0604020202020204" pitchFamily="34" charset="0"/>
              <a:buChar char="•"/>
            </a:pPr>
            <a:r>
              <a:rPr lang="en-US" sz="1200" b="1" dirty="0"/>
              <a:t>Enhanced Discoverability:</a:t>
            </a:r>
            <a:r>
              <a:rPr lang="en-US" sz="1200" dirty="0"/>
              <a:t> Your solution automatically generates relevant tags based on video content, making videos more discoverable in search engines and platforms.</a:t>
            </a:r>
          </a:p>
          <a:p>
            <a:pPr>
              <a:buFont typeface="Arial" panose="020B0604020202020204" pitchFamily="34" charset="0"/>
              <a:buChar char="•"/>
            </a:pPr>
            <a:r>
              <a:rPr lang="en-US" sz="1200" b="1" dirty="0"/>
              <a:t>Global Accessibility:</a:t>
            </a:r>
            <a:r>
              <a:rPr lang="en-US" sz="1200" dirty="0"/>
              <a:t> By translating tags into multiple languages, it allows content creators to reach a broader, global audience without additional effort.</a:t>
            </a:r>
          </a:p>
          <a:p>
            <a:pPr>
              <a:buFont typeface="Arial" panose="020B0604020202020204" pitchFamily="34" charset="0"/>
              <a:buChar char="•"/>
            </a:pPr>
            <a:r>
              <a:rPr lang="en-US" sz="1200" b="1" dirty="0"/>
              <a:t>Efficiency:</a:t>
            </a:r>
            <a:r>
              <a:rPr lang="en-US" sz="1200" dirty="0"/>
              <a:t> Reduces manual effort and time required for video tagging and localization, enabling content creators to focus on creating more content.</a:t>
            </a:r>
          </a:p>
          <a:p>
            <a:endParaRPr lang="en-US" sz="1200" dirty="0"/>
          </a:p>
          <a:p>
            <a:r>
              <a:rPr lang="en-US" sz="1200" b="1" dirty="0"/>
              <a:t>3. USP of the Proposed Solution</a:t>
            </a:r>
          </a:p>
          <a:p>
            <a:pPr>
              <a:buFont typeface="Arial" panose="020B0604020202020204" pitchFamily="34" charset="0"/>
              <a:buChar char="•"/>
            </a:pPr>
            <a:r>
              <a:rPr lang="en-US" sz="1200" b="1" dirty="0"/>
              <a:t>Automation:</a:t>
            </a:r>
            <a:r>
              <a:rPr lang="en-US" sz="1200" dirty="0"/>
              <a:t> The automation of both tagging and multilingual localization in one workflow is a key selling point.</a:t>
            </a:r>
          </a:p>
          <a:p>
            <a:pPr>
              <a:buFont typeface="Arial" panose="020B0604020202020204" pitchFamily="34" charset="0"/>
              <a:buChar char="•"/>
            </a:pPr>
            <a:r>
              <a:rPr lang="en-US" sz="1200" b="1" dirty="0"/>
              <a:t>Integration:</a:t>
            </a:r>
            <a:r>
              <a:rPr lang="en-US" sz="1200" dirty="0"/>
              <a:t> Ability to seamlessly integrate with existing video platforms or content management systems, reducing the friction of adoption.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162732" y="1909704"/>
            <a:ext cx="8050668" cy="3233796"/>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800" dirty="0"/>
              <a:t>.</a:t>
            </a:r>
            <a:endParaRPr sz="800" dirty="0"/>
          </a:p>
        </p:txBody>
      </p:sp>
      <p:sp>
        <p:nvSpPr>
          <p:cNvPr id="81" name="Google Shape;81;p16"/>
          <p:cNvSpPr txBox="1"/>
          <p:nvPr/>
        </p:nvSpPr>
        <p:spPr>
          <a:xfrm>
            <a:off x="228484" y="1285347"/>
            <a:ext cx="8673600" cy="358887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dirty="0"/>
              <a:t>List of features offered by the solution</a:t>
            </a:r>
          </a:p>
          <a:p>
            <a:r>
              <a:rPr lang="en-US" sz="900" b="1" dirty="0"/>
              <a:t>1. Video Content Analysis</a:t>
            </a:r>
          </a:p>
          <a:p>
            <a:pPr>
              <a:buFont typeface="Arial" panose="020B0604020202020204" pitchFamily="34" charset="0"/>
              <a:buChar char="•"/>
            </a:pPr>
            <a:r>
              <a:rPr lang="en-US" sz="900" b="1" dirty="0"/>
              <a:t>Object Detection:</a:t>
            </a:r>
            <a:r>
              <a:rPr lang="en-US" sz="900" dirty="0"/>
              <a:t> Automatically identifies and categorizes objects present in video frames using machine learning models.</a:t>
            </a:r>
          </a:p>
          <a:p>
            <a:pPr>
              <a:buFont typeface="Arial" panose="020B0604020202020204" pitchFamily="34" charset="0"/>
              <a:buChar char="•"/>
            </a:pPr>
            <a:r>
              <a:rPr lang="en-US" sz="900" b="1" dirty="0"/>
              <a:t>Scene Recognition:</a:t>
            </a:r>
            <a:r>
              <a:rPr lang="en-US" sz="900" dirty="0"/>
              <a:t> Detects and categorizes different scenes in the video to generate more specific and context-aware tags.</a:t>
            </a:r>
          </a:p>
          <a:p>
            <a:pPr>
              <a:buFont typeface="Arial" panose="020B0604020202020204" pitchFamily="34" charset="0"/>
              <a:buChar char="•"/>
            </a:pPr>
            <a:r>
              <a:rPr lang="en-US" sz="900" b="1" dirty="0"/>
              <a:t>Text Detection:</a:t>
            </a:r>
            <a:r>
              <a:rPr lang="en-US" sz="900" dirty="0"/>
              <a:t> Recognizes on-screen text, which can be used as tags or translated into multiple languages.</a:t>
            </a:r>
          </a:p>
          <a:p>
            <a:r>
              <a:rPr lang="en-US" sz="900" b="1" dirty="0"/>
              <a:t>2. Automated Tag Generation</a:t>
            </a:r>
          </a:p>
          <a:p>
            <a:pPr>
              <a:buFont typeface="Arial" panose="020B0604020202020204" pitchFamily="34" charset="0"/>
              <a:buChar char="•"/>
            </a:pPr>
            <a:r>
              <a:rPr lang="en-US" sz="900" b="1" dirty="0"/>
              <a:t>Keyword Extraction:</a:t>
            </a:r>
            <a:r>
              <a:rPr lang="en-US" sz="900" dirty="0"/>
              <a:t> Generates tags based on the content detected in the video, such as objects, scenes, and text.</a:t>
            </a:r>
          </a:p>
          <a:p>
            <a:pPr>
              <a:buFont typeface="Arial" panose="020B0604020202020204" pitchFamily="34" charset="0"/>
              <a:buChar char="•"/>
            </a:pPr>
            <a:r>
              <a:rPr lang="en-US" sz="900" b="1" dirty="0"/>
              <a:t>Contextual Tagging:</a:t>
            </a:r>
            <a:r>
              <a:rPr lang="en-US" sz="900" dirty="0"/>
              <a:t> Generates tags that reflect the context or theme of the video, improving relevance and discoverability.</a:t>
            </a:r>
          </a:p>
          <a:p>
            <a:pPr>
              <a:buFont typeface="Arial" panose="020B0604020202020204" pitchFamily="34" charset="0"/>
              <a:buChar char="•"/>
            </a:pPr>
            <a:r>
              <a:rPr lang="en-US" sz="900" b="1" dirty="0"/>
              <a:t>Dynamic Tag Updates:</a:t>
            </a:r>
            <a:r>
              <a:rPr lang="en-US" sz="900" dirty="0"/>
              <a:t> Updates tags dynamically as new content is detected throughout the video.</a:t>
            </a:r>
          </a:p>
          <a:p>
            <a:r>
              <a:rPr lang="en-US" sz="900" b="1" dirty="0"/>
              <a:t>3. Multilingual Translation of Tags</a:t>
            </a:r>
          </a:p>
          <a:p>
            <a:pPr>
              <a:buFont typeface="Arial" panose="020B0604020202020204" pitchFamily="34" charset="0"/>
              <a:buChar char="•"/>
            </a:pPr>
            <a:r>
              <a:rPr lang="en-US" sz="900" b="1" dirty="0"/>
              <a:t>Multiple Language Support:</a:t>
            </a:r>
            <a:r>
              <a:rPr lang="en-US" sz="900" dirty="0"/>
              <a:t> Translates generated tags into several languages like English, Hindi, Marathi, etc., using translation APIs.</a:t>
            </a:r>
          </a:p>
          <a:p>
            <a:pPr>
              <a:buFont typeface="Arial" panose="020B0604020202020204" pitchFamily="34" charset="0"/>
              <a:buChar char="•"/>
            </a:pPr>
            <a:r>
              <a:rPr lang="en-US" sz="900" b="1" dirty="0"/>
              <a:t>Accurate Contextual Translation:</a:t>
            </a:r>
            <a:r>
              <a:rPr lang="en-US" sz="900" dirty="0"/>
              <a:t> Ensures that translations are contextually accurate, preserving the meaning and relevance of the original tags.</a:t>
            </a:r>
          </a:p>
          <a:p>
            <a:pPr>
              <a:buFont typeface="Arial" panose="020B0604020202020204" pitchFamily="34" charset="0"/>
              <a:buChar char="•"/>
            </a:pPr>
            <a:r>
              <a:rPr lang="en-US" sz="900" b="1" dirty="0"/>
              <a:t>Custom Language Selection:</a:t>
            </a:r>
            <a:r>
              <a:rPr lang="en-US" sz="900" dirty="0"/>
              <a:t> Allows users to choose which languages they want the tags to be translated into.</a:t>
            </a:r>
          </a:p>
          <a:p>
            <a:r>
              <a:rPr lang="en-US" sz="900" b="1" dirty="0"/>
              <a:t>4. Real-Time Processing</a:t>
            </a:r>
          </a:p>
          <a:p>
            <a:pPr>
              <a:buFont typeface="Arial" panose="020B0604020202020204" pitchFamily="34" charset="0"/>
              <a:buChar char="•"/>
            </a:pPr>
            <a:r>
              <a:rPr lang="en-US" sz="900" b="1" dirty="0"/>
              <a:t>Instant Tagging:</a:t>
            </a:r>
            <a:r>
              <a:rPr lang="en-US" sz="900" dirty="0"/>
              <a:t> Tags are generated in real-time as the video is being processed.</a:t>
            </a:r>
          </a:p>
          <a:p>
            <a:pPr>
              <a:buFont typeface="Arial" panose="020B0604020202020204" pitchFamily="34" charset="0"/>
              <a:buChar char="•"/>
            </a:pPr>
            <a:r>
              <a:rPr lang="en-US" sz="900" b="1" dirty="0"/>
              <a:t>On-the-Fly Translation:</a:t>
            </a:r>
            <a:r>
              <a:rPr lang="en-US" sz="900" dirty="0"/>
              <a:t> Tags are translated immediately after being generated, ensuring that all processes happen without delay.</a:t>
            </a:r>
          </a:p>
          <a:p>
            <a:r>
              <a:rPr lang="en-US" sz="900" b="1" dirty="0"/>
              <a:t>5. User Interface and Integration</a:t>
            </a:r>
          </a:p>
          <a:p>
            <a:pPr>
              <a:buFont typeface="Arial" panose="020B0604020202020204" pitchFamily="34" charset="0"/>
              <a:buChar char="•"/>
            </a:pPr>
            <a:r>
              <a:rPr lang="en-US" sz="900" b="1" dirty="0"/>
              <a:t>Simple Video Upload Interface:</a:t>
            </a:r>
            <a:r>
              <a:rPr lang="en-US" sz="900" dirty="0"/>
              <a:t> Easy-to-use interface for users to upload videos and start the tagging and translation process.</a:t>
            </a:r>
          </a:p>
          <a:p>
            <a:pPr>
              <a:buFont typeface="Arial" panose="020B0604020202020204" pitchFamily="34" charset="0"/>
              <a:buChar char="•"/>
            </a:pPr>
            <a:r>
              <a:rPr lang="en-US" sz="900" b="1" dirty="0"/>
              <a:t>API Access:</a:t>
            </a:r>
            <a:r>
              <a:rPr lang="en-US" sz="900" dirty="0"/>
              <a:t> Provides an API that can be integrated into existing video platforms for seamless tagging and translation.</a:t>
            </a:r>
          </a:p>
          <a:p>
            <a:pPr>
              <a:buFont typeface="Arial" panose="020B0604020202020204" pitchFamily="34" charset="0"/>
              <a:buChar char="•"/>
            </a:pPr>
            <a:r>
              <a:rPr lang="en-US" sz="900" b="1" dirty="0"/>
              <a:t>Batch Processing:</a:t>
            </a:r>
            <a:r>
              <a:rPr lang="en-US" sz="900" dirty="0"/>
              <a:t> Supports the ability to process multiple videos at once, saving time for users dealing with large volumes of content.</a:t>
            </a:r>
          </a:p>
          <a:p>
            <a:r>
              <a:rPr lang="en-US" sz="900" b="1" dirty="0"/>
              <a:t>6. Customization and Flexibility</a:t>
            </a:r>
          </a:p>
          <a:p>
            <a:pPr>
              <a:buFont typeface="Arial" panose="020B0604020202020204" pitchFamily="34" charset="0"/>
              <a:buChar char="•"/>
            </a:pPr>
            <a:r>
              <a:rPr lang="en-US" sz="900" b="1" dirty="0"/>
              <a:t>Custom Tagging Rules:</a:t>
            </a:r>
            <a:r>
              <a:rPr lang="en-US" sz="900" dirty="0"/>
              <a:t> Users can define specific rules or guidelines for tag generation based on their preferences or industry standards.</a:t>
            </a:r>
          </a:p>
          <a:p>
            <a:pPr>
              <a:buFont typeface="Arial" panose="020B0604020202020204" pitchFamily="34" charset="0"/>
              <a:buChar char="•"/>
            </a:pPr>
            <a:r>
              <a:rPr lang="en-US" sz="900" b="1" dirty="0"/>
              <a:t>Language Preferences:</a:t>
            </a:r>
            <a:r>
              <a:rPr lang="en-US" sz="900" dirty="0"/>
              <a:t> Users can customize which languages to translate tags into, tailoring the solution to specific regional needs.</a:t>
            </a:r>
          </a:p>
          <a:p>
            <a:pPr>
              <a:buFont typeface="Arial" panose="020B0604020202020204" pitchFamily="34" charset="0"/>
              <a:buChar char="•"/>
            </a:pPr>
            <a:r>
              <a:rPr lang="en-US" sz="900" b="1" dirty="0"/>
              <a:t>Editable Tags:</a:t>
            </a:r>
            <a:r>
              <a:rPr lang="en-US" sz="900" dirty="0"/>
              <a:t> After generation, users have the option to review and edit tags before finalizing them.</a:t>
            </a:r>
          </a:p>
          <a:p>
            <a:r>
              <a:rPr lang="en-US" sz="900" b="1" dirty="0"/>
              <a:t>7Compliance with Privacy Laws:</a:t>
            </a:r>
            <a:r>
              <a:rPr lang="en-US" sz="900" dirty="0"/>
              <a:t> Designed to comply with global privacy laws, ensuring user data is protected and used ethically.</a:t>
            </a:r>
          </a:p>
          <a:p>
            <a:pPr marL="0" lvl="0" indent="0" algn="l" rtl="0">
              <a:spcBef>
                <a:spcPts val="0"/>
              </a:spcBef>
              <a:spcAft>
                <a:spcPts val="0"/>
              </a:spcAft>
              <a:buNone/>
            </a:pPr>
            <a:endParaRPr sz="800" dirty="0"/>
          </a:p>
        </p:txBody>
      </p:sp>
      <p:pic>
        <p:nvPicPr>
          <p:cNvPr id="3" name="Picture 2" descr="A close up of a sign">
            <a:extLst>
              <a:ext uri="{FF2B5EF4-FFF2-40B4-BE49-F238E27FC236}">
                <a16:creationId xmlns:a16="http://schemas.microsoft.com/office/drawing/2014/main" id="{1D92434F-5F4B-EC43-B95F-0DFB7D723857}"/>
              </a:ext>
            </a:extLst>
          </p:cNvPr>
          <p:cNvPicPr>
            <a:picLocks noChangeAspect="1"/>
          </p:cNvPicPr>
          <p:nvPr/>
        </p:nvPicPr>
        <p:blipFill>
          <a:blip r:embed="rId3"/>
          <a:stretch>
            <a:fillRect/>
          </a:stretch>
        </p:blipFill>
        <p:spPr>
          <a:xfrm>
            <a:off x="1" y="1058"/>
            <a:ext cx="9143999" cy="13560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1941362"/>
            <a:ext cx="8520600" cy="3201079"/>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1050" dirty="0"/>
              <a:t>Here is the process flow diagram for your Automatic Video Tagging and Localization system. It visually represents the sequence of steps from starting the process to the final output.</a:t>
            </a:r>
            <a:endParaRPr sz="1050" dirty="0"/>
          </a:p>
        </p:txBody>
      </p:sp>
      <p:sp>
        <p:nvSpPr>
          <p:cNvPr id="89" name="Google Shape;89;p17"/>
          <p:cNvSpPr txBox="1"/>
          <p:nvPr/>
        </p:nvSpPr>
        <p:spPr>
          <a:xfrm>
            <a:off x="235200" y="1398730"/>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Process flow diagram or Use-case diagram</a:t>
            </a:r>
            <a:endParaRPr sz="1800" dirty="0"/>
          </a:p>
        </p:txBody>
      </p:sp>
      <p:pic>
        <p:nvPicPr>
          <p:cNvPr id="3" name="Picture 2" descr="A close up of a sign&#10;&#10;Description automatically generated">
            <a:extLst>
              <a:ext uri="{FF2B5EF4-FFF2-40B4-BE49-F238E27FC236}">
                <a16:creationId xmlns:a16="http://schemas.microsoft.com/office/drawing/2014/main" id="{EDC6C47F-006B-D7E9-A7A0-224E91C866BB}"/>
              </a:ext>
            </a:extLst>
          </p:cNvPr>
          <p:cNvPicPr>
            <a:picLocks noChangeAspect="1"/>
          </p:cNvPicPr>
          <p:nvPr/>
        </p:nvPicPr>
        <p:blipFill>
          <a:blip r:embed="rId3"/>
          <a:stretch>
            <a:fillRect/>
          </a:stretch>
        </p:blipFill>
        <p:spPr>
          <a:xfrm>
            <a:off x="1" y="1058"/>
            <a:ext cx="9143999" cy="1356039"/>
          </a:xfrm>
          <a:prstGeom prst="rect">
            <a:avLst/>
          </a:prstGeom>
        </p:spPr>
      </p:pic>
      <p:pic>
        <p:nvPicPr>
          <p:cNvPr id="4" name="Picture 3">
            <a:extLst>
              <a:ext uri="{FF2B5EF4-FFF2-40B4-BE49-F238E27FC236}">
                <a16:creationId xmlns:a16="http://schemas.microsoft.com/office/drawing/2014/main" id="{A3A096CA-DCB2-03D5-C694-DE0D9583A46B}"/>
              </a:ext>
            </a:extLst>
          </p:cNvPr>
          <p:cNvPicPr>
            <a:picLocks noChangeAspect="1"/>
          </p:cNvPicPr>
          <p:nvPr/>
        </p:nvPicPr>
        <p:blipFill>
          <a:blip r:embed="rId4"/>
          <a:stretch>
            <a:fillRect/>
          </a:stretch>
        </p:blipFill>
        <p:spPr>
          <a:xfrm>
            <a:off x="235201" y="1766806"/>
            <a:ext cx="8250122" cy="30144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231026" y="2062387"/>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97" name="Google Shape;97;p18"/>
          <p:cNvSpPr txBox="1"/>
          <p:nvPr/>
        </p:nvSpPr>
        <p:spPr>
          <a:xfrm>
            <a:off x="158825" y="1470003"/>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Wireframes/Mock diagrams of the proposed solution (optional)</a:t>
            </a:r>
            <a:endParaRPr sz="1800" dirty="0"/>
          </a:p>
        </p:txBody>
      </p:sp>
      <p:pic>
        <p:nvPicPr>
          <p:cNvPr id="3" name="Picture 2" descr="A close up of a sign&#10;&#10;Description automatically generated">
            <a:extLst>
              <a:ext uri="{FF2B5EF4-FFF2-40B4-BE49-F238E27FC236}">
                <a16:creationId xmlns:a16="http://schemas.microsoft.com/office/drawing/2014/main" id="{CAD343E0-5708-7F64-8B6A-DE81A06F9F10}"/>
              </a:ext>
            </a:extLst>
          </p:cNvPr>
          <p:cNvPicPr>
            <a:picLocks noChangeAspect="1"/>
          </p:cNvPicPr>
          <p:nvPr/>
        </p:nvPicPr>
        <p:blipFill>
          <a:blip r:embed="rId3"/>
          <a:stretch>
            <a:fillRect/>
          </a:stretch>
        </p:blipFill>
        <p:spPr>
          <a:xfrm>
            <a:off x="1" y="1058"/>
            <a:ext cx="9143999" cy="1356039"/>
          </a:xfrm>
          <a:prstGeom prst="rect">
            <a:avLst/>
          </a:prstGeom>
        </p:spPr>
      </p:pic>
      <p:pic>
        <p:nvPicPr>
          <p:cNvPr id="4" name="Picture 3">
            <a:extLst>
              <a:ext uri="{FF2B5EF4-FFF2-40B4-BE49-F238E27FC236}">
                <a16:creationId xmlns:a16="http://schemas.microsoft.com/office/drawing/2014/main" id="{27B93A1B-1A1D-7030-ABD1-914F3C1C011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1591" y="759613"/>
            <a:ext cx="8996766" cy="42509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231026" y="2290987"/>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105" name="Google Shape;105;p19"/>
          <p:cNvSpPr txBox="1"/>
          <p:nvPr/>
        </p:nvSpPr>
        <p:spPr>
          <a:xfrm>
            <a:off x="78026" y="1449946"/>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Architecture diagram of the proposed solution</a:t>
            </a:r>
            <a:endParaRPr sz="1800" dirty="0"/>
          </a:p>
        </p:txBody>
      </p:sp>
      <p:pic>
        <p:nvPicPr>
          <p:cNvPr id="3" name="Picture 2" descr="A close up of a sign&#10;&#10;Description automatically generated">
            <a:extLst>
              <a:ext uri="{FF2B5EF4-FFF2-40B4-BE49-F238E27FC236}">
                <a16:creationId xmlns:a16="http://schemas.microsoft.com/office/drawing/2014/main" id="{571647CD-A2B9-1D1D-AC84-6F91E61E2CFB}"/>
              </a:ext>
            </a:extLst>
          </p:cNvPr>
          <p:cNvPicPr>
            <a:picLocks noChangeAspect="1"/>
          </p:cNvPicPr>
          <p:nvPr/>
        </p:nvPicPr>
        <p:blipFill>
          <a:blip r:embed="rId3"/>
          <a:stretch>
            <a:fillRect/>
          </a:stretch>
        </p:blipFill>
        <p:spPr>
          <a:xfrm>
            <a:off x="1" y="1058"/>
            <a:ext cx="9143999" cy="1356039"/>
          </a:xfrm>
          <a:prstGeom prst="rect">
            <a:avLst/>
          </a:prstGeom>
        </p:spPr>
      </p:pic>
      <p:pic>
        <p:nvPicPr>
          <p:cNvPr id="4" name="Picture 3">
            <a:extLst>
              <a:ext uri="{FF2B5EF4-FFF2-40B4-BE49-F238E27FC236}">
                <a16:creationId xmlns:a16="http://schemas.microsoft.com/office/drawing/2014/main" id="{84A1F976-67B4-2BA6-2361-9204D960F71B}"/>
              </a:ext>
            </a:extLst>
          </p:cNvPr>
          <p:cNvPicPr>
            <a:picLocks noChangeAspect="1"/>
          </p:cNvPicPr>
          <p:nvPr/>
        </p:nvPicPr>
        <p:blipFill>
          <a:blip r:embed="rId4"/>
          <a:stretch>
            <a:fillRect/>
          </a:stretch>
        </p:blipFill>
        <p:spPr>
          <a:xfrm>
            <a:off x="78026" y="2043794"/>
            <a:ext cx="8834948" cy="30986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165549" y="2016672"/>
            <a:ext cx="8520600" cy="2191117"/>
          </a:xfrm>
          <a:prstGeom prst="rect">
            <a:avLst/>
          </a:prstGeom>
        </p:spPr>
        <p:txBody>
          <a:bodyPr spcFirstLastPara="1" wrap="square" lIns="91425" tIns="91425" rIns="91425" bIns="91425" anchor="b" anchorCtr="0">
            <a:noAutofit/>
          </a:bodyPr>
          <a:lstStyle/>
          <a:p>
            <a:pPr algn="l"/>
            <a:r>
              <a:rPr lang="en-US" sz="1200" b="0" i="0" dirty="0">
                <a:solidFill>
                  <a:srgbClr val="000000"/>
                </a:solidFill>
                <a:effectLst/>
                <a:highlight>
                  <a:srgbClr val="FFFFFF"/>
                </a:highlight>
                <a:latin typeface="lato" panose="020F0502020204030203" pitchFamily="34" charset="0"/>
              </a:rPr>
              <a:t>For the solution of automatic video tagging and localization, you will be using the following technologies:</a:t>
            </a:r>
            <a:br>
              <a:rPr lang="en-US" sz="1200" dirty="0"/>
            </a:br>
            <a:br>
              <a:rPr lang="en-US" sz="1200" dirty="0"/>
            </a:br>
            <a:r>
              <a:rPr lang="en-US" sz="1200" b="1" i="0" dirty="0">
                <a:solidFill>
                  <a:srgbClr val="000000"/>
                </a:solidFill>
                <a:effectLst/>
                <a:highlight>
                  <a:srgbClr val="FFFFFF"/>
                </a:highlight>
                <a:latin typeface="lato" panose="020F0502020204030203" pitchFamily="34" charset="0"/>
              </a:rPr>
              <a:t>Python: </a:t>
            </a:r>
            <a:r>
              <a:rPr lang="en-US" sz="1200" b="0" i="0" dirty="0">
                <a:solidFill>
                  <a:srgbClr val="000000"/>
                </a:solidFill>
                <a:effectLst/>
                <a:highlight>
                  <a:srgbClr val="FFFFFF"/>
                </a:highlight>
                <a:latin typeface="lato" panose="020F0502020204030203" pitchFamily="34" charset="0"/>
              </a:rPr>
              <a:t>The primary programming language to implement the solution.</a:t>
            </a:r>
            <a:br>
              <a:rPr lang="en-US" sz="1200" dirty="0"/>
            </a:br>
            <a:r>
              <a:rPr lang="en-US" sz="1200" b="1" i="0" dirty="0">
                <a:solidFill>
                  <a:srgbClr val="000000"/>
                </a:solidFill>
                <a:effectLst/>
                <a:highlight>
                  <a:srgbClr val="FFFFFF"/>
                </a:highlight>
                <a:latin typeface="lato" panose="020F0502020204030203" pitchFamily="34" charset="0"/>
              </a:rPr>
              <a:t>OpenCV</a:t>
            </a:r>
            <a:r>
              <a:rPr lang="en-US" sz="1200" b="0" i="0" dirty="0">
                <a:solidFill>
                  <a:srgbClr val="000000"/>
                </a:solidFill>
                <a:effectLst/>
                <a:highlight>
                  <a:srgbClr val="FFFFFF"/>
                </a:highlight>
                <a:latin typeface="lato" panose="020F0502020204030203" pitchFamily="34" charset="0"/>
              </a:rPr>
              <a:t>: For video content analysis, including frame extraction and object detection.</a:t>
            </a:r>
            <a:br>
              <a:rPr lang="en-US" sz="1200" dirty="0"/>
            </a:br>
            <a:r>
              <a:rPr lang="en-US" sz="1200" b="1" i="0" dirty="0" err="1">
                <a:solidFill>
                  <a:srgbClr val="000000"/>
                </a:solidFill>
                <a:effectLst/>
                <a:highlight>
                  <a:srgbClr val="FFFFFF"/>
                </a:highlight>
                <a:latin typeface="lato" panose="020F0502020204030203" pitchFamily="34" charset="0"/>
              </a:rPr>
              <a:t>SpaCy</a:t>
            </a:r>
            <a:r>
              <a:rPr lang="en-US" sz="1200" b="1" i="0" dirty="0">
                <a:solidFill>
                  <a:srgbClr val="000000"/>
                </a:solidFill>
                <a:effectLst/>
                <a:highlight>
                  <a:srgbClr val="FFFFFF"/>
                </a:highlight>
                <a:latin typeface="lato" panose="020F0502020204030203" pitchFamily="34" charset="0"/>
              </a:rPr>
              <a:t> or NLTK</a:t>
            </a:r>
            <a:r>
              <a:rPr lang="en-US" sz="1200" b="0" i="0" dirty="0">
                <a:solidFill>
                  <a:srgbClr val="000000"/>
                </a:solidFill>
                <a:effectLst/>
                <a:highlight>
                  <a:srgbClr val="FFFFFF"/>
                </a:highlight>
                <a:latin typeface="lato" panose="020F0502020204030203" pitchFamily="34" charset="0"/>
              </a:rPr>
              <a:t>: For natural language processing tasks such as tag generation, enhancement, and text analysis.</a:t>
            </a:r>
            <a:br>
              <a:rPr lang="en-US" sz="1200" dirty="0"/>
            </a:br>
            <a:r>
              <a:rPr lang="en-US" sz="1200" b="1" i="0" dirty="0">
                <a:solidFill>
                  <a:srgbClr val="000000"/>
                </a:solidFill>
                <a:effectLst/>
                <a:highlight>
                  <a:srgbClr val="FFFFFF"/>
                </a:highlight>
                <a:latin typeface="lato" panose="020F0502020204030203" pitchFamily="34" charset="0"/>
              </a:rPr>
              <a:t>Google Translate API: </a:t>
            </a:r>
            <a:r>
              <a:rPr lang="en-US" sz="1200" b="0" i="0" dirty="0">
                <a:solidFill>
                  <a:srgbClr val="000000"/>
                </a:solidFill>
                <a:effectLst/>
                <a:highlight>
                  <a:srgbClr val="FFFFFF"/>
                </a:highlight>
                <a:latin typeface="lato" panose="020F0502020204030203" pitchFamily="34" charset="0"/>
              </a:rPr>
              <a:t>To translate the generated tags into multiple languages.</a:t>
            </a:r>
            <a:br>
              <a:rPr lang="en-US" sz="1200" dirty="0"/>
            </a:br>
            <a:r>
              <a:rPr lang="en-US" sz="1200" b="1" i="0" dirty="0" err="1">
                <a:solidFill>
                  <a:srgbClr val="000000"/>
                </a:solidFill>
                <a:effectLst/>
                <a:highlight>
                  <a:srgbClr val="FFFFFF"/>
                </a:highlight>
                <a:latin typeface="lato" panose="020F0502020204030203" pitchFamily="34" charset="0"/>
              </a:rPr>
              <a:t>PyTorch</a:t>
            </a:r>
            <a:r>
              <a:rPr lang="en-US" sz="1200" b="1" i="0" dirty="0">
                <a:solidFill>
                  <a:srgbClr val="000000"/>
                </a:solidFill>
                <a:effectLst/>
                <a:highlight>
                  <a:srgbClr val="FFFFFF"/>
                </a:highlight>
                <a:latin typeface="lato" panose="020F0502020204030203" pitchFamily="34" charset="0"/>
              </a:rPr>
              <a:t> or TensorFlow: </a:t>
            </a:r>
            <a:r>
              <a:rPr lang="en-US" sz="1200" b="0" i="0" dirty="0">
                <a:solidFill>
                  <a:srgbClr val="000000"/>
                </a:solidFill>
                <a:effectLst/>
                <a:highlight>
                  <a:srgbClr val="FFFFFF"/>
                </a:highlight>
                <a:latin typeface="lato" panose="020F0502020204030203" pitchFamily="34" charset="0"/>
              </a:rPr>
              <a:t>Optional, if you need to perform more advanced tasks like deep learning-based object detection.</a:t>
            </a:r>
            <a:br>
              <a:rPr lang="en-US" sz="1200" dirty="0"/>
            </a:br>
            <a:r>
              <a:rPr lang="en-US" sz="1200" b="1" i="0" dirty="0">
                <a:solidFill>
                  <a:srgbClr val="000000"/>
                </a:solidFill>
                <a:effectLst/>
                <a:highlight>
                  <a:srgbClr val="FFFFFF"/>
                </a:highlight>
                <a:latin typeface="lato" panose="020F0502020204030203" pitchFamily="34" charset="0"/>
              </a:rPr>
              <a:t>Flask or Django: </a:t>
            </a:r>
            <a:r>
              <a:rPr lang="en-US" sz="1200" b="0" i="0" dirty="0">
                <a:solidFill>
                  <a:srgbClr val="000000"/>
                </a:solidFill>
                <a:effectLst/>
                <a:highlight>
                  <a:srgbClr val="FFFFFF"/>
                </a:highlight>
                <a:latin typeface="lato" panose="020F0502020204030203" pitchFamily="34" charset="0"/>
              </a:rPr>
              <a:t>If you plan to develop a web interface for the tool.</a:t>
            </a:r>
            <a:br>
              <a:rPr lang="en-US" sz="1200" dirty="0"/>
            </a:br>
            <a:r>
              <a:rPr lang="en-US" sz="1200" b="0" i="0" dirty="0">
                <a:solidFill>
                  <a:srgbClr val="000000"/>
                </a:solidFill>
                <a:effectLst/>
                <a:highlight>
                  <a:srgbClr val="FFFFFF"/>
                </a:highlight>
                <a:latin typeface="lato" panose="020F0502020204030203" pitchFamily="34" charset="0"/>
              </a:rPr>
              <a:t>These tools will enable you to analyze video content, generate relevant tags, and translate them into various languages to enhance the global discoverability of videos.</a:t>
            </a:r>
            <a:br>
              <a:rPr lang="en-US" sz="1050" dirty="0"/>
            </a:br>
            <a:endParaRPr sz="1050" dirty="0"/>
          </a:p>
        </p:txBody>
      </p:sp>
      <p:sp>
        <p:nvSpPr>
          <p:cNvPr id="113" name="Google Shape;113;p20"/>
          <p:cNvSpPr txBox="1"/>
          <p:nvPr/>
        </p:nvSpPr>
        <p:spPr>
          <a:xfrm>
            <a:off x="165549" y="1436385"/>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Technologies to be used in the solution</a:t>
            </a:r>
            <a:endParaRPr sz="1800" dirty="0"/>
          </a:p>
        </p:txBody>
      </p:sp>
      <p:pic>
        <p:nvPicPr>
          <p:cNvPr id="3" name="Picture 2" descr="A close up of a sign&#10;&#10;Description automatically generated">
            <a:extLst>
              <a:ext uri="{FF2B5EF4-FFF2-40B4-BE49-F238E27FC236}">
                <a16:creationId xmlns:a16="http://schemas.microsoft.com/office/drawing/2014/main" id="{C0E14DE5-1DDE-D38A-81A6-9A1607A76464}"/>
              </a:ext>
            </a:extLst>
          </p:cNvPr>
          <p:cNvPicPr>
            <a:picLocks noChangeAspect="1"/>
          </p:cNvPicPr>
          <p:nvPr/>
        </p:nvPicPr>
        <p:blipFill>
          <a:blip r:embed="rId3"/>
          <a:stretch>
            <a:fillRect/>
          </a:stretch>
        </p:blipFill>
        <p:spPr>
          <a:xfrm>
            <a:off x="1" y="1058"/>
            <a:ext cx="9143999" cy="13560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165549" y="1789468"/>
            <a:ext cx="8520600" cy="2875522"/>
          </a:xfrm>
          <a:prstGeom prst="rect">
            <a:avLst/>
          </a:prstGeom>
        </p:spPr>
        <p:txBody>
          <a:bodyPr spcFirstLastPara="1" wrap="square" lIns="91425" tIns="91425" rIns="91425" bIns="91425" anchor="b" anchorCtr="0">
            <a:noAutofit/>
          </a:bodyPr>
          <a:lstStyle/>
          <a:p>
            <a:pPr algn="l"/>
            <a:r>
              <a:rPr lang="en-US" sz="1100" b="1" i="0" dirty="0">
                <a:solidFill>
                  <a:srgbClr val="000000"/>
                </a:solidFill>
                <a:effectLst/>
                <a:highlight>
                  <a:srgbClr val="FFFFFF"/>
                </a:highlight>
                <a:latin typeface="lato" panose="020F0502020204030203" pitchFamily="34" charset="0"/>
              </a:rPr>
              <a:t>1. Development Costs:</a:t>
            </a:r>
            <a:br>
              <a:rPr lang="en-US" sz="1100" dirty="0"/>
            </a:br>
            <a:r>
              <a:rPr lang="en-US" sz="1100" b="0" i="0" dirty="0">
                <a:solidFill>
                  <a:srgbClr val="000000"/>
                </a:solidFill>
                <a:effectLst/>
                <a:highlight>
                  <a:srgbClr val="FFFFFF"/>
                </a:highlight>
                <a:latin typeface="lato" panose="020F0502020204030203" pitchFamily="34" charset="0"/>
              </a:rPr>
              <a:t>Software Developers: If you're hiring developers, the cost will depend on their experience and the project's complexity.</a:t>
            </a:r>
            <a:br>
              <a:rPr lang="en-US" sz="1100" dirty="0"/>
            </a:br>
            <a:r>
              <a:rPr lang="en-US" sz="1100" b="0" i="0" dirty="0">
                <a:solidFill>
                  <a:srgbClr val="000000"/>
                </a:solidFill>
                <a:effectLst/>
                <a:highlight>
                  <a:srgbClr val="FFFFFF"/>
                </a:highlight>
                <a:latin typeface="lato" panose="020F0502020204030203" pitchFamily="34" charset="0"/>
              </a:rPr>
              <a:t>Time: Estimate how long the development will take and multiply it by the developers' hourly rates.</a:t>
            </a:r>
            <a:br>
              <a:rPr lang="en-US" sz="1100" dirty="0"/>
            </a:br>
            <a:r>
              <a:rPr lang="en-US" sz="1100" b="1" i="0" dirty="0">
                <a:solidFill>
                  <a:srgbClr val="000000"/>
                </a:solidFill>
                <a:effectLst/>
                <a:highlight>
                  <a:srgbClr val="FFFFFF"/>
                </a:highlight>
                <a:latin typeface="lato" panose="020F0502020204030203" pitchFamily="34" charset="0"/>
              </a:rPr>
              <a:t>2. Infrastructure Costs:</a:t>
            </a:r>
            <a:br>
              <a:rPr lang="en-US" sz="1100" dirty="0"/>
            </a:br>
            <a:r>
              <a:rPr lang="en-US" sz="1100" b="0" i="0" dirty="0">
                <a:solidFill>
                  <a:srgbClr val="000000"/>
                </a:solidFill>
                <a:effectLst/>
                <a:highlight>
                  <a:srgbClr val="FFFFFF"/>
                </a:highlight>
                <a:latin typeface="lato" panose="020F0502020204030203" pitchFamily="34" charset="0"/>
              </a:rPr>
              <a:t>Cloud Services: Hosting, storage, and computational resources if you're using cloud services like AWS, Google Cloud, or Azure.</a:t>
            </a:r>
            <a:br>
              <a:rPr lang="en-US" sz="1100" dirty="0"/>
            </a:br>
            <a:r>
              <a:rPr lang="en-US" sz="1100" b="0" i="0" dirty="0">
                <a:solidFill>
                  <a:srgbClr val="000000"/>
                </a:solidFill>
                <a:effectLst/>
                <a:highlight>
                  <a:srgbClr val="FFFFFF"/>
                </a:highlight>
                <a:latin typeface="lato" panose="020F0502020204030203" pitchFamily="34" charset="0"/>
              </a:rPr>
              <a:t>APIs: Costs associated with using the Google Translate API or other third-party services.</a:t>
            </a:r>
            <a:br>
              <a:rPr lang="en-US" sz="1100" dirty="0"/>
            </a:br>
            <a:r>
              <a:rPr lang="en-US" sz="1100" b="1" i="0" dirty="0">
                <a:solidFill>
                  <a:srgbClr val="000000"/>
                </a:solidFill>
                <a:effectLst/>
                <a:highlight>
                  <a:srgbClr val="FFFFFF"/>
                </a:highlight>
                <a:latin typeface="lato" panose="020F0502020204030203" pitchFamily="34" charset="0"/>
              </a:rPr>
              <a:t>3. Software Licenses:</a:t>
            </a:r>
            <a:br>
              <a:rPr lang="en-US" sz="1100" dirty="0"/>
            </a:br>
            <a:r>
              <a:rPr lang="en-US" sz="1100" b="0" i="0" dirty="0">
                <a:solidFill>
                  <a:srgbClr val="000000"/>
                </a:solidFill>
                <a:effectLst/>
                <a:highlight>
                  <a:srgbClr val="FFFFFF"/>
                </a:highlight>
                <a:latin typeface="lato" panose="020F0502020204030203" pitchFamily="34" charset="0"/>
              </a:rPr>
              <a:t>Tools and Libraries: While Python and most libraries are open-source, some specialized tools or enterprise-level APIs might require licenses.</a:t>
            </a:r>
            <a:br>
              <a:rPr lang="en-US" sz="1100" dirty="0"/>
            </a:br>
            <a:r>
              <a:rPr lang="en-US" sz="1100" b="1" i="0" dirty="0">
                <a:solidFill>
                  <a:srgbClr val="000000"/>
                </a:solidFill>
                <a:effectLst/>
                <a:highlight>
                  <a:srgbClr val="FFFFFF"/>
                </a:highlight>
                <a:latin typeface="lato" panose="020F0502020204030203" pitchFamily="34" charset="0"/>
              </a:rPr>
              <a:t>4. Testing and Maintenance:</a:t>
            </a:r>
            <a:br>
              <a:rPr lang="en-US" sz="1100" dirty="0"/>
            </a:br>
            <a:r>
              <a:rPr lang="en-US" sz="1100" b="0" i="0" dirty="0">
                <a:solidFill>
                  <a:srgbClr val="000000"/>
                </a:solidFill>
                <a:effectLst/>
                <a:highlight>
                  <a:srgbClr val="FFFFFF"/>
                </a:highlight>
                <a:latin typeface="lato" panose="020F0502020204030203" pitchFamily="34" charset="0"/>
              </a:rPr>
              <a:t>Quality Assurance: Costs related to testing, debugging, and ensuring the system is stable.</a:t>
            </a:r>
            <a:br>
              <a:rPr lang="en-US" sz="1100" dirty="0"/>
            </a:br>
            <a:r>
              <a:rPr lang="en-US" sz="1100" b="0" i="0" dirty="0">
                <a:solidFill>
                  <a:srgbClr val="000000"/>
                </a:solidFill>
                <a:effectLst/>
                <a:highlight>
                  <a:srgbClr val="FFFFFF"/>
                </a:highlight>
                <a:latin typeface="lato" panose="020F0502020204030203" pitchFamily="34" charset="0"/>
              </a:rPr>
              <a:t>Ongoing Maintenance: After deployment, there may be costs for updates, fixing bugs, and adding new features.</a:t>
            </a:r>
            <a:br>
              <a:rPr lang="en-US" sz="1100" dirty="0"/>
            </a:br>
            <a:r>
              <a:rPr lang="en-US" sz="1100" b="1" i="0" dirty="0">
                <a:solidFill>
                  <a:srgbClr val="000000"/>
                </a:solidFill>
                <a:effectLst/>
                <a:highlight>
                  <a:srgbClr val="FFFFFF"/>
                </a:highlight>
                <a:latin typeface="lato" panose="020F0502020204030203" pitchFamily="34" charset="0"/>
              </a:rPr>
              <a:t>5. Miscellaneous Costs:</a:t>
            </a:r>
            <a:br>
              <a:rPr lang="en-US" sz="1100" dirty="0"/>
            </a:br>
            <a:r>
              <a:rPr lang="en-US" sz="1100" b="0" i="0" dirty="0">
                <a:solidFill>
                  <a:srgbClr val="000000"/>
                </a:solidFill>
                <a:effectLst/>
                <a:highlight>
                  <a:srgbClr val="FFFFFF"/>
                </a:highlight>
                <a:latin typeface="lato" panose="020F0502020204030203" pitchFamily="34" charset="0"/>
              </a:rPr>
              <a:t>Training: Costs for training staff or users on how to use the new tool.</a:t>
            </a:r>
            <a:br>
              <a:rPr lang="en-US" sz="1100" dirty="0"/>
            </a:br>
            <a:r>
              <a:rPr lang="en-US" sz="1100" b="0" i="0" dirty="0">
                <a:solidFill>
                  <a:srgbClr val="000000"/>
                </a:solidFill>
                <a:effectLst/>
                <a:highlight>
                  <a:srgbClr val="FFFFFF"/>
                </a:highlight>
                <a:latin typeface="lato" panose="020F0502020204030203" pitchFamily="34" charset="0"/>
              </a:rPr>
              <a:t>Marketing and Deployment: If you plan to commercialize the tool, consider marketing and deployment costs.</a:t>
            </a:r>
            <a:endParaRPr sz="1100" dirty="0"/>
          </a:p>
        </p:txBody>
      </p:sp>
      <p:sp>
        <p:nvSpPr>
          <p:cNvPr id="121" name="Google Shape;121;p21"/>
          <p:cNvSpPr txBox="1"/>
          <p:nvPr/>
        </p:nvSpPr>
        <p:spPr>
          <a:xfrm>
            <a:off x="165549" y="1288468"/>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Estimated implementation cost (optional)</a:t>
            </a:r>
            <a:endParaRPr sz="1800" dirty="0"/>
          </a:p>
        </p:txBody>
      </p:sp>
      <p:pic>
        <p:nvPicPr>
          <p:cNvPr id="3" name="Picture 2" descr="A close up of a sign&#10;&#10;Description automatically generated">
            <a:extLst>
              <a:ext uri="{FF2B5EF4-FFF2-40B4-BE49-F238E27FC236}">
                <a16:creationId xmlns:a16="http://schemas.microsoft.com/office/drawing/2014/main" id="{A7999845-01D7-3119-4384-D6536CA2B01D}"/>
              </a:ext>
            </a:extLst>
          </p:cNvPr>
          <p:cNvPicPr>
            <a:picLocks noChangeAspect="1"/>
          </p:cNvPicPr>
          <p:nvPr/>
        </p:nvPicPr>
        <p:blipFill>
          <a:blip r:embed="rId3"/>
          <a:stretch>
            <a:fillRect/>
          </a:stretch>
        </p:blipFill>
        <p:spPr>
          <a:xfrm>
            <a:off x="1" y="1058"/>
            <a:ext cx="9143999" cy="13560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1476</Words>
  <Application>Microsoft Office PowerPoint</Application>
  <PresentationFormat>On-screen Show (16:9)</PresentationFormat>
  <Paragraphs>65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Aldhabi</vt:lpstr>
      <vt:lpstr>Arial</vt:lpstr>
      <vt:lpstr>lato</vt:lpstr>
      <vt:lpstr>Simple Light</vt:lpstr>
      <vt:lpstr>PowerPoint Presentation</vt:lpstr>
      <vt:lpstr>Brief About the Idea: Automatic Video Tagging and Localization The idea revolves around developing a tool that enhances the discoverability and accessibility of videos across different languages and regions. The solution automatically analyzes video content to generate relevant tags based on objects, scenes, and text detected within the video. These tags are then translated into multiple languages, making the video content more accessible to a global audience. Key Aspects: Automation: The tool uses machine learning algorithms to automatically detect and tag elements within a video, removing the need for manual tagging. Multilingual Translation: It supports the translation of tags into various languages, ensuring that videos can reach non-English speaking audiences without additional effort. Improved Discoverability: By generating and translating tags, the tool enhances the video’s visibility on search engines and video platforms, catering to a broader, global audience.        </vt:lpstr>
      <vt:lpstr> </vt:lpstr>
      <vt:lpstr>.</vt:lpstr>
      <vt:lpstr>Here is the process flow diagram for your Automatic Video Tagging and Localization system. It visually represents the sequence of steps from starting the process to the final output.</vt:lpstr>
      <vt:lpstr>PowerPoint Presentation</vt:lpstr>
      <vt:lpstr>PowerPoint Presentation</vt:lpstr>
      <vt:lpstr>For the solution of automatic video tagging and localization, you will be using the following technologies:  Python: The primary programming language to implement the solution. OpenCV: For video content analysis, including frame extraction and object detection. SpaCy or NLTK: For natural language processing tasks such as tag generation, enhancement, and text analysis. Google Translate API: To translate the generated tags into multiple languages. PyTorch or TensorFlow: Optional, if you need to perform more advanced tasks like deep learning-based object detection. Flask or Django: If you plan to develop a web interface for the tool. These tools will enable you to analyze video content, generate relevant tags, and translate them into various languages to enhance the global discoverability of videos. </vt:lpstr>
      <vt:lpstr>1. Development Costs: Software Developers: If you're hiring developers, the cost will depend on their experience and the project's complexity. Time: Estimate how long the development will take and multiply it by the developers' hourly rates. 2. Infrastructure Costs: Cloud Services: Hosting, storage, and computational resources if you're using cloud services like AWS, Google Cloud, or Azure. APIs: Costs associated with using the Google Translate API or other third-party services. 3. Software Licenses: Tools and Libraries: While Python and most libraries are open-source, some specialized tools or enterprise-level APIs might require licenses. 4. Testing and Maintenance: Quality Assurance: Costs related to testing, debugging, and ensuring the system is stable. Ongoing Maintenance: After deployment, there may be costs for updates, fixing bugs, and adding new features. 5. Miscellaneous Costs: Training: Costs for training staff or users on how to use the new tool. Marketing and Deployment: If you plan to commercialize the tool, consider marketing and deployment costs.</vt:lpstr>
      <vt:lpstr>PowerPoint Presentation</vt:lpstr>
      <vt:lpstr>Future Development Integration with Video Platforms:  Implement seamless integration with popular video platforms like YouTube, Vimeo, or social media sites to automate tagging and localization directly from these platforms. Real-Time Video Analysis:  Develop a real-time version of the tool that can analyze and tag live video streams, which could be valuable for live broadcasts or security footage. Advanced AI Models:  Incorporate more advanced AI models for video content analysis, such as those that can detect emotions, actions, and complex scenes. Customizable Tagging and Translation:  Allow users to customize the tagging and translation process, including setting preferences for specific languages, dialects, or industry-specific terms. User Feedback Loop:  Introduce a feedback mechanism where users can approve, reject, or refine the generated tags and translations, improving the model over time. Multimodal Analysis:  Extend the analysis to include audio content in the videos, generating tags based on speech recognition and sound identification.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poonam singh</cp:lastModifiedBy>
  <cp:revision>180</cp:revision>
  <dcterms:modified xsi:type="dcterms:W3CDTF">2024-08-18T04:38:31Z</dcterms:modified>
</cp:coreProperties>
</file>