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258" r:id="rId3"/>
    <p:sldId id="259" r:id="rId4"/>
    <p:sldId id="260" r:id="rId5"/>
    <p:sldId id="261" r:id="rId6"/>
    <p:sldId id="262" r:id="rId7"/>
    <p:sldId id="263" r:id="rId8"/>
    <p:sldId id="264" r:id="rId9"/>
    <p:sldId id="265" r:id="rId10"/>
    <p:sldId id="26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087119-C018-4319-88C4-B0D974527658}" type="datetimeFigureOut">
              <a:rPr lang="en-US" smtClean="0"/>
              <a:t>5/29/2018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43F6F3-E939-491D-9499-790D33DEF097}" type="slidenum">
              <a:rPr lang="en-US" smtClean="0"/>
              <a:t>‹#›</a:t>
            </a:fld>
            <a:endParaRPr lang="en-US" dirty="0"/>
          </a:p>
        </p:txBody>
      </p:sp>
    </p:spTree>
    <p:extLst>
      <p:ext uri="{BB962C8B-B14F-4D97-AF65-F5344CB8AC3E}">
        <p14:creationId xmlns:p14="http://schemas.microsoft.com/office/powerpoint/2010/main" val="136166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4"/>
          <p:cNvSpPr>
            <a:spLocks noGrp="1" noChangeArrowheads="1"/>
          </p:cNvSpPr>
          <p:nvPr>
            <p:ph type="sldNum" sz="quarter" idx="5"/>
          </p:nvPr>
        </p:nvSpPr>
        <p:spPr>
          <a:noFill/>
        </p:spPr>
        <p:txBody>
          <a:bodyPr/>
          <a:lstStyle/>
          <a:p>
            <a:fld id="{AC603ED9-6207-47EF-A7F4-DB499392E1BC}" type="slidenum">
              <a:rPr lang="en-US"/>
              <a:pPr/>
              <a:t>2</a:t>
            </a:fld>
            <a:endParaRPr lang="en-US" dirty="0"/>
          </a:p>
        </p:txBody>
      </p:sp>
      <p:sp>
        <p:nvSpPr>
          <p:cNvPr id="89091" name="Rectangle 2"/>
          <p:cNvSpPr>
            <a:spLocks noGrp="1" noRot="1" noChangeAspect="1" noChangeArrowheads="1" noTextEdit="1"/>
          </p:cNvSpPr>
          <p:nvPr>
            <p:ph type="sldImg"/>
          </p:nvPr>
        </p:nvSpPr>
        <p:spPr>
          <a:xfrm>
            <a:off x="1146175" y="685800"/>
            <a:ext cx="4570413" cy="3427413"/>
          </a:xfrm>
          <a:ln cap="flat"/>
        </p:spPr>
      </p:sp>
      <p:sp>
        <p:nvSpPr>
          <p:cNvPr id="89092" name="Rectangle 3"/>
          <p:cNvSpPr>
            <a:spLocks noGrp="1" noChangeArrowheads="1"/>
          </p:cNvSpPr>
          <p:nvPr>
            <p:ph type="body" idx="1"/>
          </p:nvPr>
        </p:nvSpPr>
        <p:spPr>
          <a:xfrm>
            <a:off x="914400" y="4343400"/>
            <a:ext cx="5029200" cy="4116388"/>
          </a:xfrm>
          <a:noFill/>
          <a:ln w="9525"/>
        </p:spPr>
        <p:txBody>
          <a:bodyPr lIns="92108" tIns="46054" rIns="92108" bIns="46054"/>
          <a:lstStyle/>
          <a:p>
            <a:pPr marL="0" indent="0"/>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4"/>
          <p:cNvSpPr>
            <a:spLocks noGrp="1" noChangeArrowheads="1"/>
          </p:cNvSpPr>
          <p:nvPr>
            <p:ph type="sldNum" sz="quarter" idx="5"/>
          </p:nvPr>
        </p:nvSpPr>
        <p:spPr>
          <a:noFill/>
        </p:spPr>
        <p:txBody>
          <a:bodyPr/>
          <a:lstStyle/>
          <a:p>
            <a:fld id="{AC603ED9-6207-47EF-A7F4-DB499392E1BC}" type="slidenum">
              <a:rPr lang="en-US"/>
              <a:pPr/>
              <a:t>3</a:t>
            </a:fld>
            <a:endParaRPr lang="en-US" dirty="0"/>
          </a:p>
        </p:txBody>
      </p:sp>
      <p:sp>
        <p:nvSpPr>
          <p:cNvPr id="89091" name="Rectangle 2"/>
          <p:cNvSpPr>
            <a:spLocks noGrp="1" noRot="1" noChangeAspect="1" noChangeArrowheads="1" noTextEdit="1"/>
          </p:cNvSpPr>
          <p:nvPr>
            <p:ph type="sldImg"/>
          </p:nvPr>
        </p:nvSpPr>
        <p:spPr>
          <a:xfrm>
            <a:off x="1146175" y="685800"/>
            <a:ext cx="4570413" cy="3427413"/>
          </a:xfrm>
          <a:ln cap="flat"/>
        </p:spPr>
      </p:sp>
      <p:sp>
        <p:nvSpPr>
          <p:cNvPr id="89092" name="Rectangle 3"/>
          <p:cNvSpPr>
            <a:spLocks noGrp="1" noChangeArrowheads="1"/>
          </p:cNvSpPr>
          <p:nvPr>
            <p:ph type="body" idx="1"/>
          </p:nvPr>
        </p:nvSpPr>
        <p:spPr>
          <a:xfrm>
            <a:off x="914400" y="4343400"/>
            <a:ext cx="5029200" cy="4116388"/>
          </a:xfrm>
          <a:noFill/>
          <a:ln w="9525"/>
        </p:spPr>
        <p:txBody>
          <a:bodyPr lIns="92108" tIns="46054" rIns="92108" bIns="46054"/>
          <a:lstStyle/>
          <a:p>
            <a:pPr marL="0" indent="0"/>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4"/>
          <p:cNvSpPr>
            <a:spLocks noGrp="1" noChangeArrowheads="1"/>
          </p:cNvSpPr>
          <p:nvPr>
            <p:ph type="sldNum" sz="quarter" idx="5"/>
          </p:nvPr>
        </p:nvSpPr>
        <p:spPr>
          <a:noFill/>
        </p:spPr>
        <p:txBody>
          <a:bodyPr/>
          <a:lstStyle/>
          <a:p>
            <a:fld id="{AC603ED9-6207-47EF-A7F4-DB499392E1BC}" type="slidenum">
              <a:rPr lang="en-US"/>
              <a:pPr/>
              <a:t>4</a:t>
            </a:fld>
            <a:endParaRPr lang="en-US" dirty="0"/>
          </a:p>
        </p:txBody>
      </p:sp>
      <p:sp>
        <p:nvSpPr>
          <p:cNvPr id="89091" name="Rectangle 2"/>
          <p:cNvSpPr>
            <a:spLocks noGrp="1" noRot="1" noChangeAspect="1" noChangeArrowheads="1" noTextEdit="1"/>
          </p:cNvSpPr>
          <p:nvPr>
            <p:ph type="sldImg"/>
          </p:nvPr>
        </p:nvSpPr>
        <p:spPr>
          <a:xfrm>
            <a:off x="1146175" y="685800"/>
            <a:ext cx="4570413" cy="3427413"/>
          </a:xfrm>
          <a:ln cap="flat"/>
        </p:spPr>
      </p:sp>
      <p:sp>
        <p:nvSpPr>
          <p:cNvPr id="89092" name="Rectangle 3"/>
          <p:cNvSpPr>
            <a:spLocks noGrp="1" noChangeArrowheads="1"/>
          </p:cNvSpPr>
          <p:nvPr>
            <p:ph type="body" idx="1"/>
          </p:nvPr>
        </p:nvSpPr>
        <p:spPr>
          <a:xfrm>
            <a:off x="914400" y="4343400"/>
            <a:ext cx="5029200" cy="4116388"/>
          </a:xfrm>
          <a:noFill/>
          <a:ln w="9525"/>
        </p:spPr>
        <p:txBody>
          <a:bodyPr lIns="92108" tIns="46054" rIns="92108" bIns="46054"/>
          <a:lstStyle/>
          <a:p>
            <a:pPr marL="0" indent="0"/>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4"/>
          <p:cNvSpPr>
            <a:spLocks noGrp="1" noChangeArrowheads="1"/>
          </p:cNvSpPr>
          <p:nvPr>
            <p:ph type="sldNum" sz="quarter" idx="5"/>
          </p:nvPr>
        </p:nvSpPr>
        <p:spPr>
          <a:noFill/>
        </p:spPr>
        <p:txBody>
          <a:bodyPr/>
          <a:lstStyle/>
          <a:p>
            <a:fld id="{AC603ED9-6207-47EF-A7F4-DB499392E1BC}" type="slidenum">
              <a:rPr lang="en-US"/>
              <a:pPr/>
              <a:t>5</a:t>
            </a:fld>
            <a:endParaRPr lang="en-US" dirty="0"/>
          </a:p>
        </p:txBody>
      </p:sp>
      <p:sp>
        <p:nvSpPr>
          <p:cNvPr id="89091" name="Rectangle 2"/>
          <p:cNvSpPr>
            <a:spLocks noGrp="1" noRot="1" noChangeAspect="1" noChangeArrowheads="1" noTextEdit="1"/>
          </p:cNvSpPr>
          <p:nvPr>
            <p:ph type="sldImg"/>
          </p:nvPr>
        </p:nvSpPr>
        <p:spPr>
          <a:xfrm>
            <a:off x="1146175" y="685800"/>
            <a:ext cx="4570413" cy="3427413"/>
          </a:xfrm>
          <a:ln cap="flat"/>
        </p:spPr>
      </p:sp>
      <p:sp>
        <p:nvSpPr>
          <p:cNvPr id="89092" name="Rectangle 3"/>
          <p:cNvSpPr>
            <a:spLocks noGrp="1" noChangeArrowheads="1"/>
          </p:cNvSpPr>
          <p:nvPr>
            <p:ph type="body" idx="1"/>
          </p:nvPr>
        </p:nvSpPr>
        <p:spPr>
          <a:xfrm>
            <a:off x="914400" y="4343400"/>
            <a:ext cx="5029200" cy="4116388"/>
          </a:xfrm>
          <a:noFill/>
          <a:ln w="9525"/>
        </p:spPr>
        <p:txBody>
          <a:bodyPr lIns="92108" tIns="46054" rIns="92108" bIns="46054"/>
          <a:lstStyle/>
          <a:p>
            <a:pPr marL="0" indent="0"/>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4"/>
          <p:cNvSpPr>
            <a:spLocks noGrp="1" noChangeArrowheads="1"/>
          </p:cNvSpPr>
          <p:nvPr>
            <p:ph type="sldNum" sz="quarter" idx="5"/>
          </p:nvPr>
        </p:nvSpPr>
        <p:spPr>
          <a:noFill/>
        </p:spPr>
        <p:txBody>
          <a:bodyPr/>
          <a:lstStyle/>
          <a:p>
            <a:fld id="{AC603ED9-6207-47EF-A7F4-DB499392E1BC}" type="slidenum">
              <a:rPr lang="en-US"/>
              <a:pPr/>
              <a:t>6</a:t>
            </a:fld>
            <a:endParaRPr lang="en-US" dirty="0"/>
          </a:p>
        </p:txBody>
      </p:sp>
      <p:sp>
        <p:nvSpPr>
          <p:cNvPr id="89091" name="Rectangle 2"/>
          <p:cNvSpPr>
            <a:spLocks noGrp="1" noRot="1" noChangeAspect="1" noChangeArrowheads="1" noTextEdit="1"/>
          </p:cNvSpPr>
          <p:nvPr>
            <p:ph type="sldImg"/>
          </p:nvPr>
        </p:nvSpPr>
        <p:spPr>
          <a:xfrm>
            <a:off x="1146175" y="685800"/>
            <a:ext cx="4570413" cy="3427413"/>
          </a:xfrm>
          <a:ln cap="flat"/>
        </p:spPr>
      </p:sp>
      <p:sp>
        <p:nvSpPr>
          <p:cNvPr id="89092" name="Rectangle 3"/>
          <p:cNvSpPr>
            <a:spLocks noGrp="1" noChangeArrowheads="1"/>
          </p:cNvSpPr>
          <p:nvPr>
            <p:ph type="body" idx="1"/>
          </p:nvPr>
        </p:nvSpPr>
        <p:spPr>
          <a:xfrm>
            <a:off x="914400" y="4343400"/>
            <a:ext cx="5029200" cy="4116388"/>
          </a:xfrm>
          <a:noFill/>
          <a:ln w="9525"/>
        </p:spPr>
        <p:txBody>
          <a:bodyPr lIns="92108" tIns="46054" rIns="92108" bIns="46054"/>
          <a:lstStyle/>
          <a:p>
            <a:pPr marL="0" indent="0"/>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4"/>
          <p:cNvSpPr>
            <a:spLocks noGrp="1" noChangeArrowheads="1"/>
          </p:cNvSpPr>
          <p:nvPr>
            <p:ph type="sldNum" sz="quarter" idx="5"/>
          </p:nvPr>
        </p:nvSpPr>
        <p:spPr>
          <a:noFill/>
        </p:spPr>
        <p:txBody>
          <a:bodyPr/>
          <a:lstStyle/>
          <a:p>
            <a:fld id="{AC603ED9-6207-47EF-A7F4-DB499392E1BC}" type="slidenum">
              <a:rPr lang="en-US"/>
              <a:pPr/>
              <a:t>7</a:t>
            </a:fld>
            <a:endParaRPr lang="en-US" dirty="0"/>
          </a:p>
        </p:txBody>
      </p:sp>
      <p:sp>
        <p:nvSpPr>
          <p:cNvPr id="89091" name="Rectangle 2"/>
          <p:cNvSpPr>
            <a:spLocks noGrp="1" noRot="1" noChangeAspect="1" noChangeArrowheads="1" noTextEdit="1"/>
          </p:cNvSpPr>
          <p:nvPr>
            <p:ph type="sldImg"/>
          </p:nvPr>
        </p:nvSpPr>
        <p:spPr>
          <a:xfrm>
            <a:off x="1146175" y="685800"/>
            <a:ext cx="4570413" cy="3427413"/>
          </a:xfrm>
          <a:ln cap="flat"/>
        </p:spPr>
      </p:sp>
      <p:sp>
        <p:nvSpPr>
          <p:cNvPr id="89092" name="Rectangle 3"/>
          <p:cNvSpPr>
            <a:spLocks noGrp="1" noChangeArrowheads="1"/>
          </p:cNvSpPr>
          <p:nvPr>
            <p:ph type="body" idx="1"/>
          </p:nvPr>
        </p:nvSpPr>
        <p:spPr>
          <a:xfrm>
            <a:off x="914400" y="4343400"/>
            <a:ext cx="5029200" cy="4116388"/>
          </a:xfrm>
          <a:noFill/>
          <a:ln w="9525"/>
        </p:spPr>
        <p:txBody>
          <a:bodyPr lIns="92108" tIns="46054" rIns="92108" bIns="46054"/>
          <a:lstStyle/>
          <a:p>
            <a:pPr marL="0" indent="0"/>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4"/>
          <p:cNvSpPr>
            <a:spLocks noGrp="1" noChangeArrowheads="1"/>
          </p:cNvSpPr>
          <p:nvPr>
            <p:ph type="sldNum" sz="quarter" idx="5"/>
          </p:nvPr>
        </p:nvSpPr>
        <p:spPr>
          <a:noFill/>
        </p:spPr>
        <p:txBody>
          <a:bodyPr/>
          <a:lstStyle/>
          <a:p>
            <a:fld id="{AC603ED9-6207-47EF-A7F4-DB499392E1BC}" type="slidenum">
              <a:rPr lang="en-US"/>
              <a:pPr/>
              <a:t>8</a:t>
            </a:fld>
            <a:endParaRPr lang="en-US" dirty="0"/>
          </a:p>
        </p:txBody>
      </p:sp>
      <p:sp>
        <p:nvSpPr>
          <p:cNvPr id="89091" name="Rectangle 2"/>
          <p:cNvSpPr>
            <a:spLocks noGrp="1" noRot="1" noChangeAspect="1" noChangeArrowheads="1" noTextEdit="1"/>
          </p:cNvSpPr>
          <p:nvPr>
            <p:ph type="sldImg"/>
          </p:nvPr>
        </p:nvSpPr>
        <p:spPr>
          <a:xfrm>
            <a:off x="1146175" y="685800"/>
            <a:ext cx="4570413" cy="3427413"/>
          </a:xfrm>
          <a:ln cap="flat"/>
        </p:spPr>
      </p:sp>
      <p:sp>
        <p:nvSpPr>
          <p:cNvPr id="89092" name="Rectangle 3"/>
          <p:cNvSpPr>
            <a:spLocks noGrp="1" noChangeArrowheads="1"/>
          </p:cNvSpPr>
          <p:nvPr>
            <p:ph type="body" idx="1"/>
          </p:nvPr>
        </p:nvSpPr>
        <p:spPr>
          <a:xfrm>
            <a:off x="914400" y="4343400"/>
            <a:ext cx="5029200" cy="4116388"/>
          </a:xfrm>
          <a:noFill/>
          <a:ln w="9525"/>
        </p:spPr>
        <p:txBody>
          <a:bodyPr lIns="92108" tIns="46054" rIns="92108" bIns="46054"/>
          <a:lstStyle/>
          <a:p>
            <a:pPr marL="0" indent="0"/>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4"/>
          <p:cNvSpPr>
            <a:spLocks noGrp="1" noChangeArrowheads="1"/>
          </p:cNvSpPr>
          <p:nvPr>
            <p:ph type="sldNum" sz="quarter" idx="5"/>
          </p:nvPr>
        </p:nvSpPr>
        <p:spPr>
          <a:noFill/>
        </p:spPr>
        <p:txBody>
          <a:bodyPr/>
          <a:lstStyle/>
          <a:p>
            <a:fld id="{AC603ED9-6207-47EF-A7F4-DB499392E1BC}" type="slidenum">
              <a:rPr lang="en-US"/>
              <a:pPr/>
              <a:t>9</a:t>
            </a:fld>
            <a:endParaRPr lang="en-US" dirty="0"/>
          </a:p>
        </p:txBody>
      </p:sp>
      <p:sp>
        <p:nvSpPr>
          <p:cNvPr id="89091" name="Rectangle 2"/>
          <p:cNvSpPr>
            <a:spLocks noGrp="1" noRot="1" noChangeAspect="1" noChangeArrowheads="1" noTextEdit="1"/>
          </p:cNvSpPr>
          <p:nvPr>
            <p:ph type="sldImg"/>
          </p:nvPr>
        </p:nvSpPr>
        <p:spPr>
          <a:xfrm>
            <a:off x="1146175" y="685800"/>
            <a:ext cx="4570413" cy="3427413"/>
          </a:xfrm>
          <a:ln cap="flat"/>
        </p:spPr>
      </p:sp>
      <p:sp>
        <p:nvSpPr>
          <p:cNvPr id="89092" name="Rectangle 3"/>
          <p:cNvSpPr>
            <a:spLocks noGrp="1" noChangeArrowheads="1"/>
          </p:cNvSpPr>
          <p:nvPr>
            <p:ph type="body" idx="1"/>
          </p:nvPr>
        </p:nvSpPr>
        <p:spPr>
          <a:xfrm>
            <a:off x="914400" y="4343400"/>
            <a:ext cx="5029200" cy="4116388"/>
          </a:xfrm>
          <a:noFill/>
          <a:ln w="9525"/>
        </p:spPr>
        <p:txBody>
          <a:bodyPr lIns="92108" tIns="46054" rIns="92108" bIns="46054"/>
          <a:lstStyle/>
          <a:p>
            <a:pPr marL="0" indent="0"/>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4"/>
          <p:cNvSpPr>
            <a:spLocks noGrp="1" noChangeArrowheads="1"/>
          </p:cNvSpPr>
          <p:nvPr>
            <p:ph type="sldNum" sz="quarter" idx="5"/>
          </p:nvPr>
        </p:nvSpPr>
        <p:spPr>
          <a:noFill/>
        </p:spPr>
        <p:txBody>
          <a:bodyPr/>
          <a:lstStyle/>
          <a:p>
            <a:fld id="{AC603ED9-6207-47EF-A7F4-DB499392E1BC}" type="slidenum">
              <a:rPr lang="en-US"/>
              <a:pPr/>
              <a:t>10</a:t>
            </a:fld>
            <a:endParaRPr lang="en-US" dirty="0"/>
          </a:p>
        </p:txBody>
      </p:sp>
      <p:sp>
        <p:nvSpPr>
          <p:cNvPr id="89091" name="Rectangle 2"/>
          <p:cNvSpPr>
            <a:spLocks noGrp="1" noRot="1" noChangeAspect="1" noChangeArrowheads="1" noTextEdit="1"/>
          </p:cNvSpPr>
          <p:nvPr>
            <p:ph type="sldImg"/>
          </p:nvPr>
        </p:nvSpPr>
        <p:spPr>
          <a:xfrm>
            <a:off x="1146175" y="685800"/>
            <a:ext cx="4570413" cy="3427413"/>
          </a:xfrm>
          <a:ln cap="flat"/>
        </p:spPr>
      </p:sp>
      <p:sp>
        <p:nvSpPr>
          <p:cNvPr id="89092" name="Rectangle 3"/>
          <p:cNvSpPr>
            <a:spLocks noGrp="1" noChangeArrowheads="1"/>
          </p:cNvSpPr>
          <p:nvPr>
            <p:ph type="body" idx="1"/>
          </p:nvPr>
        </p:nvSpPr>
        <p:spPr>
          <a:xfrm>
            <a:off x="914400" y="4343400"/>
            <a:ext cx="5029200" cy="4116388"/>
          </a:xfrm>
          <a:noFill/>
          <a:ln w="9525"/>
        </p:spPr>
        <p:txBody>
          <a:bodyPr lIns="92108" tIns="46054" rIns="92108" bIns="46054"/>
          <a:lstStyle/>
          <a:p>
            <a:pPr marL="0" indent="0"/>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D40F59A-D641-4174-A385-B4B866424F01}" type="datetimeFigureOut">
              <a:rPr lang="en-US" smtClean="0"/>
              <a:t>5/29/2018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82FEC0C-20FA-4BA5-B1CD-89701FBB403A}" type="slidenum">
              <a:rPr lang="en-US" smtClean="0"/>
              <a:t>‹#›</a:t>
            </a:fld>
            <a:endParaRPr lang="en-US" dirty="0"/>
          </a:p>
        </p:txBody>
      </p:sp>
    </p:spTree>
    <p:extLst>
      <p:ext uri="{BB962C8B-B14F-4D97-AF65-F5344CB8AC3E}">
        <p14:creationId xmlns:p14="http://schemas.microsoft.com/office/powerpoint/2010/main" val="715012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40F59A-D641-4174-A385-B4B866424F01}" type="datetimeFigureOut">
              <a:rPr lang="en-US" smtClean="0"/>
              <a:t>5/29/2018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82FEC0C-20FA-4BA5-B1CD-89701FBB403A}" type="slidenum">
              <a:rPr lang="en-US" smtClean="0"/>
              <a:t>‹#›</a:t>
            </a:fld>
            <a:endParaRPr lang="en-US" dirty="0"/>
          </a:p>
        </p:txBody>
      </p:sp>
    </p:spTree>
    <p:extLst>
      <p:ext uri="{BB962C8B-B14F-4D97-AF65-F5344CB8AC3E}">
        <p14:creationId xmlns:p14="http://schemas.microsoft.com/office/powerpoint/2010/main" val="3581136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40F59A-D641-4174-A385-B4B866424F01}" type="datetimeFigureOut">
              <a:rPr lang="en-US" smtClean="0"/>
              <a:t>5/29/2018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82FEC0C-20FA-4BA5-B1CD-89701FBB403A}" type="slidenum">
              <a:rPr lang="en-US" smtClean="0"/>
              <a:t>‹#›</a:t>
            </a:fld>
            <a:endParaRPr lang="en-US" dirty="0"/>
          </a:p>
        </p:txBody>
      </p:sp>
    </p:spTree>
    <p:extLst>
      <p:ext uri="{BB962C8B-B14F-4D97-AF65-F5344CB8AC3E}">
        <p14:creationId xmlns:p14="http://schemas.microsoft.com/office/powerpoint/2010/main" val="561543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40F59A-D641-4174-A385-B4B866424F01}" type="datetimeFigureOut">
              <a:rPr lang="en-US" smtClean="0"/>
              <a:t>5/29/2018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82FEC0C-20FA-4BA5-B1CD-89701FBB403A}" type="slidenum">
              <a:rPr lang="en-US" smtClean="0"/>
              <a:t>‹#›</a:t>
            </a:fld>
            <a:endParaRPr lang="en-US" dirty="0"/>
          </a:p>
        </p:txBody>
      </p:sp>
    </p:spTree>
    <p:extLst>
      <p:ext uri="{BB962C8B-B14F-4D97-AF65-F5344CB8AC3E}">
        <p14:creationId xmlns:p14="http://schemas.microsoft.com/office/powerpoint/2010/main" val="3422425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40F59A-D641-4174-A385-B4B866424F01}" type="datetimeFigureOut">
              <a:rPr lang="en-US" smtClean="0"/>
              <a:t>5/29/2018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82FEC0C-20FA-4BA5-B1CD-89701FBB403A}" type="slidenum">
              <a:rPr lang="en-US" smtClean="0"/>
              <a:t>‹#›</a:t>
            </a:fld>
            <a:endParaRPr lang="en-US" dirty="0"/>
          </a:p>
        </p:txBody>
      </p:sp>
    </p:spTree>
    <p:extLst>
      <p:ext uri="{BB962C8B-B14F-4D97-AF65-F5344CB8AC3E}">
        <p14:creationId xmlns:p14="http://schemas.microsoft.com/office/powerpoint/2010/main" val="3154537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D40F59A-D641-4174-A385-B4B866424F01}" type="datetimeFigureOut">
              <a:rPr lang="en-US" smtClean="0"/>
              <a:t>5/29/2018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82FEC0C-20FA-4BA5-B1CD-89701FBB403A}" type="slidenum">
              <a:rPr lang="en-US" smtClean="0"/>
              <a:t>‹#›</a:t>
            </a:fld>
            <a:endParaRPr lang="en-US" dirty="0"/>
          </a:p>
        </p:txBody>
      </p:sp>
    </p:spTree>
    <p:extLst>
      <p:ext uri="{BB962C8B-B14F-4D97-AF65-F5344CB8AC3E}">
        <p14:creationId xmlns:p14="http://schemas.microsoft.com/office/powerpoint/2010/main" val="405995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D40F59A-D641-4174-A385-B4B866424F01}" type="datetimeFigureOut">
              <a:rPr lang="en-US" smtClean="0"/>
              <a:t>5/29/2018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82FEC0C-20FA-4BA5-B1CD-89701FBB403A}" type="slidenum">
              <a:rPr lang="en-US" smtClean="0"/>
              <a:t>‹#›</a:t>
            </a:fld>
            <a:endParaRPr lang="en-US" dirty="0"/>
          </a:p>
        </p:txBody>
      </p:sp>
    </p:spTree>
    <p:extLst>
      <p:ext uri="{BB962C8B-B14F-4D97-AF65-F5344CB8AC3E}">
        <p14:creationId xmlns:p14="http://schemas.microsoft.com/office/powerpoint/2010/main" val="3625761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40F59A-D641-4174-A385-B4B866424F01}" type="datetimeFigureOut">
              <a:rPr lang="en-US" smtClean="0"/>
              <a:t>5/29/2018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82FEC0C-20FA-4BA5-B1CD-89701FBB403A}" type="slidenum">
              <a:rPr lang="en-US" smtClean="0"/>
              <a:t>‹#›</a:t>
            </a:fld>
            <a:endParaRPr lang="en-US" dirty="0"/>
          </a:p>
        </p:txBody>
      </p:sp>
    </p:spTree>
    <p:extLst>
      <p:ext uri="{BB962C8B-B14F-4D97-AF65-F5344CB8AC3E}">
        <p14:creationId xmlns:p14="http://schemas.microsoft.com/office/powerpoint/2010/main" val="4184730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40F59A-D641-4174-A385-B4B866424F01}" type="datetimeFigureOut">
              <a:rPr lang="en-US" smtClean="0"/>
              <a:t>5/29/2018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82FEC0C-20FA-4BA5-B1CD-89701FBB403A}" type="slidenum">
              <a:rPr lang="en-US" smtClean="0"/>
              <a:t>‹#›</a:t>
            </a:fld>
            <a:endParaRPr lang="en-US" dirty="0"/>
          </a:p>
        </p:txBody>
      </p:sp>
    </p:spTree>
    <p:extLst>
      <p:ext uri="{BB962C8B-B14F-4D97-AF65-F5344CB8AC3E}">
        <p14:creationId xmlns:p14="http://schemas.microsoft.com/office/powerpoint/2010/main" val="936781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40F59A-D641-4174-A385-B4B866424F01}" type="datetimeFigureOut">
              <a:rPr lang="en-US" smtClean="0"/>
              <a:t>5/29/2018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82FEC0C-20FA-4BA5-B1CD-89701FBB403A}" type="slidenum">
              <a:rPr lang="en-US" smtClean="0"/>
              <a:t>‹#›</a:t>
            </a:fld>
            <a:endParaRPr lang="en-US" dirty="0"/>
          </a:p>
        </p:txBody>
      </p:sp>
    </p:spTree>
    <p:extLst>
      <p:ext uri="{BB962C8B-B14F-4D97-AF65-F5344CB8AC3E}">
        <p14:creationId xmlns:p14="http://schemas.microsoft.com/office/powerpoint/2010/main" val="2148391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40F59A-D641-4174-A385-B4B866424F01}" type="datetimeFigureOut">
              <a:rPr lang="en-US" smtClean="0"/>
              <a:t>5/29/2018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82FEC0C-20FA-4BA5-B1CD-89701FBB403A}" type="slidenum">
              <a:rPr lang="en-US" smtClean="0"/>
              <a:t>‹#›</a:t>
            </a:fld>
            <a:endParaRPr lang="en-US" dirty="0"/>
          </a:p>
        </p:txBody>
      </p:sp>
    </p:spTree>
    <p:extLst>
      <p:ext uri="{BB962C8B-B14F-4D97-AF65-F5344CB8AC3E}">
        <p14:creationId xmlns:p14="http://schemas.microsoft.com/office/powerpoint/2010/main" val="3247025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40F59A-D641-4174-A385-B4B866424F01}" type="datetimeFigureOut">
              <a:rPr lang="en-US" smtClean="0"/>
              <a:t>5/29/2018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2FEC0C-20FA-4BA5-B1CD-89701FBB403A}" type="slidenum">
              <a:rPr lang="en-US" smtClean="0"/>
              <a:t>‹#›</a:t>
            </a:fld>
            <a:endParaRPr lang="en-US" dirty="0"/>
          </a:p>
        </p:txBody>
      </p:sp>
    </p:spTree>
    <p:extLst>
      <p:ext uri="{BB962C8B-B14F-4D97-AF65-F5344CB8AC3E}">
        <p14:creationId xmlns:p14="http://schemas.microsoft.com/office/powerpoint/2010/main" val="39213198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838200"/>
            <a:ext cx="7543800" cy="1631216"/>
          </a:xfrm>
          <a:prstGeom prst="rect">
            <a:avLst/>
          </a:prstGeom>
        </p:spPr>
        <p:txBody>
          <a:bodyPr wrap="square">
            <a:spAutoFit/>
          </a:bodyPr>
          <a:lstStyle/>
          <a:p>
            <a:pPr marL="285750" indent="-285750">
              <a:buFont typeface="Wingdings" pitchFamily="2" charset="2"/>
              <a:buChar char="Ø"/>
            </a:pPr>
            <a:r>
              <a:rPr lang="en-US" sz="1600" b="1" dirty="0" smtClean="0"/>
              <a:t>Project -  VBA</a:t>
            </a:r>
          </a:p>
          <a:p>
            <a:pPr marL="742950" lvl="1" indent="-285750">
              <a:buFont typeface="Wingdings" pitchFamily="2" charset="2"/>
              <a:buChar char="ü"/>
            </a:pPr>
            <a:r>
              <a:rPr lang="en-US" sz="1600" b="1" dirty="0" smtClean="0">
                <a:latin typeface="+mn-lt"/>
              </a:rPr>
              <a:t>Summary Sheet</a:t>
            </a:r>
          </a:p>
          <a:p>
            <a:pPr marL="742950" lvl="1" indent="-285750">
              <a:buFont typeface="Wingdings" pitchFamily="2" charset="2"/>
              <a:buChar char="ü"/>
            </a:pPr>
            <a:r>
              <a:rPr lang="en-US" sz="1600" b="1" dirty="0" smtClean="0"/>
              <a:t>Dashboard Sheet</a:t>
            </a:r>
            <a:endParaRPr lang="en-US" sz="1600" b="1" dirty="0" smtClean="0">
              <a:latin typeface="+mn-lt"/>
            </a:endParaRPr>
          </a:p>
          <a:p>
            <a:pPr marL="285750" indent="-285750">
              <a:buFont typeface="Wingdings" pitchFamily="2" charset="2"/>
              <a:buChar char="Ø"/>
            </a:pPr>
            <a:endParaRPr lang="en-US" sz="1600" b="1" dirty="0"/>
          </a:p>
          <a:p>
            <a:pPr marL="285750" indent="-285750">
              <a:buFont typeface="Wingdings" pitchFamily="2" charset="2"/>
              <a:buChar char="Ø"/>
            </a:pPr>
            <a:endParaRPr lang="en-US" sz="1600" dirty="0" smtClean="0"/>
          </a:p>
          <a:p>
            <a:pPr marL="285750" indent="-285750">
              <a:buFont typeface="Wingdings" pitchFamily="2" charset="2"/>
              <a:buChar char="Ø"/>
            </a:pPr>
            <a:endParaRPr lang="en-US" sz="1600" dirty="0" smtClean="0"/>
          </a:p>
        </p:txBody>
      </p:sp>
      <p:sp>
        <p:nvSpPr>
          <p:cNvPr id="5" name="TextBox 4"/>
          <p:cNvSpPr txBox="1"/>
          <p:nvPr/>
        </p:nvSpPr>
        <p:spPr>
          <a:xfrm>
            <a:off x="533400" y="348734"/>
            <a:ext cx="6096000" cy="369332"/>
          </a:xfrm>
          <a:prstGeom prst="rect">
            <a:avLst/>
          </a:prstGeom>
          <a:noFill/>
        </p:spPr>
        <p:txBody>
          <a:bodyPr wrap="square" rtlCol="0">
            <a:spAutoFit/>
          </a:bodyPr>
          <a:lstStyle/>
          <a:p>
            <a:r>
              <a:rPr lang="en-US" b="1" dirty="0" smtClean="0"/>
              <a:t>Agenda</a:t>
            </a:r>
            <a:endParaRPr lang="en-US" b="1" dirty="0"/>
          </a:p>
        </p:txBody>
      </p:sp>
    </p:spTree>
    <p:extLst>
      <p:ext uri="{BB962C8B-B14F-4D97-AF65-F5344CB8AC3E}">
        <p14:creationId xmlns:p14="http://schemas.microsoft.com/office/powerpoint/2010/main" val="10467736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311727" y="13855"/>
            <a:ext cx="8229600" cy="715962"/>
          </a:xfrm>
        </p:spPr>
        <p:txBody>
          <a:bodyPr>
            <a:normAutofit/>
          </a:bodyPr>
          <a:lstStyle/>
          <a:p>
            <a:pPr algn="l"/>
            <a:r>
              <a:rPr lang="en-US" sz="2000" b="1" dirty="0"/>
              <a:t>Project  - </a:t>
            </a:r>
            <a:r>
              <a:rPr lang="en-US" sz="2000" b="1" dirty="0" smtClean="0"/>
              <a:t>Dashboard </a:t>
            </a:r>
            <a:r>
              <a:rPr lang="en-US" sz="2000" b="1" dirty="0"/>
              <a:t>Sheet</a:t>
            </a:r>
            <a:endParaRPr lang="en-US" dirty="0" smtClean="0"/>
          </a:p>
        </p:txBody>
      </p:sp>
      <p:sp>
        <p:nvSpPr>
          <p:cNvPr id="5" name="TextBox 4"/>
          <p:cNvSpPr txBox="1"/>
          <p:nvPr/>
        </p:nvSpPr>
        <p:spPr>
          <a:xfrm>
            <a:off x="304800" y="609600"/>
            <a:ext cx="8229600" cy="2893100"/>
          </a:xfrm>
          <a:prstGeom prst="rect">
            <a:avLst/>
          </a:prstGeom>
          <a:noFill/>
        </p:spPr>
        <p:txBody>
          <a:bodyPr wrap="square" rtlCol="0">
            <a:spAutoFit/>
          </a:bodyPr>
          <a:lstStyle/>
          <a:p>
            <a:pPr marL="800100" lvl="1" indent="-342900">
              <a:buAutoNum type="arabicPeriod" startAt="4"/>
            </a:pPr>
            <a:r>
              <a:rPr lang="en-US" sz="1400" dirty="0" smtClean="0"/>
              <a:t>The FX Base drop down should have the same three values as in previous  sheet.</a:t>
            </a:r>
          </a:p>
          <a:p>
            <a:pPr marL="1200150" lvl="2" indent="-285750">
              <a:buFont typeface="Arial" pitchFamily="34" charset="0"/>
              <a:buChar char="•"/>
            </a:pPr>
            <a:r>
              <a:rPr lang="en-US" sz="1400" dirty="0" smtClean="0"/>
              <a:t>YEAR on YEAR GROWTH ($)</a:t>
            </a:r>
          </a:p>
          <a:p>
            <a:pPr marL="1200150" lvl="2" indent="-285750">
              <a:buFont typeface="Arial" pitchFamily="34" charset="0"/>
              <a:buChar char="•"/>
            </a:pPr>
            <a:r>
              <a:rPr lang="en-US" sz="1400" dirty="0" smtClean="0"/>
              <a:t>YEAR on YEAR GROWTH (%)</a:t>
            </a:r>
          </a:p>
          <a:p>
            <a:pPr marL="1200150" lvl="2" indent="-285750">
              <a:buFont typeface="Arial" pitchFamily="34" charset="0"/>
              <a:buChar char="•"/>
            </a:pPr>
            <a:r>
              <a:rPr lang="en-US" sz="1400" dirty="0" smtClean="0"/>
              <a:t>% of TOTAL SALES</a:t>
            </a:r>
          </a:p>
          <a:p>
            <a:pPr marL="742950" lvl="1" indent="-285750">
              <a:buFont typeface="Arial" pitchFamily="34" charset="0"/>
              <a:buChar char="•"/>
            </a:pPr>
            <a:endParaRPr lang="en-US" sz="1400" dirty="0" smtClean="0"/>
          </a:p>
          <a:p>
            <a:pPr lvl="1"/>
            <a:endParaRPr lang="en-US" sz="1400" dirty="0" smtClean="0"/>
          </a:p>
          <a:p>
            <a:pPr lvl="1"/>
            <a:r>
              <a:rPr lang="en-US" sz="1400" dirty="0" smtClean="0"/>
              <a:t>YEAR on YEAR GROWTH ($) : -Difference between current year’s sale from last year’s sale.</a:t>
            </a:r>
          </a:p>
          <a:p>
            <a:pPr lvl="1"/>
            <a:endParaRPr lang="en-US" sz="1400" dirty="0" smtClean="0"/>
          </a:p>
          <a:p>
            <a:pPr lvl="1"/>
            <a:r>
              <a:rPr lang="en-US" sz="1400" dirty="0" smtClean="0"/>
              <a:t>YEAR on YEAR GROWTH (%):- % growth from last year</a:t>
            </a:r>
          </a:p>
          <a:p>
            <a:pPr lvl="1"/>
            <a:endParaRPr lang="en-US" sz="1400" dirty="0" smtClean="0"/>
          </a:p>
          <a:p>
            <a:pPr lvl="1"/>
            <a:r>
              <a:rPr lang="en-US" sz="1400" dirty="0" smtClean="0"/>
              <a:t>% of TOTAL SALES :-  % of Sale in this country to total Sale</a:t>
            </a:r>
          </a:p>
          <a:p>
            <a:pPr marL="800100" lvl="1" indent="-342900">
              <a:buAutoNum type="arabicPeriod" startAt="4"/>
            </a:pPr>
            <a:endParaRPr lang="en-US" sz="1400" dirty="0" smtClean="0"/>
          </a:p>
          <a:p>
            <a:pPr marL="1257300" lvl="2" indent="-342900">
              <a:buFont typeface="Arial" pitchFamily="34" charset="0"/>
              <a:buChar char="•"/>
            </a:pPr>
            <a:endParaRPr lang="en-US" sz="1400" dirty="0" smtClean="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3733800"/>
            <a:ext cx="3419475" cy="10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7405558"/>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457200" y="274638"/>
            <a:ext cx="8229600" cy="715962"/>
          </a:xfrm>
        </p:spPr>
        <p:txBody>
          <a:bodyPr>
            <a:normAutofit fontScale="90000"/>
          </a:bodyPr>
          <a:lstStyle/>
          <a:p>
            <a:pPr algn="l"/>
            <a:r>
              <a:rPr lang="en-US" sz="2000" b="1" dirty="0" smtClean="0">
                <a:latin typeface="+mn-lt"/>
              </a:rPr>
              <a:t>Project</a:t>
            </a:r>
            <a:r>
              <a:rPr lang="en-US" dirty="0" smtClean="0"/>
              <a:t>				</a:t>
            </a:r>
          </a:p>
        </p:txBody>
      </p:sp>
      <p:sp>
        <p:nvSpPr>
          <p:cNvPr id="5" name="TextBox 4"/>
          <p:cNvSpPr txBox="1"/>
          <p:nvPr/>
        </p:nvSpPr>
        <p:spPr>
          <a:xfrm>
            <a:off x="609600" y="1066800"/>
            <a:ext cx="8382000" cy="584775"/>
          </a:xfrm>
          <a:prstGeom prst="rect">
            <a:avLst/>
          </a:prstGeom>
          <a:noFill/>
        </p:spPr>
        <p:txBody>
          <a:bodyPr wrap="square" rtlCol="0">
            <a:spAutoFit/>
          </a:bodyPr>
          <a:lstStyle/>
          <a:p>
            <a:r>
              <a:rPr lang="en-US" sz="1600" dirty="0" smtClean="0"/>
              <a:t>Now, we need to create a project report using our VBA Skills. The dataset we need to use is given below:-</a:t>
            </a:r>
            <a:endParaRPr lang="en-US"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828800"/>
            <a:ext cx="81534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186093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457200" y="274638"/>
            <a:ext cx="8229600" cy="715962"/>
          </a:xfrm>
        </p:spPr>
        <p:txBody>
          <a:bodyPr>
            <a:normAutofit fontScale="90000"/>
          </a:bodyPr>
          <a:lstStyle/>
          <a:p>
            <a:pPr algn="l"/>
            <a:r>
              <a:rPr lang="en-US" sz="2000" b="1" dirty="0" smtClean="0">
                <a:latin typeface="+mn-lt"/>
              </a:rPr>
              <a:t>Project  - Summary Sheet</a:t>
            </a:r>
            <a:r>
              <a:rPr lang="en-US" dirty="0" smtClean="0"/>
              <a:t>				</a:t>
            </a:r>
          </a:p>
        </p:txBody>
      </p:sp>
      <p:sp>
        <p:nvSpPr>
          <p:cNvPr id="5" name="TextBox 4"/>
          <p:cNvSpPr txBox="1"/>
          <p:nvPr/>
        </p:nvSpPr>
        <p:spPr>
          <a:xfrm>
            <a:off x="609600" y="1066800"/>
            <a:ext cx="8382000" cy="1077218"/>
          </a:xfrm>
          <a:prstGeom prst="rect">
            <a:avLst/>
          </a:prstGeom>
          <a:noFill/>
        </p:spPr>
        <p:txBody>
          <a:bodyPr wrap="square" rtlCol="0">
            <a:spAutoFit/>
          </a:bodyPr>
          <a:lstStyle/>
          <a:p>
            <a:r>
              <a:rPr lang="en-US" sz="1600" dirty="0" smtClean="0"/>
              <a:t>Using this Dataset, we need to create a </a:t>
            </a:r>
            <a:r>
              <a:rPr lang="en-US" sz="1600" b="1" dirty="0" smtClean="0"/>
              <a:t>Summary</a:t>
            </a:r>
            <a:r>
              <a:rPr lang="en-US" sz="1600" dirty="0" smtClean="0"/>
              <a:t> sheet as given below. </a:t>
            </a:r>
          </a:p>
          <a:p>
            <a:endParaRPr lang="en-US" sz="1600" dirty="0"/>
          </a:p>
          <a:p>
            <a:pPr marL="342900" indent="-342900">
              <a:buFont typeface="+mj-lt"/>
              <a:buAutoNum type="arabicPeriod"/>
            </a:pPr>
            <a:r>
              <a:rPr lang="en-US" sz="1600" dirty="0" smtClean="0"/>
              <a:t>It contains two sections -  Sum of Sales(left section) by country and Growth Metrics(right section)</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942" y="2209800"/>
            <a:ext cx="7957457" cy="433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3520619"/>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457200" y="274638"/>
            <a:ext cx="8229600" cy="715962"/>
          </a:xfrm>
        </p:spPr>
        <p:txBody>
          <a:bodyPr>
            <a:normAutofit fontScale="90000"/>
          </a:bodyPr>
          <a:lstStyle/>
          <a:p>
            <a:pPr algn="l"/>
            <a:r>
              <a:rPr lang="en-US" sz="2000" b="1" dirty="0"/>
              <a:t>Project  - Summary Sheet </a:t>
            </a:r>
            <a:r>
              <a:rPr lang="en-US" dirty="0" smtClean="0"/>
              <a:t>				</a:t>
            </a:r>
          </a:p>
        </p:txBody>
      </p:sp>
      <p:sp>
        <p:nvSpPr>
          <p:cNvPr id="5" name="TextBox 4"/>
          <p:cNvSpPr txBox="1"/>
          <p:nvPr/>
        </p:nvSpPr>
        <p:spPr>
          <a:xfrm>
            <a:off x="609600" y="1066800"/>
            <a:ext cx="8382000" cy="4524315"/>
          </a:xfrm>
          <a:prstGeom prst="rect">
            <a:avLst/>
          </a:prstGeom>
          <a:noFill/>
        </p:spPr>
        <p:txBody>
          <a:bodyPr wrap="square" rtlCol="0">
            <a:spAutoFit/>
          </a:bodyPr>
          <a:lstStyle/>
          <a:p>
            <a:r>
              <a:rPr lang="en-US" sz="1600" dirty="0" smtClean="0"/>
              <a:t>2. The Sum of sales and Growth metrics calculation depends on two  drop downs</a:t>
            </a:r>
          </a:p>
          <a:p>
            <a:endParaRPr lang="en-US" sz="1600" dirty="0" smtClean="0"/>
          </a:p>
          <a:p>
            <a:pPr marL="742950" lvl="1" indent="-285750">
              <a:buFont typeface="Arial" pitchFamily="34" charset="0"/>
              <a:buChar char="•"/>
            </a:pPr>
            <a:r>
              <a:rPr lang="en-US" sz="1600" dirty="0" smtClean="0"/>
              <a:t>SELECT FX BASE:</a:t>
            </a:r>
          </a:p>
          <a:p>
            <a:pPr marL="742950" lvl="1" indent="-285750">
              <a:buFont typeface="Arial" pitchFamily="34" charset="0"/>
              <a:buChar char="•"/>
            </a:pPr>
            <a:r>
              <a:rPr lang="en-US" sz="1600" dirty="0" smtClean="0"/>
              <a:t>SELECT GROWTH METRIC: </a:t>
            </a:r>
          </a:p>
          <a:p>
            <a:pPr marL="742950" lvl="1" indent="-285750">
              <a:buFont typeface="Arial" pitchFamily="34" charset="0"/>
              <a:buChar char="•"/>
            </a:pPr>
            <a:endParaRPr lang="en-US" sz="1600" dirty="0"/>
          </a:p>
          <a:p>
            <a:pPr marL="742950" lvl="1" indent="-285750">
              <a:buFont typeface="Arial" pitchFamily="34" charset="0"/>
              <a:buChar char="•"/>
            </a:pPr>
            <a:endParaRPr lang="en-US" sz="1600" dirty="0" smtClean="0"/>
          </a:p>
          <a:p>
            <a:pPr marL="742950" lvl="1" indent="-285750">
              <a:buFont typeface="Arial" pitchFamily="34" charset="0"/>
              <a:buChar char="•"/>
            </a:pPr>
            <a:endParaRPr lang="en-US" sz="1600" dirty="0"/>
          </a:p>
          <a:p>
            <a:pPr marL="742950" lvl="1" indent="-285750">
              <a:buFont typeface="Arial" pitchFamily="34" charset="0"/>
              <a:buChar char="•"/>
            </a:pPr>
            <a:endParaRPr lang="en-US" sz="1600" dirty="0" smtClean="0"/>
          </a:p>
          <a:p>
            <a:endParaRPr lang="en-US" sz="1600" dirty="0"/>
          </a:p>
          <a:p>
            <a:endParaRPr lang="en-US" sz="1600" dirty="0" smtClean="0"/>
          </a:p>
          <a:p>
            <a:endParaRPr lang="en-US" sz="1600" dirty="0" smtClean="0"/>
          </a:p>
          <a:p>
            <a:endParaRPr lang="en-US" sz="1600" dirty="0"/>
          </a:p>
          <a:p>
            <a:endParaRPr lang="en-US" sz="1600" dirty="0" smtClean="0"/>
          </a:p>
          <a:p>
            <a:r>
              <a:rPr lang="en-US" sz="1600" dirty="0" smtClean="0"/>
              <a:t>3. When we select “AS REPORTED $USD”  both of these sections should be calculated on [USD </a:t>
            </a:r>
            <a:r>
              <a:rPr lang="en-US" sz="1600" dirty="0" err="1" smtClean="0"/>
              <a:t>Equiv</a:t>
            </a:r>
            <a:r>
              <a:rPr lang="en-US" sz="1600" dirty="0" smtClean="0"/>
              <a:t>] column.  If we select “CONSTANT $USD”,  both sections should be calculated on [Constant FX] column.</a:t>
            </a:r>
            <a:endParaRPr lang="en-US" sz="1600" dirty="0"/>
          </a:p>
          <a:p>
            <a:endParaRPr lang="en-US" sz="1600" dirty="0" smtClean="0"/>
          </a:p>
          <a:p>
            <a:endParaRPr lang="en-US" sz="16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2167354"/>
            <a:ext cx="3852863" cy="170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32769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457200" y="274638"/>
            <a:ext cx="8229600" cy="715962"/>
          </a:xfrm>
        </p:spPr>
        <p:txBody>
          <a:bodyPr>
            <a:normAutofit/>
          </a:bodyPr>
          <a:lstStyle/>
          <a:p>
            <a:pPr algn="l"/>
            <a:r>
              <a:rPr lang="en-US" sz="2000" b="1" dirty="0"/>
              <a:t>Project  - Summary Sheet</a:t>
            </a:r>
            <a:endParaRPr lang="en-US" dirty="0" smtClean="0"/>
          </a:p>
        </p:txBody>
      </p:sp>
      <p:sp>
        <p:nvSpPr>
          <p:cNvPr id="5" name="TextBox 4"/>
          <p:cNvSpPr txBox="1"/>
          <p:nvPr/>
        </p:nvSpPr>
        <p:spPr>
          <a:xfrm>
            <a:off x="609600" y="1066800"/>
            <a:ext cx="8382000" cy="5262979"/>
          </a:xfrm>
          <a:prstGeom prst="rect">
            <a:avLst/>
          </a:prstGeom>
          <a:noFill/>
        </p:spPr>
        <p:txBody>
          <a:bodyPr wrap="square" rtlCol="0">
            <a:spAutoFit/>
          </a:bodyPr>
          <a:lstStyle/>
          <a:p>
            <a:r>
              <a:rPr lang="en-US" sz="1600" dirty="0" smtClean="0"/>
              <a:t>4.  In the second drop down, we have three values in the same order.</a:t>
            </a:r>
          </a:p>
          <a:p>
            <a:endParaRPr lang="en-US" sz="1600" dirty="0" smtClean="0"/>
          </a:p>
          <a:p>
            <a:pPr marL="742950" lvl="1" indent="-285750">
              <a:buFont typeface="Arial" pitchFamily="34" charset="0"/>
              <a:buChar char="•"/>
            </a:pPr>
            <a:r>
              <a:rPr lang="en-US" sz="1600" dirty="0" smtClean="0"/>
              <a:t>YEAR on YEAR GROWTH ($)</a:t>
            </a:r>
          </a:p>
          <a:p>
            <a:pPr marL="742950" lvl="1" indent="-285750">
              <a:buFont typeface="Arial" pitchFamily="34" charset="0"/>
              <a:buChar char="•"/>
            </a:pPr>
            <a:r>
              <a:rPr lang="en-US" sz="1600" dirty="0" smtClean="0"/>
              <a:t>YEAR on YEAR GROWTH (%)</a:t>
            </a:r>
          </a:p>
          <a:p>
            <a:pPr marL="742950" lvl="1" indent="-285750">
              <a:buFont typeface="Arial" pitchFamily="34" charset="0"/>
              <a:buChar char="•"/>
            </a:pPr>
            <a:r>
              <a:rPr lang="en-US" sz="1600" dirty="0" smtClean="0"/>
              <a:t>% of TOTAL SALES</a:t>
            </a:r>
          </a:p>
          <a:p>
            <a:pPr marL="742950" lvl="1" indent="-285750">
              <a:buFont typeface="Arial" pitchFamily="34" charset="0"/>
              <a:buChar char="•"/>
            </a:pPr>
            <a:endParaRPr lang="en-US" sz="1600" dirty="0"/>
          </a:p>
          <a:p>
            <a:pPr marL="742950" lvl="1" indent="-285750">
              <a:buFont typeface="Arial" pitchFamily="34" charset="0"/>
              <a:buChar char="•"/>
            </a:pPr>
            <a:endParaRPr lang="en-US" sz="1600" dirty="0" smtClean="0"/>
          </a:p>
          <a:p>
            <a:pPr marL="742950" lvl="1" indent="-285750">
              <a:buFont typeface="Arial" pitchFamily="34" charset="0"/>
              <a:buChar char="•"/>
            </a:pPr>
            <a:endParaRPr lang="en-US" sz="1600" dirty="0"/>
          </a:p>
          <a:p>
            <a:pPr marL="742950" lvl="1" indent="-285750">
              <a:buFont typeface="Arial" pitchFamily="34" charset="0"/>
              <a:buChar char="•"/>
            </a:pPr>
            <a:endParaRPr lang="en-US" sz="1600" dirty="0" smtClean="0"/>
          </a:p>
          <a:p>
            <a:pPr marL="742950" lvl="1" indent="-285750">
              <a:buFont typeface="Arial" pitchFamily="34" charset="0"/>
              <a:buChar char="•"/>
            </a:pPr>
            <a:endParaRPr lang="en-US" sz="1600" dirty="0"/>
          </a:p>
          <a:p>
            <a:pPr lvl="1"/>
            <a:endParaRPr lang="en-US" sz="1600" dirty="0" smtClean="0"/>
          </a:p>
          <a:p>
            <a:pPr lvl="1"/>
            <a:endParaRPr lang="en-US" sz="1600" dirty="0"/>
          </a:p>
          <a:p>
            <a:pPr lvl="1"/>
            <a:r>
              <a:rPr lang="en-US" sz="1600" dirty="0" smtClean="0"/>
              <a:t>YEAR on YEAR GROWTH ($) : -Difference between current year’s sale from last year’s sale.</a:t>
            </a:r>
          </a:p>
          <a:p>
            <a:pPr lvl="1"/>
            <a:endParaRPr lang="en-US" sz="1600" dirty="0"/>
          </a:p>
          <a:p>
            <a:pPr lvl="1"/>
            <a:r>
              <a:rPr lang="en-US" sz="1600" dirty="0" smtClean="0"/>
              <a:t>YEAR on YEAR GROWTH (%):- % growth from last year</a:t>
            </a:r>
          </a:p>
          <a:p>
            <a:pPr lvl="1"/>
            <a:endParaRPr lang="en-US" sz="1600" dirty="0"/>
          </a:p>
          <a:p>
            <a:pPr lvl="1"/>
            <a:r>
              <a:rPr lang="en-US" sz="1600" dirty="0" smtClean="0"/>
              <a:t>% of TOTAL SALES :-  % of Sale in this country to total Sale</a:t>
            </a:r>
          </a:p>
          <a:p>
            <a:pPr lvl="1"/>
            <a:endParaRPr lang="en-US" sz="1600" dirty="0" smtClean="0"/>
          </a:p>
          <a:p>
            <a:pPr lvl="1"/>
            <a:endParaRPr lang="en-US" sz="1600" dirty="0"/>
          </a:p>
          <a:p>
            <a:pPr lvl="1"/>
            <a:endParaRPr lang="en-US" sz="1600" dirty="0" smtClean="0"/>
          </a:p>
          <a:p>
            <a:pPr marL="742950" lvl="1" indent="-285750">
              <a:buFont typeface="Arial" pitchFamily="34" charset="0"/>
              <a:buChar char="•"/>
            </a:pPr>
            <a:endParaRPr lang="en-US" sz="1600" dirty="0" smtClean="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1961" y="2438400"/>
            <a:ext cx="3114675" cy="122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00019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457200" y="274638"/>
            <a:ext cx="8229600" cy="715962"/>
          </a:xfrm>
        </p:spPr>
        <p:txBody>
          <a:bodyPr>
            <a:normAutofit/>
          </a:bodyPr>
          <a:lstStyle/>
          <a:p>
            <a:pPr algn="l"/>
            <a:r>
              <a:rPr lang="en-US" sz="2000" b="1" dirty="0"/>
              <a:t>Project  - Summary Sheet</a:t>
            </a:r>
            <a:endParaRPr lang="en-US" dirty="0" smtClean="0"/>
          </a:p>
        </p:txBody>
      </p:sp>
      <p:sp>
        <p:nvSpPr>
          <p:cNvPr id="5" name="TextBox 4"/>
          <p:cNvSpPr txBox="1"/>
          <p:nvPr/>
        </p:nvSpPr>
        <p:spPr>
          <a:xfrm>
            <a:off x="609600" y="1208306"/>
            <a:ext cx="8382000" cy="4278094"/>
          </a:xfrm>
          <a:prstGeom prst="rect">
            <a:avLst/>
          </a:prstGeom>
          <a:noFill/>
        </p:spPr>
        <p:txBody>
          <a:bodyPr wrap="square" rtlCol="0">
            <a:spAutoFit/>
          </a:bodyPr>
          <a:lstStyle/>
          <a:p>
            <a:r>
              <a:rPr lang="en-US" sz="1600" dirty="0" smtClean="0"/>
              <a:t>4. All of the above calculations should be done on one Button Click called </a:t>
            </a:r>
            <a:r>
              <a:rPr lang="en-US" sz="1600" b="1" dirty="0" smtClean="0"/>
              <a:t>Calculate. </a:t>
            </a:r>
            <a:r>
              <a:rPr lang="en-US" sz="1600" b="1" dirty="0"/>
              <a:t> </a:t>
            </a:r>
            <a:r>
              <a:rPr lang="en-US" sz="1600" dirty="0" smtClean="0"/>
              <a:t>All the formulas in this sheet should be calculated and pasted as value .</a:t>
            </a:r>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r>
              <a:rPr lang="en-US" sz="1600" dirty="0" smtClean="0"/>
              <a:t>So when I click on ”Calculate” button both section should contain numbers( no Formula) based on these two drop downs.</a:t>
            </a:r>
            <a:endParaRPr lang="en-US" sz="1600" dirty="0" smtClean="0"/>
          </a:p>
          <a:p>
            <a:pPr lvl="1"/>
            <a:endParaRPr lang="en-US" sz="1600" dirty="0" smtClean="0"/>
          </a:p>
          <a:p>
            <a:pPr lvl="1"/>
            <a:endParaRPr lang="en-US" sz="1600" dirty="0"/>
          </a:p>
          <a:p>
            <a:pPr lvl="1"/>
            <a:endParaRPr lang="en-US" sz="1600" dirty="0" smtClean="0"/>
          </a:p>
          <a:p>
            <a:pPr marL="742950" lvl="1" indent="-285750">
              <a:buFont typeface="Arial" pitchFamily="34" charset="0"/>
              <a:buChar char="•"/>
            </a:pPr>
            <a:endParaRPr lang="en-US" sz="1600" dirty="0" smtClean="0"/>
          </a:p>
        </p:txBody>
      </p:sp>
      <p:grpSp>
        <p:nvGrpSpPr>
          <p:cNvPr id="3" name="Group 2"/>
          <p:cNvGrpSpPr/>
          <p:nvPr/>
        </p:nvGrpSpPr>
        <p:grpSpPr>
          <a:xfrm>
            <a:off x="1295400" y="2023630"/>
            <a:ext cx="4695825" cy="1419225"/>
            <a:chOff x="1295400" y="2023630"/>
            <a:chExt cx="4695825" cy="1419225"/>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023630"/>
              <a:ext cx="4695825" cy="141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4800600" y="2209800"/>
              <a:ext cx="1066800" cy="30480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12081443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457200" y="274638"/>
            <a:ext cx="8229600" cy="715962"/>
          </a:xfrm>
        </p:spPr>
        <p:txBody>
          <a:bodyPr>
            <a:normAutofit/>
          </a:bodyPr>
          <a:lstStyle/>
          <a:p>
            <a:pPr algn="l"/>
            <a:r>
              <a:rPr lang="en-US" sz="2000" b="1" dirty="0"/>
              <a:t>Project  - </a:t>
            </a:r>
            <a:r>
              <a:rPr lang="en-US" sz="2000" b="1" dirty="0" smtClean="0"/>
              <a:t>Dashboard </a:t>
            </a:r>
            <a:r>
              <a:rPr lang="en-US" sz="2000" b="1" dirty="0"/>
              <a:t>Sheet</a:t>
            </a:r>
            <a:endParaRPr lang="en-US" dirty="0" smtClean="0"/>
          </a:p>
        </p:txBody>
      </p:sp>
      <p:sp>
        <p:nvSpPr>
          <p:cNvPr id="5" name="TextBox 4"/>
          <p:cNvSpPr txBox="1"/>
          <p:nvPr/>
        </p:nvSpPr>
        <p:spPr>
          <a:xfrm>
            <a:off x="152400" y="868740"/>
            <a:ext cx="8382000" cy="1446550"/>
          </a:xfrm>
          <a:prstGeom prst="rect">
            <a:avLst/>
          </a:prstGeom>
          <a:noFill/>
        </p:spPr>
        <p:txBody>
          <a:bodyPr wrap="square" rtlCol="0">
            <a:spAutoFit/>
          </a:bodyPr>
          <a:lstStyle/>
          <a:p>
            <a:pPr lvl="1"/>
            <a:r>
              <a:rPr lang="en-US" sz="1600" dirty="0" smtClean="0"/>
              <a:t>1.</a:t>
            </a:r>
            <a:r>
              <a:rPr lang="en-US" sz="1400" dirty="0" smtClean="0"/>
              <a:t> Another sheet(called Dashboard), will contain  a summary of sale on year at the top and two chart  -  Trend Chart and Stacked bar chart.</a:t>
            </a:r>
          </a:p>
          <a:p>
            <a:pPr lvl="1"/>
            <a:endParaRPr lang="en-US" sz="1400" dirty="0"/>
          </a:p>
          <a:p>
            <a:pPr lvl="1"/>
            <a:r>
              <a:rPr lang="en-US" sz="1400" dirty="0" smtClean="0"/>
              <a:t>The Trend chart shows trend for each month in these years and stacked chart shows quarterly Sale for  each year as given below.</a:t>
            </a:r>
          </a:p>
          <a:p>
            <a:pPr marL="742950" lvl="1" indent="-285750">
              <a:buFont typeface="Arial" pitchFamily="34" charset="0"/>
              <a:buChar char="•"/>
            </a:pPr>
            <a:endParaRPr lang="en-US" sz="1600" dirty="0" smtClean="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133600"/>
            <a:ext cx="8763000" cy="4689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1589260"/>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311727" y="13855"/>
            <a:ext cx="8229600" cy="715962"/>
          </a:xfrm>
        </p:spPr>
        <p:txBody>
          <a:bodyPr>
            <a:normAutofit/>
          </a:bodyPr>
          <a:lstStyle/>
          <a:p>
            <a:pPr algn="l"/>
            <a:r>
              <a:rPr lang="en-US" sz="2000" b="1" dirty="0"/>
              <a:t>Project  - </a:t>
            </a:r>
            <a:r>
              <a:rPr lang="en-US" sz="2000" b="1" dirty="0" smtClean="0"/>
              <a:t>Dashboard </a:t>
            </a:r>
            <a:r>
              <a:rPr lang="en-US" sz="2000" b="1" dirty="0"/>
              <a:t>Sheet</a:t>
            </a:r>
            <a:endParaRPr lang="en-US" dirty="0" smtClean="0"/>
          </a:p>
        </p:txBody>
      </p:sp>
      <p:sp>
        <p:nvSpPr>
          <p:cNvPr id="5" name="TextBox 4"/>
          <p:cNvSpPr txBox="1"/>
          <p:nvPr/>
        </p:nvSpPr>
        <p:spPr>
          <a:xfrm>
            <a:off x="0" y="609600"/>
            <a:ext cx="8534400" cy="1815882"/>
          </a:xfrm>
          <a:prstGeom prst="rect">
            <a:avLst/>
          </a:prstGeom>
          <a:noFill/>
        </p:spPr>
        <p:txBody>
          <a:bodyPr wrap="square" rtlCol="0">
            <a:spAutoFit/>
          </a:bodyPr>
          <a:lstStyle/>
          <a:p>
            <a:pPr lvl="1"/>
            <a:r>
              <a:rPr lang="en-US" sz="1400" dirty="0" smtClean="0"/>
              <a:t>2. This tab also contain two drop downs and summary in the table is created based on the drop down selection.  </a:t>
            </a:r>
          </a:p>
          <a:p>
            <a:pPr marL="1200150" lvl="2" indent="-285750">
              <a:buFont typeface="Wingdings" pitchFamily="2" charset="2"/>
              <a:buChar char="§"/>
            </a:pPr>
            <a:r>
              <a:rPr lang="en-US" sz="1400" dirty="0" smtClean="0"/>
              <a:t>SELECT GEOGRAPHY</a:t>
            </a:r>
          </a:p>
          <a:p>
            <a:pPr marL="1200150" lvl="2" indent="-285750">
              <a:buFont typeface="Wingdings" pitchFamily="2" charset="2"/>
              <a:buChar char="§"/>
            </a:pPr>
            <a:r>
              <a:rPr lang="en-US" sz="1400" dirty="0" smtClean="0"/>
              <a:t>SELECT FX BASE:</a:t>
            </a:r>
          </a:p>
          <a:p>
            <a:pPr lvl="1"/>
            <a:endParaRPr lang="en-US" sz="1400" dirty="0" smtClean="0"/>
          </a:p>
          <a:p>
            <a:pPr lvl="1"/>
            <a:r>
              <a:rPr lang="en-US" sz="1400" dirty="0" smtClean="0"/>
              <a:t>For example , if we select “AMERICAS” in and in drop down two “CONSTANT $USD” then click on “Calculate” both the charts and summary table should be updated based on selection(in drop down).</a:t>
            </a:r>
          </a:p>
          <a:p>
            <a:pPr marL="742950" lvl="1" indent="-285750">
              <a:buFont typeface="Arial" pitchFamily="34" charset="0"/>
              <a:buChar char="•"/>
            </a:pPr>
            <a:endParaRPr lang="en-US" sz="1400" dirty="0" smtClean="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764" y="2168236"/>
            <a:ext cx="8763000" cy="4613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360981"/>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311727" y="13855"/>
            <a:ext cx="8229600" cy="715962"/>
          </a:xfrm>
        </p:spPr>
        <p:txBody>
          <a:bodyPr>
            <a:normAutofit/>
          </a:bodyPr>
          <a:lstStyle/>
          <a:p>
            <a:pPr algn="l"/>
            <a:r>
              <a:rPr lang="en-US" sz="2000" b="1" dirty="0"/>
              <a:t>Project  - </a:t>
            </a:r>
            <a:r>
              <a:rPr lang="en-US" sz="2000" b="1" dirty="0" smtClean="0"/>
              <a:t>Dashboard </a:t>
            </a:r>
            <a:r>
              <a:rPr lang="en-US" sz="2000" b="1" dirty="0"/>
              <a:t>Sheet</a:t>
            </a:r>
            <a:endParaRPr lang="en-US" dirty="0" smtClean="0"/>
          </a:p>
        </p:txBody>
      </p:sp>
      <p:sp>
        <p:nvSpPr>
          <p:cNvPr id="5" name="TextBox 4"/>
          <p:cNvSpPr txBox="1"/>
          <p:nvPr/>
        </p:nvSpPr>
        <p:spPr>
          <a:xfrm>
            <a:off x="304800" y="609600"/>
            <a:ext cx="8229600" cy="2893100"/>
          </a:xfrm>
          <a:prstGeom prst="rect">
            <a:avLst/>
          </a:prstGeom>
          <a:noFill/>
        </p:spPr>
        <p:txBody>
          <a:bodyPr wrap="square" rtlCol="0">
            <a:spAutoFit/>
          </a:bodyPr>
          <a:lstStyle/>
          <a:p>
            <a:pPr marL="800100" lvl="1" indent="-342900">
              <a:buAutoNum type="arabicPeriod" startAt="3"/>
            </a:pPr>
            <a:r>
              <a:rPr lang="en-US" sz="1400" dirty="0" smtClean="0"/>
              <a:t>The drop down for Geography should contain the below given things(All of these are available in dataset):-</a:t>
            </a:r>
          </a:p>
          <a:p>
            <a:pPr marL="1257300" lvl="2" indent="-342900">
              <a:buFont typeface="Arial" pitchFamily="34" charset="0"/>
              <a:buChar char="•"/>
            </a:pPr>
            <a:r>
              <a:rPr lang="en-US" sz="1400" dirty="0" smtClean="0"/>
              <a:t>Global  - for showing sum of all the regions, need to calculate</a:t>
            </a:r>
          </a:p>
          <a:p>
            <a:pPr marL="1257300" lvl="2" indent="-342900">
              <a:buFont typeface="Arial" pitchFamily="34" charset="0"/>
              <a:buChar char="•"/>
            </a:pPr>
            <a:r>
              <a:rPr lang="en-US" sz="1400" dirty="0" smtClean="0"/>
              <a:t>Four regions ( Americas, Asia, EMEA and Japan)</a:t>
            </a:r>
          </a:p>
          <a:p>
            <a:pPr marL="1257300" lvl="2" indent="-342900">
              <a:buFont typeface="Arial" pitchFamily="34" charset="0"/>
              <a:buChar char="•"/>
            </a:pPr>
            <a:r>
              <a:rPr lang="en-US" sz="1400" dirty="0" smtClean="0"/>
              <a:t>Sub Region like Africa, Latin America  etc.</a:t>
            </a:r>
          </a:p>
          <a:p>
            <a:pPr marL="1257300" lvl="2" indent="-342900">
              <a:buFont typeface="Arial" pitchFamily="34" charset="0"/>
              <a:buChar char="•"/>
            </a:pPr>
            <a:r>
              <a:rPr lang="en-US" sz="1400" dirty="0" smtClean="0"/>
              <a:t>Market Type  like Developed, Developing</a:t>
            </a:r>
          </a:p>
          <a:p>
            <a:pPr marL="1257300" lvl="2" indent="-342900">
              <a:buFont typeface="Arial" pitchFamily="34" charset="0"/>
              <a:buChar char="•"/>
            </a:pPr>
            <a:r>
              <a:rPr lang="en-US" sz="1400" dirty="0" smtClean="0"/>
              <a:t>Country – Name of all the countries</a:t>
            </a:r>
          </a:p>
          <a:p>
            <a:pPr lvl="2"/>
            <a:endParaRPr lang="en-US" sz="1400" dirty="0" smtClean="0"/>
          </a:p>
          <a:p>
            <a:pPr lvl="2"/>
            <a:r>
              <a:rPr lang="en-US" sz="1400" dirty="0" smtClean="0"/>
              <a:t>The used of this Dashboard should be able to aggregate (sum) the sales on any of the above things.</a:t>
            </a:r>
          </a:p>
          <a:p>
            <a:pPr marL="1257300" lvl="2" indent="-342900">
              <a:buFont typeface="Arial" pitchFamily="34" charset="0"/>
              <a:buChar char="•"/>
            </a:pPr>
            <a:r>
              <a:rPr lang="en-US" sz="1400" dirty="0" smtClean="0"/>
              <a:t>We need to use VBA for all the calculation as we want this file to be as light as possible. The user should not be able see any formulas but only the aggregated values.</a:t>
            </a:r>
          </a:p>
          <a:p>
            <a:pPr marL="1257300" lvl="2" indent="-342900">
              <a:buFont typeface="Arial" pitchFamily="34" charset="0"/>
              <a:buChar char="•"/>
            </a:pPr>
            <a:endParaRPr lang="en-US" sz="1400" dirty="0" smtClean="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3502700"/>
            <a:ext cx="35814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5035353"/>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617</Words>
  <Application>Microsoft Office PowerPoint</Application>
  <PresentationFormat>On-screen Show (4:3)</PresentationFormat>
  <Paragraphs>101</Paragraphs>
  <Slides>10</Slides>
  <Notes>9</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Project    </vt:lpstr>
      <vt:lpstr>Project  - Summary Sheet    </vt:lpstr>
      <vt:lpstr>Project  - Summary Sheet     </vt:lpstr>
      <vt:lpstr>Project  - Summary Sheet</vt:lpstr>
      <vt:lpstr>Project  - Summary Sheet</vt:lpstr>
      <vt:lpstr>Project  - Dashboard Sheet</vt:lpstr>
      <vt:lpstr>Project  - Dashboard Sheet</vt:lpstr>
      <vt:lpstr>Project  - Dashboard Sheet</vt:lpstr>
      <vt:lpstr>Project  - Dashboard Sheet</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Kumar, Sunil (COPAL Rsrch &amp; Outsource Svcs)</dc:creator>
  <cp:lastModifiedBy>Kumar, Sunil (COPAL Rsrch &amp; Outsource Svcs)</cp:lastModifiedBy>
  <cp:revision>13</cp:revision>
  <dcterms:created xsi:type="dcterms:W3CDTF">2018-05-29T13:35:24Z</dcterms:created>
  <dcterms:modified xsi:type="dcterms:W3CDTF">2018-05-29T15:27:52Z</dcterms:modified>
</cp:coreProperties>
</file>