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oursera- Supply Chain Management Specializ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Coursera- Supply Chain Management Specialization</a:t>
            </a:r>
          </a:p>
        </p:txBody>
      </p:sp>
      <p:sp>
        <p:nvSpPr>
          <p:cNvPr id="172" name="Supply Chain Management Strategy"/>
          <p:cNvSpPr txBox="1"/>
          <p:nvPr>
            <p:ph type="ctrTitle"/>
          </p:nvPr>
        </p:nvSpPr>
        <p:spPr>
          <a:prstGeom prst="rect">
            <a:avLst/>
          </a:prstGeom>
        </p:spPr>
        <p:txBody>
          <a:bodyPr/>
          <a:lstStyle/>
          <a:p>
            <a:pPr/>
            <a:r>
              <a:t>Supply Chain Management Strategy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ntroduction"/>
          <p:cNvSpPr txBox="1"/>
          <p:nvPr>
            <p:ph type="title"/>
          </p:nvPr>
        </p:nvSpPr>
        <p:spPr>
          <a:prstGeom prst="rect">
            <a:avLst/>
          </a:prstGeom>
        </p:spPr>
        <p:txBody>
          <a:bodyPr/>
          <a:lstStyle/>
          <a:p>
            <a:pPr/>
            <a:r>
              <a:t>Introduction </a:t>
            </a:r>
          </a:p>
        </p:txBody>
      </p:sp>
      <p:sp>
        <p:nvSpPr>
          <p:cNvPr id="175" name="Medical Technologies Corporation (MTC) is a medical equipment manufacturing company with its headquarters in Collegeville, Pennsylvania.…"/>
          <p:cNvSpPr txBox="1"/>
          <p:nvPr>
            <p:ph type="body" idx="1"/>
          </p:nvPr>
        </p:nvSpPr>
        <p:spPr>
          <a:prstGeom prst="rect">
            <a:avLst/>
          </a:prstGeom>
          <a:solidFill>
            <a:srgbClr val="000000"/>
          </a:solidFill>
        </p:spPr>
        <p:txBody>
          <a:bodyPr/>
          <a:lstStyle/>
          <a:p>
            <a:pPr marL="0" indent="0" defTabSz="825500">
              <a:lnSpc>
                <a:spcPct val="100000"/>
              </a:lnSpc>
              <a:spcBef>
                <a:spcPts val="0"/>
              </a:spcBef>
              <a:buSzTx/>
              <a:buNone/>
              <a:defRPr sz="3000">
                <a:solidFill>
                  <a:srgbClr val="E2ECF5"/>
                </a:solidFill>
                <a:latin typeface="Helvetica Neue Medium"/>
                <a:ea typeface="Helvetica Neue Medium"/>
                <a:cs typeface="Helvetica Neue Medium"/>
                <a:sym typeface="Helvetica Neue Medium"/>
              </a:defRPr>
            </a:pPr>
            <a:r>
              <a:t>Medical Technologies Corporation (MTC) is a medical equipment manufacturing company with its headquarters in Collegeville, Pennsylvania. </a:t>
            </a:r>
          </a:p>
          <a:p>
            <a:pPr marL="0" indent="0" defTabSz="825500">
              <a:lnSpc>
                <a:spcPct val="100000"/>
              </a:lnSpc>
              <a:spcBef>
                <a:spcPts val="0"/>
              </a:spcBef>
              <a:buSzTx/>
              <a:buNone/>
              <a:defRPr sz="3000">
                <a:solidFill>
                  <a:srgbClr val="E2ECF5"/>
                </a:solidFill>
                <a:latin typeface="Helvetica Neue Medium"/>
                <a:ea typeface="Helvetica Neue Medium"/>
                <a:cs typeface="Helvetica Neue Medium"/>
                <a:sym typeface="Helvetica Neue Medium"/>
              </a:defRPr>
            </a:pPr>
          </a:p>
          <a:p>
            <a:pPr marL="0" indent="0" defTabSz="457200">
              <a:lnSpc>
                <a:spcPct val="100000"/>
              </a:lnSpc>
              <a:spcBef>
                <a:spcPts val="1600"/>
              </a:spcBef>
              <a:buSzTx/>
              <a:buNone/>
              <a:defRPr sz="3000"/>
            </a:pPr>
            <a:r>
              <a:t>The Affordable Care Act (ACA) implemented an excise tax on medical devices (2.3% of revenues) which is expected to drag down average industry profit margins, (8.8% of revenue in 2015) unless the industry finds a way to dampen the impact of the legislation.</a:t>
            </a:r>
          </a:p>
          <a:p>
            <a:pPr marL="0" indent="0" defTabSz="825500">
              <a:lnSpc>
                <a:spcPct val="100000"/>
              </a:lnSpc>
              <a:spcBef>
                <a:spcPts val="0"/>
              </a:spcBef>
              <a:buSzTx/>
              <a:buNone/>
              <a:defRPr sz="3000">
                <a:solidFill>
                  <a:srgbClr val="E2ECF5"/>
                </a:solidFill>
                <a:latin typeface="Helvetica Neue Medium"/>
                <a:ea typeface="Helvetica Neue Medium"/>
                <a:cs typeface="Helvetica Neue Medium"/>
                <a:sym typeface="Helvetica Neue Medium"/>
              </a:defRPr>
            </a:pPr>
          </a:p>
          <a:p>
            <a:pPr marL="0" indent="0" defTabSz="825500">
              <a:lnSpc>
                <a:spcPct val="100000"/>
              </a:lnSpc>
              <a:spcBef>
                <a:spcPts val="0"/>
              </a:spcBef>
              <a:buSzTx/>
              <a:buNone/>
              <a:defRPr sz="3000">
                <a:solidFill>
                  <a:srgbClr val="E2ECF5"/>
                </a:solidFill>
                <a:latin typeface="Helvetica Neue Medium"/>
                <a:ea typeface="Helvetica Neue Medium"/>
                <a:cs typeface="Helvetica Neue Medium"/>
                <a:sym typeface="Helvetica Neue Medium"/>
              </a:defRPr>
            </a:pPr>
            <a:r>
              <a:t>Goal is to come up with costs savings large enough to cover the newly-imposed Affordable Care Act (ACA) Medical Device Excise Tax of 2.3% of revenue.</a:t>
            </a:r>
            <a:endParaRPr sz="1200"/>
          </a:p>
          <a:p>
            <a:pPr marL="0" indent="0" algn="ctr" defTabSz="825500">
              <a:lnSpc>
                <a:spcPct val="100000"/>
              </a:lnSpc>
              <a:spcBef>
                <a:spcPts val="0"/>
              </a:spcBef>
              <a:buSzTx/>
              <a:buNone/>
              <a:defRPr sz="3200">
                <a:solidFill>
                  <a:srgbClr val="E2ECF5"/>
                </a:solidFill>
                <a:latin typeface="Helvetica Neue Medium"/>
                <a:ea typeface="Helvetica Neue Medium"/>
                <a:cs typeface="Helvetica Neue Medium"/>
                <a:sym typeface="Helvetica Neue Medium"/>
              </a:defRPr>
            </a:pPr>
            <a:endParaRPr sz="12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bjective"/>
          <p:cNvSpPr txBox="1"/>
          <p:nvPr>
            <p:ph type="title"/>
          </p:nvPr>
        </p:nvSpPr>
        <p:spPr>
          <a:prstGeom prst="rect">
            <a:avLst/>
          </a:prstGeom>
        </p:spPr>
        <p:txBody>
          <a:bodyPr/>
          <a:lstStyle/>
          <a:p>
            <a:pPr/>
            <a:r>
              <a:t>Objective</a:t>
            </a:r>
          </a:p>
        </p:txBody>
      </p:sp>
      <p:sp>
        <p:nvSpPr>
          <p:cNvPr id="178" name="To create a cost saving plan to reduce the impact of the newly-imposed Affordable Care Act (ACA) Medical Device Excise Tax of 2.3% of revenue."/>
          <p:cNvSpPr txBox="1"/>
          <p:nvPr>
            <p:ph type="body" sz="half" idx="1"/>
          </p:nvPr>
        </p:nvSpPr>
        <p:spPr>
          <a:prstGeom prst="rect">
            <a:avLst/>
          </a:prstGeom>
        </p:spPr>
        <p:txBody>
          <a:bodyPr/>
          <a:lstStyle/>
          <a:p>
            <a:pPr/>
            <a:r>
              <a:t>To create a cost saving plan to reduce the impact of the newly-imposed Affordable Care Act (ACA) Medical Device Excise Tax of 2.3% of revenue.</a:t>
            </a:r>
          </a:p>
        </p:txBody>
      </p:sp>
      <p:sp>
        <p:nvSpPr>
          <p:cNvPr id="179" name="Rectangle"/>
          <p:cNvSpPr txBox="1"/>
          <p:nvPr/>
        </p:nvSpPr>
        <p:spPr>
          <a:xfrm>
            <a:off x="12107024" y="4816642"/>
            <a:ext cx="11898008" cy="64015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975335">
              <a:spcBef>
                <a:spcPts val="1800"/>
              </a:spcBef>
              <a:defRPr sz="1920"/>
            </a:pPr>
          </a:p>
        </p:txBody>
      </p:sp>
      <p:pic>
        <p:nvPicPr>
          <p:cNvPr id="180" name="Screenshot 2024-12-22 at 20.37.16.png" descr="Screenshot 2024-12-22 at 20.37.16.png"/>
          <p:cNvPicPr>
            <a:picLocks noChangeAspect="1"/>
          </p:cNvPicPr>
          <p:nvPr/>
        </p:nvPicPr>
        <p:blipFill>
          <a:blip r:embed="rId2">
            <a:extLst/>
          </a:blip>
          <a:stretch>
            <a:fillRect/>
          </a:stretch>
        </p:blipFill>
        <p:spPr>
          <a:xfrm>
            <a:off x="12107024" y="4816642"/>
            <a:ext cx="11796281" cy="625890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takeholders"/>
          <p:cNvSpPr txBox="1"/>
          <p:nvPr>
            <p:ph type="title"/>
          </p:nvPr>
        </p:nvSpPr>
        <p:spPr>
          <a:xfrm>
            <a:off x="227803" y="633753"/>
            <a:ext cx="11887915" cy="1898385"/>
          </a:xfrm>
          <a:prstGeom prst="rect">
            <a:avLst/>
          </a:prstGeom>
        </p:spPr>
        <p:txBody>
          <a:bodyPr/>
          <a:lstStyle/>
          <a:p>
            <a:pPr/>
            <a:r>
              <a:t>Stakeholders</a:t>
            </a:r>
          </a:p>
        </p:txBody>
      </p:sp>
      <p:sp>
        <p:nvSpPr>
          <p:cNvPr id="183" name="MTC…"/>
          <p:cNvSpPr txBox="1"/>
          <p:nvPr>
            <p:ph type="body" sz="half" idx="1"/>
          </p:nvPr>
        </p:nvSpPr>
        <p:spPr>
          <a:prstGeom prst="rect">
            <a:avLst/>
          </a:prstGeom>
        </p:spPr>
        <p:txBody>
          <a:bodyPr/>
          <a:lstStyle/>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p>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﻿﻿MTC </a:t>
            </a:r>
          </a:p>
          <a:p>
            <a:pPr lvl="1" marL="10160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Board of Directors</a:t>
            </a:r>
          </a:p>
          <a:p>
            <a:pPr lvl="1" marL="10160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Sales Representatives</a:t>
            </a:r>
          </a:p>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﻿﻿﻿Distributors</a:t>
            </a:r>
          </a:p>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﻿﻿﻿3PL</a:t>
            </a:r>
          </a:p>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﻿﻿﻿Hospital Group Purchasing Organisations</a:t>
            </a:r>
          </a:p>
          <a:p>
            <a:pPr marL="406400" indent="-406400" defTabSz="12700">
              <a:lnSpc>
                <a:spcPct val="10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rgbClr val="E2ECF5"/>
                </a:solidFill>
                <a:latin typeface="Helvetica"/>
                <a:ea typeface="Helvetica"/>
                <a:cs typeface="Helvetica"/>
                <a:sym typeface="Helvetica"/>
              </a:defRPr>
            </a:pPr>
            <a:r>
              <a:t>Doctors and Hospital Administration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Logistics Network"/>
          <p:cNvSpPr txBox="1"/>
          <p:nvPr>
            <p:ph type="title"/>
          </p:nvPr>
        </p:nvSpPr>
        <p:spPr>
          <a:prstGeom prst="rect">
            <a:avLst/>
          </a:prstGeom>
        </p:spPr>
        <p:txBody>
          <a:bodyPr/>
          <a:lstStyle/>
          <a:p>
            <a:pPr/>
            <a:r>
              <a:t>Logistics Network</a:t>
            </a:r>
          </a:p>
        </p:txBody>
      </p:sp>
      <p:pic>
        <p:nvPicPr>
          <p:cNvPr id="186" name="Moss-covered rocks" descr="Moss-covered rocks"/>
          <p:cNvPicPr>
            <a:picLocks noChangeAspect="1"/>
          </p:cNvPicPr>
          <p:nvPr>
            <p:ph type="pic" idx="21"/>
          </p:nvPr>
        </p:nvPicPr>
        <p:blipFill>
          <a:blip r:embed="rId2">
            <a:extLst/>
          </a:blip>
          <a:srcRect l="7856" t="0" r="7856" b="0"/>
          <a:stretch>
            <a:fillRect/>
          </a:stretch>
        </p:blipFill>
        <p:spPr>
          <a:xfrm>
            <a:off x="12192000" y="1270000"/>
            <a:ext cx="10921713" cy="11188700"/>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nsight into the production, shipped  and start-end levels of MTC for 2013 and 2014…"/>
          <p:cNvSpPr txBox="1"/>
          <p:nvPr>
            <p:ph type="body" sz="half" idx="4294967295"/>
          </p:nvPr>
        </p:nvSpPr>
        <p:spPr>
          <a:xfrm>
            <a:off x="1206500" y="2498427"/>
            <a:ext cx="11414539" cy="10011073"/>
          </a:xfrm>
          <a:prstGeom prst="rect">
            <a:avLst/>
          </a:prstGeom>
        </p:spPr>
        <p:txBody>
          <a:bodyPr lIns="45719" tIns="45719" rIns="45719" bIns="45719"/>
          <a:lstStyle/>
          <a:p>
            <a:pPr marL="406400" indent="-406400" algn="ctr" defTabSz="825500">
              <a:lnSpc>
                <a:spcPct val="100000"/>
              </a:lnSpc>
              <a:spcBef>
                <a:spcPts val="0"/>
              </a:spcBef>
              <a:defRPr sz="3200">
                <a:latin typeface="Helvetica Neue Medium"/>
                <a:ea typeface="Helvetica Neue Medium"/>
                <a:cs typeface="Helvetica Neue Medium"/>
                <a:sym typeface="Helvetica Neue Medium"/>
              </a:defRPr>
            </a:pPr>
          </a:p>
          <a:p>
            <a:pPr marL="406400" indent="-406400" defTabSz="825500">
              <a:lnSpc>
                <a:spcPct val="100000"/>
              </a:lnSpc>
              <a:spcBef>
                <a:spcPts val="0"/>
              </a:spcBef>
              <a:defRPr sz="3200">
                <a:latin typeface="Helvetica Neue Medium"/>
                <a:ea typeface="Helvetica Neue Medium"/>
                <a:cs typeface="Helvetica Neue Medium"/>
                <a:sym typeface="Helvetica Neue Medium"/>
              </a:defRPr>
            </a:pPr>
            <a:r>
              <a:t>Insight into the production, shipped  and start-end levels of MTC for 2013 and 2014</a:t>
            </a:r>
          </a:p>
          <a:p>
            <a:pPr marL="406400" indent="-406400" defTabSz="825500">
              <a:lnSpc>
                <a:spcPct val="100000"/>
              </a:lnSpc>
              <a:spcBef>
                <a:spcPts val="0"/>
              </a:spcBef>
              <a:defRPr sz="3200">
                <a:latin typeface="Helvetica Neue Medium"/>
                <a:ea typeface="Helvetica Neue Medium"/>
                <a:cs typeface="Helvetica Neue Medium"/>
                <a:sym typeface="Helvetica Neue Medium"/>
              </a:defRPr>
            </a:pPr>
            <a:r>
              <a:t>Making inferences from the charts, we can deduce that the initial inventory is quite high and in comparison the shipped quantity is low leading to high inventory levels.</a:t>
            </a:r>
          </a:p>
          <a:p>
            <a:pPr marL="406400" indent="-406400" defTabSz="825500">
              <a:lnSpc>
                <a:spcPct val="100000"/>
              </a:lnSpc>
              <a:spcBef>
                <a:spcPts val="0"/>
              </a:spcBef>
              <a:defRPr sz="3200">
                <a:latin typeface="Helvetica Neue Medium"/>
                <a:ea typeface="Helvetica Neue Medium"/>
                <a:cs typeface="Helvetica Neue Medium"/>
                <a:sym typeface="Helvetica Neue Medium"/>
              </a:defRPr>
            </a:pPr>
            <a:r>
              <a:t>These levels also see an increase due to higher production values than shipped values. </a:t>
            </a:r>
          </a:p>
          <a:p>
            <a:pPr marL="406400" indent="-406400" defTabSz="825500">
              <a:lnSpc>
                <a:spcPct val="100000"/>
              </a:lnSpc>
              <a:spcBef>
                <a:spcPts val="0"/>
              </a:spcBef>
              <a:defRPr sz="3200">
                <a:latin typeface="Helvetica Neue Medium"/>
                <a:ea typeface="Helvetica Neue Medium"/>
                <a:cs typeface="Helvetica Neue Medium"/>
                <a:sym typeface="Helvetica Neue Medium"/>
              </a:defRPr>
            </a:pPr>
            <a:r>
              <a:t>These high inventory levels are unnecessary and should be reduced effectively and production should be reduced till satisfactory inventory levels are achieved. </a:t>
            </a:r>
          </a:p>
        </p:txBody>
      </p:sp>
      <p:sp>
        <p:nvSpPr>
          <p:cNvPr id="189" name="Planning"/>
          <p:cNvSpPr txBox="1"/>
          <p:nvPr>
            <p:ph type="title" idx="4294967295"/>
          </p:nvPr>
        </p:nvSpPr>
        <p:spPr>
          <a:prstGeom prst="rect">
            <a:avLst/>
          </a:prstGeom>
        </p:spPr>
        <p:txBody>
          <a:bodyPr/>
          <a:lstStyle/>
          <a:p>
            <a:pPr/>
            <a:r>
              <a:t>Planning</a:t>
            </a:r>
          </a:p>
        </p:txBody>
      </p:sp>
      <p:pic>
        <p:nvPicPr>
          <p:cNvPr id="190" name="pasted-movie.png" descr="pasted-movie.png"/>
          <p:cNvPicPr>
            <a:picLocks noChangeAspect="1"/>
          </p:cNvPicPr>
          <p:nvPr/>
        </p:nvPicPr>
        <p:blipFill>
          <a:blip r:embed="rId2">
            <a:extLst/>
          </a:blip>
          <a:stretch>
            <a:fillRect/>
          </a:stretch>
        </p:blipFill>
        <p:spPr>
          <a:xfrm>
            <a:off x="3736575" y="8302639"/>
            <a:ext cx="16910850" cy="50984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upply Chain Sourcing"/>
          <p:cNvSpPr txBox="1"/>
          <p:nvPr>
            <p:ph type="title"/>
          </p:nvPr>
        </p:nvSpPr>
        <p:spPr>
          <a:prstGeom prst="rect">
            <a:avLst/>
          </a:prstGeom>
        </p:spPr>
        <p:txBody>
          <a:bodyPr/>
          <a:lstStyle/>
          <a:p>
            <a:pPr/>
            <a:r>
              <a:t>Supply Chain Sourcing</a:t>
            </a:r>
          </a:p>
        </p:txBody>
      </p:sp>
      <p:sp>
        <p:nvSpPr>
          <p:cNvPr id="193" name="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Solution</a:t>
            </a:r>
          </a:p>
        </p:txBody>
      </p:sp>
      <p:sp>
        <p:nvSpPr>
          <p:cNvPr id="194" name="MTC should be a strategic supplier for major hospital groups since this means an establishment of trust in their logistics and supply chain network and the ability of MTC to provide excellent delivery and products without lags.…"/>
          <p:cNvSpPr txBox="1"/>
          <p:nvPr>
            <p:ph type="body" idx="1"/>
          </p:nvPr>
        </p:nvSpPr>
        <p:spPr>
          <a:prstGeom prst="rect">
            <a:avLst/>
          </a:prstGeom>
        </p:spPr>
        <p:txBody>
          <a:bodyPr/>
          <a:lstStyle/>
          <a:p>
            <a:pPr marL="406400" indent="-406400">
              <a:spcBef>
                <a:spcPts val="0"/>
              </a:spcBef>
              <a:buSzPct val="123000"/>
              <a:buChar char="•"/>
              <a:defRPr spc="0" sz="3200">
                <a:latin typeface="Helvetica Neue Medium"/>
                <a:ea typeface="Helvetica Neue Medium"/>
                <a:cs typeface="Helvetica Neue Medium"/>
                <a:sym typeface="Helvetica Neue Medium"/>
              </a:defRPr>
            </a:pPr>
            <a:r>
              <a:t>MTC should be a strategic supplier for major hospital groups since this means an establishment of trust in their logistics and supply chain network and the ability of MTC to provide excellent delivery and products without lags.</a:t>
            </a:r>
          </a:p>
          <a:p>
            <a:pPr marL="406400" indent="-406400">
              <a:spcBef>
                <a:spcPts val="0"/>
              </a:spcBef>
              <a:buSzPct val="123000"/>
              <a:buChar char="•"/>
              <a:defRPr spc="0" sz="3200">
                <a:latin typeface="Helvetica Neue Medium"/>
                <a:ea typeface="Helvetica Neue Medium"/>
                <a:cs typeface="Helvetica Neue Medium"/>
                <a:sym typeface="Helvetica Neue Medium"/>
              </a:defRPr>
            </a:pPr>
            <a:r>
              <a:t>Behaviour of Strategic Suppliers: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fast delivery times </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fast issue response and problem redressal times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high levels of mutual trust</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high quality of products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no delivery lags and issues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collaboration with customer on delivery requirements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bonuses/ incentives and discounts for strategic partners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Off site sterilisation strategy: Pros and Cons"/>
          <p:cNvSpPr txBox="1"/>
          <p:nvPr>
            <p:ph type="title"/>
          </p:nvPr>
        </p:nvSpPr>
        <p:spPr>
          <a:prstGeom prst="rect">
            <a:avLst/>
          </a:prstGeom>
        </p:spPr>
        <p:txBody>
          <a:bodyPr/>
          <a:lstStyle/>
          <a:p>
            <a:pPr/>
            <a:r>
              <a:t>Off site sterilisation strategy: Pros and Cons</a:t>
            </a:r>
          </a:p>
        </p:txBody>
      </p:sp>
      <p:sp>
        <p:nvSpPr>
          <p:cNvPr id="197" name="Off-site…"/>
          <p:cNvSpPr txBox="1"/>
          <p:nvPr>
            <p:ph type="body" idx="1"/>
          </p:nvPr>
        </p:nvSpPr>
        <p:spPr>
          <a:prstGeom prst="rect">
            <a:avLst/>
          </a:prstGeom>
        </p:spPr>
        <p:txBody>
          <a:bodyPr/>
          <a:lstStyle/>
          <a:p>
            <a:pPr marL="406400" indent="-406400">
              <a:spcBef>
                <a:spcPts val="0"/>
              </a:spcBef>
              <a:buSzPct val="123000"/>
              <a:buChar char="•"/>
              <a:defRPr spc="0" sz="3200">
                <a:latin typeface="Helvetica Neue Medium"/>
                <a:ea typeface="Helvetica Neue Medium"/>
                <a:cs typeface="Helvetica Neue Medium"/>
                <a:sym typeface="Helvetica Neue Medium"/>
              </a:defRPr>
            </a:pPr>
            <a:r>
              <a:t>Off-site</a:t>
            </a:r>
          </a:p>
          <a:p>
            <a:pPr lvl="1">
              <a:spcBef>
                <a:spcPts val="0"/>
              </a:spcBef>
              <a:defRPr spc="0" sz="3200">
                <a:latin typeface="Helvetica Neue Medium"/>
                <a:ea typeface="Helvetica Neue Medium"/>
                <a:cs typeface="Helvetica Neue Medium"/>
                <a:sym typeface="Helvetica Neue Medium"/>
              </a:defRPr>
            </a:pPr>
            <a:r>
              <a:t>One large site that is centrally supervised leading to better output and operations</a:t>
            </a:r>
          </a:p>
          <a:p>
            <a:pPr lvl="1">
              <a:spcBef>
                <a:spcPts val="0"/>
              </a:spcBef>
              <a:defRPr spc="0" sz="3200">
                <a:latin typeface="Helvetica Neue Medium"/>
                <a:ea typeface="Helvetica Neue Medium"/>
                <a:cs typeface="Helvetica Neue Medium"/>
                <a:sym typeface="Helvetica Neue Medium"/>
              </a:defRPr>
            </a:pPr>
            <a:r>
              <a:t>high transportation costs, delivery delays and lags. Not readily available products. </a:t>
            </a:r>
          </a:p>
          <a:p>
            <a:pPr marL="406400" indent="-406400">
              <a:spcBef>
                <a:spcPts val="0"/>
              </a:spcBef>
              <a:buSzPct val="123000"/>
              <a:buChar char="•"/>
              <a:defRPr spc="0" sz="3200">
                <a:latin typeface="Helvetica Neue Medium"/>
                <a:ea typeface="Helvetica Neue Medium"/>
                <a:cs typeface="Helvetica Neue Medium"/>
                <a:sym typeface="Helvetica Neue Medium"/>
              </a:defRPr>
            </a:pPr>
            <a:r>
              <a:t>On-site</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smaller sites </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large number of smaller sites and low control on output </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large labour costs on multiple sites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fast response times</a:t>
            </a:r>
          </a:p>
          <a:p>
            <a:pPr lvl="1" marL="1481666" indent="-592666">
              <a:spcBef>
                <a:spcPts val="0"/>
              </a:spcBef>
              <a:buSzPct val="100000"/>
              <a:buAutoNum type="arabicPeriod" startAt="1"/>
              <a:defRPr spc="0" sz="3200">
                <a:latin typeface="Helvetica Neue Medium"/>
                <a:ea typeface="Helvetica Neue Medium"/>
                <a:cs typeface="Helvetica Neue Medium"/>
                <a:sym typeface="Helvetica Neue Medium"/>
              </a:defRPr>
            </a:pPr>
            <a:r>
              <a:t>readily available products</a:t>
            </a:r>
          </a:p>
          <a:p>
            <a:pPr marL="406400" indent="-406400">
              <a:spcBef>
                <a:spcPts val="0"/>
              </a:spcBef>
              <a:buSzPct val="123000"/>
              <a:buChar char="•"/>
              <a:defRPr spc="0" sz="3200">
                <a:latin typeface="Helvetica Neue Medium"/>
                <a:ea typeface="Helvetica Neue Medium"/>
                <a:cs typeface="Helvetica Neue Medium"/>
                <a:sym typeface="Helvetica Neue Medium"/>
              </a:defRPr>
            </a:pPr>
            <a:r>
              <a:t>MTC should use a hybrid strategy where on site sterilisation should be used with strategic partners and off-site should be used for all other customers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hank you."/>
          <p:cNvSpPr txBox="1"/>
          <p:nvPr>
            <p:ph type="body" sz="half" idx="1"/>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