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78" r:id="rId3"/>
    <p:sldId id="277" r:id="rId4"/>
    <p:sldId id="279" r:id="rId5"/>
    <p:sldId id="280" r:id="rId6"/>
    <p:sldId id="281" r:id="rId7"/>
    <p:sldId id="284" r:id="rId8"/>
    <p:sldId id="283" r:id="rId9"/>
    <p:sldId id="285" r:id="rId10"/>
    <p:sldId id="282" r:id="rId11"/>
    <p:sldId id="295" r:id="rId12"/>
    <p:sldId id="296" r:id="rId13"/>
    <p:sldId id="256" r:id="rId14"/>
    <p:sldId id="257" r:id="rId15"/>
    <p:sldId id="258" r:id="rId16"/>
    <p:sldId id="259" r:id="rId17"/>
    <p:sldId id="261" r:id="rId18"/>
    <p:sldId id="272" r:id="rId19"/>
    <p:sldId id="266" r:id="rId20"/>
    <p:sldId id="267" r:id="rId21"/>
    <p:sldId id="268" r:id="rId22"/>
    <p:sldId id="269" r:id="rId23"/>
    <p:sldId id="273" r:id="rId24"/>
    <p:sldId id="270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2A98-F1DD-A1DF-35EE-1552384E96FF}" v="755" dt="2022-11-04T07:46:39.466"/>
    <p1510:client id="{8172CDC4-9778-78F7-66BF-D9F9B3624917}" v="319" dt="2022-11-04T21:52:57.990"/>
    <p1510:client id="{9F65D47C-874D-4155-87CB-1D3A5715C385}" v="2277" dt="2022-11-04T04:16:38.159"/>
    <p1510:client id="{B28E731C-1E38-D648-2427-A8DCEC2C3E83}" v="5100" dt="2022-11-05T01:46:03.794"/>
    <p1510:client id="{C3F641FF-72DA-F57A-65E8-BB55732AC14B}" v="614" dt="2022-11-04T06:31:12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m5.googlesource.com/public/gem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FBAB-821F-5E3F-D8A6-C244795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cs typeface="Calibri Light"/>
              </a:rPr>
              <a:t>CS - 6304 Project 1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47" name="Group 31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22C6-9008-612A-1361-A2E87335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To simulate different benchmarks using gem5 and observe the changes in branch prediction performance of various branch predictors with change in various parameters.</a:t>
            </a:r>
          </a:p>
          <a:p>
            <a:pPr marL="0" indent="0">
              <a:buNone/>
            </a:pPr>
            <a:endParaRPr lang="en-US" sz="17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Project Performed by -</a:t>
            </a: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Vedang Kapse - vak190002</a:t>
            </a: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Dhruv Mittal - dxm220015</a:t>
            </a:r>
          </a:p>
        </p:txBody>
      </p:sp>
    </p:spTree>
    <p:extLst>
      <p:ext uri="{BB962C8B-B14F-4D97-AF65-F5344CB8AC3E}">
        <p14:creationId xmlns:p14="http://schemas.microsoft.com/office/powerpoint/2010/main" val="244000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6B8D6-8441-30D9-1A01-4984C9F7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Running simulation on benchmarks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8F58-C891-D080-F20C-09801131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Each benchmark has its own binary and data.</a:t>
            </a:r>
          </a:p>
          <a:p>
            <a:r>
              <a:rPr lang="en-US" sz="2000">
                <a:cs typeface="Calibri"/>
              </a:rPr>
              <a:t>We use respective shell scripts for running the simulation on the benchmark.</a:t>
            </a:r>
          </a:p>
          <a:p>
            <a:r>
              <a:rPr lang="en-US" sz="2000">
                <a:cs typeface="Calibri"/>
              </a:rPr>
              <a:t>Flags used -</a:t>
            </a:r>
          </a:p>
          <a:p>
            <a:pPr lvl="1"/>
            <a:r>
              <a:rPr lang="en-US" sz="2000">
                <a:cs typeface="Calibri"/>
              </a:rPr>
              <a:t>cpu-type = timing -&gt; specifies the cpu.</a:t>
            </a:r>
          </a:p>
          <a:p>
            <a:pPr lvl="1"/>
            <a:r>
              <a:rPr lang="en-US" sz="2000">
                <a:cs typeface="Calibri"/>
              </a:rPr>
              <a:t>-I = 5M -&gt; specifies the max number of instructions to be run on the benchmark.</a:t>
            </a:r>
          </a:p>
          <a:p>
            <a:r>
              <a:rPr lang="en-US" sz="2000">
                <a:cs typeface="Calibri"/>
              </a:rPr>
              <a:t>Output of each simulation is stored in respective m5out dir:</a:t>
            </a:r>
          </a:p>
          <a:p>
            <a:pPr lvl="1"/>
            <a:r>
              <a:rPr lang="en-US" sz="2000">
                <a:cs typeface="Calibri"/>
              </a:rPr>
              <a:t>Config.ini -&gt; Contains configurations used for simulation e.g., Branch Predictor type, No of BTB Entries, Predictor Size etc.</a:t>
            </a:r>
          </a:p>
          <a:p>
            <a:pPr lvl="1"/>
            <a:r>
              <a:rPr lang="en-US" sz="2000">
                <a:cs typeface="Calibri"/>
              </a:rPr>
              <a:t>Stats.txt -&gt; Contains all the stats of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278033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0726D-6CF0-2E3E-C329-B49390B6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Automating the simulations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8165-D21A-B76A-A88D-6CA48923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We wrote a script in python to automate the simulation of different Branch predictors, with different parameters.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The script is attached in with the project submission.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Steps performed by the script :-</a:t>
            </a:r>
          </a:p>
          <a:p>
            <a:pPr marL="800100" lvl="1" indent="-457200">
              <a:buAutoNum type="arabicPeriod"/>
            </a:pPr>
            <a:r>
              <a:rPr lang="en-US" sz="1500">
                <a:solidFill>
                  <a:schemeClr val="tx2"/>
                </a:solidFill>
                <a:cs typeface="Calibri"/>
              </a:rPr>
              <a:t>Replace BranchSimpleCPU.py with the branch predictor to be used.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Replace BranchPredictor.py with required parameters for the predictor.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Remove old gem5 build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Compile gem5.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Run simulation on the benchmarks and take backup of respective results.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Repeat for all given </a:t>
            </a:r>
            <a:r>
              <a:rPr lang="en-US" sz="1500">
                <a:solidFill>
                  <a:schemeClr val="tx2"/>
                </a:solidFill>
                <a:cs typeface="Calibri"/>
              </a:rPr>
              <a:t>simulation</a:t>
            </a:r>
            <a:r>
              <a:rPr lang="en-US" sz="1500" dirty="0">
                <a:solidFill>
                  <a:schemeClr val="tx2"/>
                </a:solidFill>
                <a:cs typeface="Calibri"/>
              </a:rPr>
              <a:t> in the script.</a:t>
            </a:r>
          </a:p>
          <a:p>
            <a:pPr lvl="1" indent="-342900"/>
            <a:endParaRPr lang="en-US" sz="15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545D3B3C-DCD2-0025-F9C1-FD97C1CC1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B19E07-C819-58DA-5162-F9DEA483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Observations on various simulations run on both benchmarks using different predictors.</a:t>
            </a:r>
          </a:p>
        </p:txBody>
      </p:sp>
    </p:spTree>
    <p:extLst>
      <p:ext uri="{BB962C8B-B14F-4D97-AF65-F5344CB8AC3E}">
        <p14:creationId xmlns:p14="http://schemas.microsoft.com/office/powerpoint/2010/main" val="38686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Local Predictor Observations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F0B5A2BF-9FF1-87D5-501C-B68EF8FECC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22" r="2222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1D2C9-61A3-8436-DD62-DAA8990B99AF}"/>
              </a:ext>
            </a:extLst>
          </p:cNvPr>
          <p:cNvSpPr txBox="1"/>
          <p:nvPr/>
        </p:nvSpPr>
        <p:spPr>
          <a:xfrm>
            <a:off x="468291" y="223877"/>
            <a:ext cx="3936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8C406-F1A4-E8EC-7282-0EC96B937963}"/>
              </a:ext>
            </a:extLst>
          </p:cNvPr>
          <p:cNvSpPr txBox="1"/>
          <p:nvPr/>
        </p:nvSpPr>
        <p:spPr>
          <a:xfrm>
            <a:off x="395459" y="2215784"/>
            <a:ext cx="40037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</a:t>
            </a:r>
          </a:p>
          <a:p>
            <a:r>
              <a:rPr lang="en-US" err="1">
                <a:ea typeface="+mn-lt"/>
                <a:cs typeface="+mn-lt"/>
              </a:rPr>
              <a:t>BTBMissPct</a:t>
            </a:r>
            <a:r>
              <a:rPr lang="en-US">
                <a:ea typeface="+mn-lt"/>
                <a:cs typeface="+mn-lt"/>
              </a:rPr>
              <a:t> decreases as Local predictor size increases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73260-2FE3-1544-97E5-E711BACA6370}"/>
              </a:ext>
            </a:extLst>
          </p:cNvPr>
          <p:cNvSpPr txBox="1"/>
          <p:nvPr/>
        </p:nvSpPr>
        <p:spPr>
          <a:xfrm rot="16200000">
            <a:off x="4416700" y="3201986"/>
            <a:ext cx="19878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BTBMissPCT</a:t>
            </a:r>
            <a:r>
              <a:rPr lang="en-US" sz="1600">
                <a:cs typeface="Calibri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99B56-63E4-6226-5DA2-F9B23BE1EBC2}"/>
              </a:ext>
            </a:extLst>
          </p:cNvPr>
          <p:cNvSpPr txBox="1"/>
          <p:nvPr/>
        </p:nvSpPr>
        <p:spPr>
          <a:xfrm>
            <a:off x="398539" y="988957"/>
            <a:ext cx="37737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 Plot for 401.bzip2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2B8B51-5811-528C-274A-ABCCF02588FA}"/>
              </a:ext>
            </a:extLst>
          </p:cNvPr>
          <p:cNvCxnSpPr/>
          <p:nvPr/>
        </p:nvCxnSpPr>
        <p:spPr>
          <a:xfrm flipV="1">
            <a:off x="7162799" y="5424578"/>
            <a:ext cx="756250" cy="89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75087-A114-F43E-277F-716D3622869C}"/>
              </a:ext>
            </a:extLst>
          </p:cNvPr>
          <p:cNvSpPr txBox="1"/>
          <p:nvPr/>
        </p:nvSpPr>
        <p:spPr>
          <a:xfrm>
            <a:off x="6607834" y="624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B31911-AC08-9058-55B6-EFF93B3C8DDD}"/>
              </a:ext>
            </a:extLst>
          </p:cNvPr>
          <p:cNvSpPr txBox="1"/>
          <p:nvPr/>
        </p:nvSpPr>
        <p:spPr>
          <a:xfrm>
            <a:off x="395527" y="3670562"/>
            <a:ext cx="4008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If we keep </a:t>
            </a:r>
            <a:r>
              <a:rPr lang="en-US" b="1" err="1"/>
              <a:t>LocalPred</a:t>
            </a:r>
            <a:r>
              <a:rPr lang="en-US" b="1"/>
              <a:t> Size </a:t>
            </a:r>
            <a:r>
              <a:rPr lang="en-US"/>
              <a:t>constant</a:t>
            </a:r>
          </a:p>
          <a:p>
            <a:r>
              <a:rPr lang="en-US" err="1"/>
              <a:t>BTBMissPct</a:t>
            </a:r>
            <a:r>
              <a:rPr lang="en-US"/>
              <a:t> remains constant as </a:t>
            </a:r>
            <a:r>
              <a:rPr lang="en-US" err="1"/>
              <a:t>BTBEntries</a:t>
            </a:r>
            <a:r>
              <a:rPr lang="en-US"/>
              <a:t> increases </a:t>
            </a:r>
            <a:r>
              <a:rPr lang="en-US">
                <a:cs typeface="Calibri" panose="020F0502020204030204"/>
              </a:rPr>
              <a:t>​</a:t>
            </a:r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0DFE2F-5203-B644-EE04-A72B8629DFDD}"/>
              </a:ext>
            </a:extLst>
          </p:cNvPr>
          <p:cNvCxnSpPr>
            <a:cxnSpLocks/>
          </p:cNvCxnSpPr>
          <p:nvPr/>
        </p:nvCxnSpPr>
        <p:spPr>
          <a:xfrm>
            <a:off x="4410498" y="2591335"/>
            <a:ext cx="2098281" cy="45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226E99-746F-E7AE-58C1-205123535F8B}"/>
              </a:ext>
            </a:extLst>
          </p:cNvPr>
          <p:cNvCxnSpPr>
            <a:cxnSpLocks/>
          </p:cNvCxnSpPr>
          <p:nvPr/>
        </p:nvCxnSpPr>
        <p:spPr>
          <a:xfrm>
            <a:off x="4421870" y="2648200"/>
            <a:ext cx="2848909" cy="152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A96013-2959-844B-9DE2-AED0486884DB}"/>
              </a:ext>
            </a:extLst>
          </p:cNvPr>
          <p:cNvCxnSpPr>
            <a:cxnSpLocks/>
          </p:cNvCxnSpPr>
          <p:nvPr/>
        </p:nvCxnSpPr>
        <p:spPr>
          <a:xfrm flipV="1">
            <a:off x="3853214" y="4310008"/>
            <a:ext cx="2712431" cy="4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4F28D1-D8DE-18B8-85D6-CAE16A66CD8D}"/>
              </a:ext>
            </a:extLst>
          </p:cNvPr>
          <p:cNvCxnSpPr>
            <a:cxnSpLocks/>
          </p:cNvCxnSpPr>
          <p:nvPr/>
        </p:nvCxnSpPr>
        <p:spPr>
          <a:xfrm>
            <a:off x="3853214" y="4422408"/>
            <a:ext cx="5066669" cy="5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A9C5146-4B94-6E20-EADA-4774BACE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5" y="740701"/>
            <a:ext cx="6711350" cy="50602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7A129-03D6-862B-9021-88C114F5E88E}"/>
              </a:ext>
            </a:extLst>
          </p:cNvPr>
          <p:cNvSpPr txBox="1"/>
          <p:nvPr/>
        </p:nvSpPr>
        <p:spPr>
          <a:xfrm rot="16200000">
            <a:off x="4447582" y="206388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BranchMispredPct</a:t>
            </a:r>
            <a:endParaRPr lang="en-US" sz="1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32C94-2DCE-0147-7B57-0FA41C59A624}"/>
              </a:ext>
            </a:extLst>
          </p:cNvPr>
          <p:cNvSpPr txBox="1"/>
          <p:nvPr/>
        </p:nvSpPr>
        <p:spPr>
          <a:xfrm>
            <a:off x="511834" y="2060726"/>
            <a:ext cx="45847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 </a:t>
            </a:r>
          </a:p>
          <a:p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 increases as Local predictor size increases</a:t>
            </a:r>
            <a:endParaRPr lang="en-US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99B2B-16E9-1E44-CAA5-244838FB3300}"/>
              </a:ext>
            </a:extLst>
          </p:cNvPr>
          <p:cNvCxnSpPr/>
          <p:nvPr/>
        </p:nvCxnSpPr>
        <p:spPr>
          <a:xfrm flipV="1">
            <a:off x="7019026" y="5194540"/>
            <a:ext cx="986287" cy="11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C40788-CD9F-BE7B-5418-E3CCD1CA8FC0}"/>
              </a:ext>
            </a:extLst>
          </p:cNvPr>
          <p:cNvSpPr txBox="1"/>
          <p:nvPr/>
        </p:nvSpPr>
        <p:spPr>
          <a:xfrm>
            <a:off x="6521570" y="6291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Segoe UI"/>
              </a:rPr>
              <a:t>Exception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FB665-BBB8-91E8-0430-AB4F9191B4BE}"/>
              </a:ext>
            </a:extLst>
          </p:cNvPr>
          <p:cNvSpPr txBox="1"/>
          <p:nvPr/>
        </p:nvSpPr>
        <p:spPr>
          <a:xfrm>
            <a:off x="511834" y="745090"/>
            <a:ext cx="2958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</a:p>
          <a:p>
            <a:r>
              <a:rPr lang="en-US" sz="2400"/>
              <a:t>Plot for 401.bzip2​</a:t>
            </a:r>
            <a:endParaRPr lang="en-US" sz="24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552EE-CF25-D67E-E9FC-66D69224062D}"/>
              </a:ext>
            </a:extLst>
          </p:cNvPr>
          <p:cNvSpPr txBox="1"/>
          <p:nvPr/>
        </p:nvSpPr>
        <p:spPr>
          <a:xfrm>
            <a:off x="511834" y="4009180"/>
            <a:ext cx="45880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LocalPred</a:t>
            </a:r>
            <a:r>
              <a:rPr lang="en-US" b="1">
                <a:cs typeface="Segoe UI"/>
              </a:rPr>
              <a:t> size </a:t>
            </a:r>
            <a:r>
              <a:rPr lang="en-US">
                <a:cs typeface="Segoe UI"/>
              </a:rPr>
              <a:t>constant </a:t>
            </a:r>
            <a:endParaRPr lang="en-US"/>
          </a:p>
          <a:p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​ remains constant as 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increases 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</a:t>
            </a:r>
            <a:r>
              <a:rPr lang="en-US" err="1">
                <a:cs typeface="Segoe UI"/>
              </a:rPr>
              <a:t>LocalPred</a:t>
            </a:r>
            <a:r>
              <a:rPr lang="en-US">
                <a:cs typeface="Segoe UI"/>
              </a:rPr>
              <a:t> size 4096 where it decreases from BTB_2048 to BTB_4096</a:t>
            </a:r>
            <a:endParaRPr lang="en-US"/>
          </a:p>
          <a:p>
            <a:r>
              <a:rPr lang="en-US">
                <a:cs typeface="Segoe UI"/>
              </a:rPr>
              <a:t>​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F302D8D-EE79-B0CE-F215-E7B2B0227C3B}"/>
              </a:ext>
            </a:extLst>
          </p:cNvPr>
          <p:cNvCxnSpPr>
            <a:cxnSpLocks/>
          </p:cNvCxnSpPr>
          <p:nvPr/>
        </p:nvCxnSpPr>
        <p:spPr>
          <a:xfrm>
            <a:off x="4767144" y="2955276"/>
            <a:ext cx="1964377" cy="144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9945F5-1611-431A-FD7C-D180BD6723BA}"/>
              </a:ext>
            </a:extLst>
          </p:cNvPr>
          <p:cNvCxnSpPr>
            <a:cxnSpLocks/>
          </p:cNvCxnSpPr>
          <p:nvPr/>
        </p:nvCxnSpPr>
        <p:spPr>
          <a:xfrm>
            <a:off x="4767143" y="2852917"/>
            <a:ext cx="2373810" cy="154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042C89-3ACA-288D-A9CB-463BB96E0135}"/>
              </a:ext>
            </a:extLst>
          </p:cNvPr>
          <p:cNvCxnSpPr>
            <a:cxnSpLocks/>
          </p:cNvCxnSpPr>
          <p:nvPr/>
        </p:nvCxnSpPr>
        <p:spPr>
          <a:xfrm>
            <a:off x="4937740" y="4683991"/>
            <a:ext cx="1691421" cy="18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2D9633-053D-4DC1-28CD-881DC49EB207}"/>
              </a:ext>
            </a:extLst>
          </p:cNvPr>
          <p:cNvCxnSpPr>
            <a:cxnSpLocks/>
          </p:cNvCxnSpPr>
          <p:nvPr/>
        </p:nvCxnSpPr>
        <p:spPr>
          <a:xfrm>
            <a:off x="4880874" y="4604378"/>
            <a:ext cx="4045660" cy="4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8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4D59FBD-1984-9F30-3F8E-BC37A2F6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7" y="913230"/>
            <a:ext cx="6366293" cy="4815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A583B-2A79-8CA1-FE29-86948AAC7276}"/>
              </a:ext>
            </a:extLst>
          </p:cNvPr>
          <p:cNvSpPr txBox="1"/>
          <p:nvPr/>
        </p:nvSpPr>
        <p:spPr>
          <a:xfrm rot="-5400000">
            <a:off x="4560240" y="229456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BTBMissPct</a:t>
            </a:r>
            <a:endParaRPr lang="en-US" sz="1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56A35-33DC-60F6-B2C5-410100BE1C21}"/>
              </a:ext>
            </a:extLst>
          </p:cNvPr>
          <p:cNvSpPr txBox="1"/>
          <p:nvPr/>
        </p:nvSpPr>
        <p:spPr>
          <a:xfrm>
            <a:off x="550888" y="1089073"/>
            <a:ext cx="30163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 Plot for 429.bzip2​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3D1D0-C12C-9908-39D2-5EF4B2F46329}"/>
              </a:ext>
            </a:extLst>
          </p:cNvPr>
          <p:cNvSpPr txBox="1"/>
          <p:nvPr/>
        </p:nvSpPr>
        <p:spPr>
          <a:xfrm>
            <a:off x="550245" y="2346771"/>
            <a:ext cx="47405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 </a:t>
            </a:r>
            <a:r>
              <a:rPr lang="en-US" err="1">
                <a:ea typeface="+mn-lt"/>
                <a:cs typeface="+mn-lt"/>
              </a:rPr>
              <a:t>BTBMissPct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decreases as Local predictor size increases</a:t>
            </a:r>
          </a:p>
          <a:p>
            <a:r>
              <a:rPr lang="en-US">
                <a:ea typeface="+mn-lt"/>
                <a:cs typeface="+mn-lt"/>
              </a:rPr>
              <a:t>except for Local_4096 ​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D1369-7E2C-AEFF-AEFD-AEBBBEBF7A11}"/>
              </a:ext>
            </a:extLst>
          </p:cNvPr>
          <p:cNvSpPr txBox="1"/>
          <p:nvPr/>
        </p:nvSpPr>
        <p:spPr>
          <a:xfrm>
            <a:off x="550459" y="3825923"/>
            <a:ext cx="47334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LocalPred</a:t>
            </a:r>
            <a:r>
              <a:rPr lang="en-US" b="1">
                <a:cs typeface="Segoe UI"/>
              </a:rPr>
              <a:t> size </a:t>
            </a:r>
            <a:r>
              <a:rPr lang="en-US">
                <a:cs typeface="Segoe UI"/>
              </a:rPr>
              <a:t>constant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decreases as​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 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Local_4096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80D60D-6794-4F79-97C4-2E16C05127B1}"/>
              </a:ext>
            </a:extLst>
          </p:cNvPr>
          <p:cNvCxnSpPr/>
          <p:nvPr/>
        </p:nvCxnSpPr>
        <p:spPr>
          <a:xfrm flipV="1">
            <a:off x="6950787" y="5137674"/>
            <a:ext cx="986287" cy="11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7200F-0394-A9E8-BCE5-94003B1B47B7}"/>
              </a:ext>
            </a:extLst>
          </p:cNvPr>
          <p:cNvSpPr txBox="1"/>
          <p:nvPr/>
        </p:nvSpPr>
        <p:spPr>
          <a:xfrm>
            <a:off x="6305266" y="62256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20F1A9-52D9-CB77-1721-C45C669F2302}"/>
              </a:ext>
            </a:extLst>
          </p:cNvPr>
          <p:cNvCxnSpPr>
            <a:cxnSpLocks/>
          </p:cNvCxnSpPr>
          <p:nvPr/>
        </p:nvCxnSpPr>
        <p:spPr>
          <a:xfrm>
            <a:off x="4755770" y="2761933"/>
            <a:ext cx="1884766" cy="14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2373E-1C08-0D53-BDDD-16563562B816}"/>
              </a:ext>
            </a:extLst>
          </p:cNvPr>
          <p:cNvCxnSpPr>
            <a:cxnSpLocks/>
          </p:cNvCxnSpPr>
          <p:nvPr/>
        </p:nvCxnSpPr>
        <p:spPr>
          <a:xfrm>
            <a:off x="4846753" y="2864289"/>
            <a:ext cx="2533036" cy="64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2FFA19-DAF7-F8A1-51FC-A2D6C8891453}"/>
              </a:ext>
            </a:extLst>
          </p:cNvPr>
          <p:cNvCxnSpPr>
            <a:cxnSpLocks/>
          </p:cNvCxnSpPr>
          <p:nvPr/>
        </p:nvCxnSpPr>
        <p:spPr>
          <a:xfrm flipV="1">
            <a:off x="4846752" y="4182329"/>
            <a:ext cx="1816530" cy="31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2CBB28-7B82-FF32-A61A-66E41AAB92E6}"/>
              </a:ext>
            </a:extLst>
          </p:cNvPr>
          <p:cNvCxnSpPr>
            <a:cxnSpLocks/>
          </p:cNvCxnSpPr>
          <p:nvPr/>
        </p:nvCxnSpPr>
        <p:spPr>
          <a:xfrm flipV="1">
            <a:off x="4755766" y="4534894"/>
            <a:ext cx="3829575" cy="1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A206FA48-5819-5A90-4CFD-BB005630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31" y="575227"/>
            <a:ext cx="6270767" cy="5377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E3CC3-2C21-29B9-49EF-F0CC88DEE68C}"/>
              </a:ext>
            </a:extLst>
          </p:cNvPr>
          <p:cNvSpPr txBox="1"/>
          <p:nvPr/>
        </p:nvSpPr>
        <p:spPr>
          <a:xfrm>
            <a:off x="561833" y="1778759"/>
            <a:ext cx="47562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>
                <a:ea typeface="+mn-lt"/>
                <a:cs typeface="+mn-lt"/>
              </a:rPr>
              <a:t> constant</a:t>
            </a:r>
          </a:p>
          <a:p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 decreases as  Local predictor size increases</a:t>
            </a:r>
          </a:p>
          <a:p>
            <a:endParaRPr lang="en-US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1FB46-9864-2F5C-0AB5-4F7B9D8BBF20}"/>
              </a:ext>
            </a:extLst>
          </p:cNvPr>
          <p:cNvSpPr txBox="1"/>
          <p:nvPr/>
        </p:nvSpPr>
        <p:spPr>
          <a:xfrm>
            <a:off x="561832" y="57320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  <a:r>
              <a:rPr lang="en-US" sz="2400"/>
              <a:t> Plot for 429.bzip2​​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6CD91-D0D5-65D5-04FA-4BE60C15B0DC}"/>
              </a:ext>
            </a:extLst>
          </p:cNvPr>
          <p:cNvSpPr txBox="1"/>
          <p:nvPr/>
        </p:nvSpPr>
        <p:spPr>
          <a:xfrm>
            <a:off x="561833" y="3507475"/>
            <a:ext cx="46652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 </a:t>
            </a:r>
            <a:r>
              <a:rPr lang="en-US" b="1" err="1">
                <a:cs typeface="Segoe UI"/>
              </a:rPr>
              <a:t>LocalPredSize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constant 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decreases as Local predictor size increases ​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Local_4096</a:t>
            </a:r>
            <a:endParaRPr lang="en-US"/>
          </a:p>
          <a:p>
            <a:r>
              <a:rPr lang="en-US">
                <a:cs typeface="Segoe UI"/>
              </a:rPr>
              <a:t>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BBBF-624C-7FF7-BC38-9E777E178673}"/>
              </a:ext>
            </a:extLst>
          </p:cNvPr>
          <p:cNvSpPr txBox="1"/>
          <p:nvPr/>
        </p:nvSpPr>
        <p:spPr>
          <a:xfrm rot="16200000">
            <a:off x="4963236" y="277223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BranchMispredPct</a:t>
            </a:r>
            <a:r>
              <a:rPr lang="en-US" sz="1600">
                <a:cs typeface="Calibri"/>
              </a:rPr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E5EC9-2C3C-E973-306F-E2884FF74621}"/>
              </a:ext>
            </a:extLst>
          </p:cNvPr>
          <p:cNvSpPr txBox="1"/>
          <p:nvPr/>
        </p:nvSpPr>
        <p:spPr>
          <a:xfrm>
            <a:off x="6919415" y="63052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9D0681-5274-8501-7FF8-5ADCBF792EE8}"/>
              </a:ext>
            </a:extLst>
          </p:cNvPr>
          <p:cNvCxnSpPr/>
          <p:nvPr/>
        </p:nvCxnSpPr>
        <p:spPr>
          <a:xfrm flipV="1">
            <a:off x="7655921" y="5444749"/>
            <a:ext cx="815690" cy="9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DC33FAD-7BDA-A873-3F14-63674A68E4D5}"/>
              </a:ext>
            </a:extLst>
          </p:cNvPr>
          <p:cNvCxnSpPr>
            <a:cxnSpLocks/>
          </p:cNvCxnSpPr>
          <p:nvPr/>
        </p:nvCxnSpPr>
        <p:spPr>
          <a:xfrm>
            <a:off x="5256189" y="2034053"/>
            <a:ext cx="1930257" cy="54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AE937F-3F64-FE79-A227-0DF3B431FC5E}"/>
              </a:ext>
            </a:extLst>
          </p:cNvPr>
          <p:cNvCxnSpPr>
            <a:cxnSpLocks/>
          </p:cNvCxnSpPr>
          <p:nvPr/>
        </p:nvCxnSpPr>
        <p:spPr>
          <a:xfrm>
            <a:off x="5335801" y="1977187"/>
            <a:ext cx="2680883" cy="65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3DCA04-5DAE-CFB6-EECC-18E823B52619}"/>
              </a:ext>
            </a:extLst>
          </p:cNvPr>
          <p:cNvCxnSpPr>
            <a:cxnSpLocks/>
          </p:cNvCxnSpPr>
          <p:nvPr/>
        </p:nvCxnSpPr>
        <p:spPr>
          <a:xfrm flipV="1">
            <a:off x="5142457" y="3977612"/>
            <a:ext cx="1987122" cy="27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044CC7-BF76-C66F-89A7-4F49EF327031}"/>
              </a:ext>
            </a:extLst>
          </p:cNvPr>
          <p:cNvCxnSpPr>
            <a:cxnSpLocks/>
          </p:cNvCxnSpPr>
          <p:nvPr/>
        </p:nvCxnSpPr>
        <p:spPr>
          <a:xfrm>
            <a:off x="5176576" y="4365544"/>
            <a:ext cx="3977420" cy="15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3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err="1">
                <a:solidFill>
                  <a:schemeClr val="tx2"/>
                </a:solidFill>
                <a:cs typeface="Calibri Light"/>
              </a:rPr>
              <a:t>BiMode</a:t>
            </a:r>
            <a:r>
              <a:rPr lang="en-US" sz="5200">
                <a:solidFill>
                  <a:schemeClr val="tx2"/>
                </a:solidFill>
                <a:cs typeface="Calibri Light"/>
              </a:rPr>
              <a:t> Predictor Observations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3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B02380C-E5F0-898C-5949-7E51A8E4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84" y="637243"/>
            <a:ext cx="6832989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8002C-6AE6-8403-CFCD-D456C1B9A9D1}"/>
              </a:ext>
            </a:extLst>
          </p:cNvPr>
          <p:cNvSpPr txBox="1"/>
          <p:nvPr/>
        </p:nvSpPr>
        <p:spPr>
          <a:xfrm>
            <a:off x="607326" y="64144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 Plot for 401.bzip2​​​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996BC-6475-4397-2AC1-B731ACC94EC1}"/>
              </a:ext>
            </a:extLst>
          </p:cNvPr>
          <p:cNvSpPr txBox="1"/>
          <p:nvPr/>
        </p:nvSpPr>
        <p:spPr>
          <a:xfrm>
            <a:off x="607325" y="1960729"/>
            <a:ext cx="44036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Segoe UI"/>
              </a:rPr>
              <a:t>If we keep </a:t>
            </a:r>
            <a:r>
              <a:rPr lang="en-US" b="1" err="1">
                <a:ea typeface="+mn-lt"/>
                <a:cs typeface="Segoe UI"/>
              </a:rPr>
              <a:t>BTBEntries</a:t>
            </a:r>
            <a:r>
              <a:rPr lang="en-US">
                <a:ea typeface="+mn-lt"/>
                <a:cs typeface="Segoe UI"/>
              </a:rPr>
              <a:t> and </a:t>
            </a:r>
            <a:r>
              <a:rPr lang="en-US" b="1" err="1">
                <a:ea typeface="+mn-lt"/>
                <a:cs typeface="Segoe UI"/>
              </a:rPr>
              <a:t>GlobalPred</a:t>
            </a:r>
            <a:r>
              <a:rPr lang="en-US" b="1">
                <a:ea typeface="+mn-lt"/>
                <a:cs typeface="Segoe UI"/>
              </a:rPr>
              <a:t> </a:t>
            </a:r>
            <a:r>
              <a:rPr lang="en-US">
                <a:ea typeface="+mn-lt"/>
                <a:cs typeface="Segoe UI"/>
              </a:rPr>
              <a:t>size constant </a:t>
            </a:r>
            <a:r>
              <a:rPr lang="en-US" err="1">
                <a:ea typeface="+mn-lt"/>
                <a:cs typeface="Segoe UI"/>
              </a:rPr>
              <a:t>BTBMissPct</a:t>
            </a:r>
            <a:r>
              <a:rPr lang="en-US">
                <a:ea typeface="+mn-lt"/>
                <a:cs typeface="Segoe UI"/>
              </a:rPr>
              <a:t> increases as</a:t>
            </a:r>
            <a:endParaRPr lang="en-US">
              <a:ea typeface="+mn-lt"/>
              <a:cs typeface="Calibri"/>
            </a:endParaRPr>
          </a:p>
          <a:p>
            <a:r>
              <a:rPr lang="en-US">
                <a:ea typeface="+mn-lt"/>
                <a:cs typeface="Segoe UI"/>
              </a:rPr>
              <a:t>Choice size increases​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Segoe UI"/>
              </a:rPr>
              <a:t>​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2F7A-E7A3-D123-A4C4-83BDB65EE234}"/>
              </a:ext>
            </a:extLst>
          </p:cNvPr>
          <p:cNvSpPr txBox="1"/>
          <p:nvPr/>
        </p:nvSpPr>
        <p:spPr>
          <a:xfrm rot="16200000">
            <a:off x="4440072" y="23246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052E3-9F69-DE1E-D8CA-C24C4C5B04D8}"/>
              </a:ext>
            </a:extLst>
          </p:cNvPr>
          <p:cNvSpPr txBox="1"/>
          <p:nvPr/>
        </p:nvSpPr>
        <p:spPr>
          <a:xfrm>
            <a:off x="612475" y="3430438"/>
            <a:ext cx="4482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 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 size </a:t>
            </a:r>
            <a:r>
              <a:rPr lang="en-US">
                <a:cs typeface="Segoe UI"/>
              </a:rPr>
              <a:t>constant, 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 remains same for all </a:t>
            </a:r>
            <a:r>
              <a:rPr lang="en-US" err="1">
                <a:cs typeface="Segoe UI"/>
              </a:rPr>
              <a:t>BTBEntries</a:t>
            </a:r>
          </a:p>
          <a:p>
            <a:r>
              <a:rPr lang="en-US">
                <a:cs typeface="Segoe UI"/>
              </a:rPr>
              <a:t>​​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114D8A-C689-BD0D-3962-6500033DBB95}"/>
              </a:ext>
            </a:extLst>
          </p:cNvPr>
          <p:cNvCxnSpPr/>
          <p:nvPr/>
        </p:nvCxnSpPr>
        <p:spPr>
          <a:xfrm flipV="1">
            <a:off x="4776158" y="1902125"/>
            <a:ext cx="2035834" cy="36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BE7590-C4F2-E021-DB44-8B3D235C8C52}"/>
              </a:ext>
            </a:extLst>
          </p:cNvPr>
          <p:cNvCxnSpPr>
            <a:cxnSpLocks/>
          </p:cNvCxnSpPr>
          <p:nvPr/>
        </p:nvCxnSpPr>
        <p:spPr>
          <a:xfrm flipV="1">
            <a:off x="4761781" y="2089030"/>
            <a:ext cx="2582172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54A66E-4CCF-6A26-6F0B-821CDDDCA149}"/>
              </a:ext>
            </a:extLst>
          </p:cNvPr>
          <p:cNvCxnSpPr>
            <a:cxnSpLocks/>
          </p:cNvCxnSpPr>
          <p:nvPr/>
        </p:nvCxnSpPr>
        <p:spPr>
          <a:xfrm flipV="1">
            <a:off x="4804912" y="3670539"/>
            <a:ext cx="2294625" cy="20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7837F-2E81-B736-417F-36020E5D0BF6}"/>
              </a:ext>
            </a:extLst>
          </p:cNvPr>
          <p:cNvCxnSpPr>
            <a:cxnSpLocks/>
          </p:cNvCxnSpPr>
          <p:nvPr/>
        </p:nvCxnSpPr>
        <p:spPr>
          <a:xfrm flipV="1">
            <a:off x="4804911" y="4001217"/>
            <a:ext cx="4710020" cy="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26646-7051-E5B7-DE9D-1BA1014F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Branch Prediction and its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B5EA-EE01-964A-B0B1-DC5ED636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In a pipelined architecture multiple instructions are fetched during execution.</a:t>
            </a:r>
          </a:p>
          <a:p>
            <a:r>
              <a:rPr lang="en-US" sz="2000">
                <a:cs typeface="Calibri"/>
              </a:rPr>
              <a:t>While fetching instructions at a branch it is important to know if the branch will be taken or not.</a:t>
            </a:r>
          </a:p>
          <a:p>
            <a:r>
              <a:rPr lang="en-US" sz="2000">
                <a:cs typeface="Calibri"/>
              </a:rPr>
              <a:t>If a wrong instruction is fetched, all other instruction in the pipeline need to be flushed and execution needs to be started again.</a:t>
            </a:r>
          </a:p>
          <a:p>
            <a:r>
              <a:rPr lang="en-US" sz="2000">
                <a:cs typeface="Calibri"/>
              </a:rPr>
              <a:t>This adds an extreme amount of delay in pipeline execution.</a:t>
            </a:r>
          </a:p>
          <a:p>
            <a:r>
              <a:rPr lang="en-US" sz="2000">
                <a:cs typeface="Calibri"/>
              </a:rPr>
              <a:t>This is resolved using Branch Prediction, a technique which predicts if a branch will be taken or not, helping improvement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1297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2FA34-3BB2-22CB-C311-3EB4FA5989DA}"/>
              </a:ext>
            </a:extLst>
          </p:cNvPr>
          <p:cNvSpPr txBox="1"/>
          <p:nvPr/>
        </p:nvSpPr>
        <p:spPr>
          <a:xfrm>
            <a:off x="698740" y="425570"/>
            <a:ext cx="2862942" cy="841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  <a:endParaRPr lang="en-US" err="1"/>
          </a:p>
          <a:p>
            <a:r>
              <a:rPr lang="en-US" sz="2400"/>
              <a:t>Plot for 401.bzip2​​​</a:t>
            </a:r>
            <a:r>
              <a:rPr lang="en-US" sz="2400">
                <a:cs typeface="Calibri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512D9-6E4B-55A9-2B10-FEB3C35A873A}"/>
              </a:ext>
            </a:extLst>
          </p:cNvPr>
          <p:cNvSpPr txBox="1"/>
          <p:nvPr/>
        </p:nvSpPr>
        <p:spPr>
          <a:xfrm>
            <a:off x="696686" y="1850572"/>
            <a:ext cx="41256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</a:t>
            </a:r>
            <a:r>
              <a:rPr lang="en-US" err="1">
                <a:cs typeface="Segoe UI"/>
              </a:rPr>
              <a:t>sizeconstant</a:t>
            </a:r>
            <a:r>
              <a:rPr lang="en-US">
                <a:cs typeface="Segoe UI"/>
              </a:rPr>
              <a:t>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 as​ Choice size increases​​</a:t>
            </a:r>
            <a:endParaRPr lang="en-US"/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5E80-C7A0-83A6-E565-64140044FE0A}"/>
              </a:ext>
            </a:extLst>
          </p:cNvPr>
          <p:cNvSpPr txBox="1"/>
          <p:nvPr/>
        </p:nvSpPr>
        <p:spPr>
          <a:xfrm>
            <a:off x="696686" y="3124200"/>
            <a:ext cx="41256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 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size</a:t>
            </a:r>
            <a:r>
              <a:rPr lang="en-US">
                <a:cs typeface="Segoe UI"/>
              </a:rPr>
              <a:t> 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</a:t>
            </a:r>
            <a:endParaRPr lang="en-US"/>
          </a:p>
          <a:p>
            <a:r>
              <a:rPr lang="en-US">
                <a:cs typeface="Segoe UI"/>
              </a:rPr>
              <a:t>increases as​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increases​​​</a:t>
            </a:r>
          </a:p>
          <a:p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when Global size is 4096 where it remains constant</a:t>
            </a:r>
            <a:endParaRPr lang="en-US"/>
          </a:p>
          <a:p>
            <a:r>
              <a:rPr lang="en-US">
                <a:cs typeface="Segoe UI"/>
              </a:rPr>
              <a:t>​​​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5CF13BA-6F67-2981-79EE-D0CEE109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82" y="631964"/>
            <a:ext cx="6610064" cy="48320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2CCB93-151A-AF2E-52C7-795D26170BC0}"/>
              </a:ext>
            </a:extLst>
          </p:cNvPr>
          <p:cNvCxnSpPr>
            <a:cxnSpLocks/>
          </p:cNvCxnSpPr>
          <p:nvPr/>
        </p:nvCxnSpPr>
        <p:spPr>
          <a:xfrm flipV="1">
            <a:off x="4522944" y="3578909"/>
            <a:ext cx="2695903" cy="19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BCB97-5E74-9F40-02A8-0BF70106B826}"/>
              </a:ext>
            </a:extLst>
          </p:cNvPr>
          <p:cNvCxnSpPr>
            <a:cxnSpLocks/>
          </p:cNvCxnSpPr>
          <p:nvPr/>
        </p:nvCxnSpPr>
        <p:spPr>
          <a:xfrm flipV="1">
            <a:off x="4579809" y="3692640"/>
            <a:ext cx="3708111" cy="13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40947-4B6A-027E-5286-6B2E840146E4}"/>
              </a:ext>
            </a:extLst>
          </p:cNvPr>
          <p:cNvCxnSpPr>
            <a:cxnSpLocks/>
          </p:cNvCxnSpPr>
          <p:nvPr/>
        </p:nvCxnSpPr>
        <p:spPr>
          <a:xfrm flipV="1">
            <a:off x="4966497" y="2100402"/>
            <a:ext cx="2707276" cy="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C46CD5-89C8-5648-233E-24301CA46333}"/>
              </a:ext>
            </a:extLst>
          </p:cNvPr>
          <p:cNvCxnSpPr>
            <a:cxnSpLocks/>
          </p:cNvCxnSpPr>
          <p:nvPr/>
        </p:nvCxnSpPr>
        <p:spPr>
          <a:xfrm flipV="1">
            <a:off x="4886885" y="1440762"/>
            <a:ext cx="2149994" cy="65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E6F9A9-26BB-6E2E-E095-3146447F55ED}"/>
              </a:ext>
            </a:extLst>
          </p:cNvPr>
          <p:cNvSpPr txBox="1"/>
          <p:nvPr/>
        </p:nvSpPr>
        <p:spPr>
          <a:xfrm rot="16200000">
            <a:off x="4963235" y="21540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A112D7C-C4FB-91E0-4E44-BA7F388B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62" y="850544"/>
            <a:ext cx="6469047" cy="5150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F99F4-65A7-049A-EDB1-353A7CCB263E}"/>
              </a:ext>
            </a:extLst>
          </p:cNvPr>
          <p:cNvSpPr txBox="1"/>
          <p:nvPr/>
        </p:nvSpPr>
        <p:spPr>
          <a:xfrm>
            <a:off x="948519" y="100538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 Plot for 429.mcf</a:t>
            </a: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AFD6F-0B27-FD9F-0C43-4FFE644D6550}"/>
              </a:ext>
            </a:extLst>
          </p:cNvPr>
          <p:cNvSpPr txBox="1"/>
          <p:nvPr/>
        </p:nvSpPr>
        <p:spPr>
          <a:xfrm>
            <a:off x="948519" y="2290549"/>
            <a:ext cx="39828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endParaRPr lang="en-US" err="1"/>
          </a:p>
          <a:p>
            <a:r>
              <a:rPr lang="en-US">
                <a:cs typeface="Segoe UI"/>
              </a:rPr>
              <a:t>size constant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, increases as​</a:t>
            </a:r>
            <a:endParaRPr lang="en-US"/>
          </a:p>
          <a:p>
            <a:r>
              <a:rPr lang="en-US">
                <a:cs typeface="Segoe UI"/>
              </a:rPr>
              <a:t>Choice size increases​​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1814C-11C0-6478-FF98-3FB693E3B261}"/>
              </a:ext>
            </a:extLst>
          </p:cNvPr>
          <p:cNvSpPr txBox="1"/>
          <p:nvPr/>
        </p:nvSpPr>
        <p:spPr>
          <a:xfrm>
            <a:off x="948519" y="3530221"/>
            <a:ext cx="39828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 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endParaRPr lang="en-US" err="1"/>
          </a:p>
          <a:p>
            <a:r>
              <a:rPr lang="en-US" b="1">
                <a:cs typeface="Segoe UI"/>
              </a:rPr>
              <a:t>size </a:t>
            </a:r>
            <a:r>
              <a:rPr lang="en-US">
                <a:cs typeface="Segoe UI"/>
              </a:rPr>
              <a:t>constant,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 decreases as 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 increases</a:t>
            </a:r>
          </a:p>
          <a:p>
            <a:r>
              <a:rPr lang="en-US">
                <a:cs typeface="Segoe UI"/>
              </a:rPr>
              <a:t>​​​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2F3711-3854-353A-655F-9CF2986996E8}"/>
              </a:ext>
            </a:extLst>
          </p:cNvPr>
          <p:cNvCxnSpPr>
            <a:cxnSpLocks/>
          </p:cNvCxnSpPr>
          <p:nvPr/>
        </p:nvCxnSpPr>
        <p:spPr>
          <a:xfrm flipV="1">
            <a:off x="4739035" y="3749507"/>
            <a:ext cx="1865665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631186-338F-33BB-8DB5-CE22D9ED0FF2}"/>
              </a:ext>
            </a:extLst>
          </p:cNvPr>
          <p:cNvCxnSpPr>
            <a:cxnSpLocks/>
          </p:cNvCxnSpPr>
          <p:nvPr/>
        </p:nvCxnSpPr>
        <p:spPr>
          <a:xfrm flipV="1">
            <a:off x="4739035" y="3874611"/>
            <a:ext cx="4379126" cy="18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4BD06-F569-C119-AEC8-83698BFF06C7}"/>
              </a:ext>
            </a:extLst>
          </p:cNvPr>
          <p:cNvCxnSpPr>
            <a:cxnSpLocks/>
          </p:cNvCxnSpPr>
          <p:nvPr/>
        </p:nvCxnSpPr>
        <p:spPr>
          <a:xfrm>
            <a:off x="4739034" y="2634896"/>
            <a:ext cx="1740561" cy="9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686904-90D9-0BB8-4F87-705B7F272CFE}"/>
              </a:ext>
            </a:extLst>
          </p:cNvPr>
          <p:cNvCxnSpPr>
            <a:cxnSpLocks/>
          </p:cNvCxnSpPr>
          <p:nvPr/>
        </p:nvCxnSpPr>
        <p:spPr>
          <a:xfrm flipV="1">
            <a:off x="4739034" y="2418849"/>
            <a:ext cx="2297843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4DFD2-0A36-FCD0-123D-E09807A030F5}"/>
              </a:ext>
            </a:extLst>
          </p:cNvPr>
          <p:cNvSpPr txBox="1"/>
          <p:nvPr/>
        </p:nvSpPr>
        <p:spPr>
          <a:xfrm rot="-5400000">
            <a:off x="4360460" y="2336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FE91F74-1EF5-26DC-2F97-041F6619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58" y="597845"/>
            <a:ext cx="6575945" cy="5446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65567-0AFC-EFD8-9874-F1D8F71ECFB2}"/>
              </a:ext>
            </a:extLst>
          </p:cNvPr>
          <p:cNvSpPr txBox="1"/>
          <p:nvPr/>
        </p:nvSpPr>
        <p:spPr>
          <a:xfrm>
            <a:off x="880281" y="5959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Segoe UI"/>
              </a:rPr>
              <a:t>BranchMispredPct</a:t>
            </a:r>
            <a:r>
              <a:rPr lang="en-US" sz="2400">
                <a:cs typeface="Segoe UI"/>
              </a:rPr>
              <a:t>​</a:t>
            </a:r>
          </a:p>
          <a:p>
            <a:r>
              <a:rPr lang="en-US" sz="2400">
                <a:cs typeface="Segoe UI"/>
              </a:rPr>
              <a:t>Plot for 429.mcf​​​​​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9E241-93FA-831B-85D7-F3DEFDCF4D6C}"/>
              </a:ext>
            </a:extLst>
          </p:cNvPr>
          <p:cNvSpPr txBox="1"/>
          <p:nvPr/>
        </p:nvSpPr>
        <p:spPr>
          <a:xfrm>
            <a:off x="880281" y="1903863"/>
            <a:ext cx="42444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size 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 as​ Choice size increases​​​</a:t>
            </a:r>
          </a:p>
          <a:p>
            <a:r>
              <a:rPr lang="en-US">
                <a:cs typeface="Segoe UI"/>
              </a:rPr>
              <a:t>​​​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AB5C9-F3F5-3486-B8A1-A50693A79BF4}"/>
              </a:ext>
            </a:extLst>
          </p:cNvPr>
          <p:cNvSpPr txBox="1"/>
          <p:nvPr/>
        </p:nvSpPr>
        <p:spPr>
          <a:xfrm>
            <a:off x="880281" y="3314131"/>
            <a:ext cx="42444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Choicesize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size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Segoe UI"/>
              </a:rPr>
              <a:t>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 as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 decreases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FE138-EDCF-00E1-A4E8-0C97BF7C933A}"/>
              </a:ext>
            </a:extLst>
          </p:cNvPr>
          <p:cNvSpPr txBox="1"/>
          <p:nvPr/>
        </p:nvSpPr>
        <p:spPr>
          <a:xfrm rot="-5400000">
            <a:off x="4724400" y="2540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B7CBE-CAB5-CFD6-90DE-DECEE26BD822}"/>
              </a:ext>
            </a:extLst>
          </p:cNvPr>
          <p:cNvCxnSpPr>
            <a:cxnSpLocks/>
          </p:cNvCxnSpPr>
          <p:nvPr/>
        </p:nvCxnSpPr>
        <p:spPr>
          <a:xfrm flipV="1">
            <a:off x="4852765" y="1941178"/>
            <a:ext cx="1990769" cy="37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8F2AC-B6A8-5F62-D694-36ED52216D4C}"/>
              </a:ext>
            </a:extLst>
          </p:cNvPr>
          <p:cNvCxnSpPr>
            <a:cxnSpLocks/>
          </p:cNvCxnSpPr>
          <p:nvPr/>
        </p:nvCxnSpPr>
        <p:spPr>
          <a:xfrm flipV="1">
            <a:off x="4841392" y="2180013"/>
            <a:ext cx="2479812" cy="18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8543B-7CF9-1728-C2F5-23D0930B1AD9}"/>
              </a:ext>
            </a:extLst>
          </p:cNvPr>
          <p:cNvCxnSpPr>
            <a:cxnSpLocks/>
          </p:cNvCxnSpPr>
          <p:nvPr/>
        </p:nvCxnSpPr>
        <p:spPr>
          <a:xfrm flipV="1">
            <a:off x="4443334" y="3976967"/>
            <a:ext cx="2343332" cy="1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E779F-6CF7-205B-FED4-DB49BEFA84F8}"/>
              </a:ext>
            </a:extLst>
          </p:cNvPr>
          <p:cNvCxnSpPr>
            <a:cxnSpLocks/>
          </p:cNvCxnSpPr>
          <p:nvPr/>
        </p:nvCxnSpPr>
        <p:spPr>
          <a:xfrm flipV="1">
            <a:off x="4443334" y="4033832"/>
            <a:ext cx="4754435" cy="17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7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5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cs typeface="Calibri Light"/>
              </a:rPr>
              <a:t>Tournament Predictor Observations</a:t>
            </a:r>
          </a:p>
        </p:txBody>
      </p:sp>
      <p:grpSp>
        <p:nvGrpSpPr>
          <p:cNvPr id="48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7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986EA68-2580-C8B6-6977-164D9E31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94" y="495506"/>
            <a:ext cx="6668683" cy="5807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9789C-4763-6E81-85F3-93F0C7128164}"/>
              </a:ext>
            </a:extLst>
          </p:cNvPr>
          <p:cNvSpPr txBox="1"/>
          <p:nvPr/>
        </p:nvSpPr>
        <p:spPr>
          <a:xfrm rot="16200000">
            <a:off x="4723209" y="23465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BTBMissPct</a:t>
            </a:r>
            <a:r>
              <a:rPr lang="en-US" dirty="0"/>
              <a:t>​​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295C-3D2E-6714-5C9B-EB590CFB9F23}"/>
              </a:ext>
            </a:extLst>
          </p:cNvPr>
          <p:cNvSpPr txBox="1"/>
          <p:nvPr/>
        </p:nvSpPr>
        <p:spPr>
          <a:xfrm>
            <a:off x="655468" y="492711"/>
            <a:ext cx="31722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 Plot for </a:t>
            </a:r>
            <a:endParaRPr lang="en-US" dirty="0"/>
          </a:p>
          <a:p>
            <a:r>
              <a:rPr lang="en-US" sz="2400" dirty="0"/>
              <a:t>401.mcf</a:t>
            </a:r>
            <a:r>
              <a:rPr lang="en-US" sz="2400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15502-233A-E02B-C685-DB2A6C793C86}"/>
              </a:ext>
            </a:extLst>
          </p:cNvPr>
          <p:cNvSpPr txBox="1"/>
          <p:nvPr/>
        </p:nvSpPr>
        <p:spPr>
          <a:xfrm>
            <a:off x="655468" y="2144024"/>
            <a:ext cx="445954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dirty="0">
                <a:cs typeface="Segoe UI"/>
              </a:rPr>
              <a:t>​ and </a:t>
            </a:r>
            <a:r>
              <a:rPr lang="en-US" b="1" dirty="0" err="1">
                <a:cs typeface="Segoe UI"/>
              </a:rPr>
              <a:t>LocalPred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size constant,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increases slightly if we increase the Choice size.</a:t>
            </a: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E1358-904D-93DF-66FD-98742AB02DB4}"/>
              </a:ext>
            </a:extLst>
          </p:cNvPr>
          <p:cNvSpPr txBox="1"/>
          <p:nvPr/>
        </p:nvSpPr>
        <p:spPr>
          <a:xfrm>
            <a:off x="652818" y="3808862"/>
            <a:ext cx="44605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 we keep </a:t>
            </a:r>
            <a:r>
              <a:rPr lang="en-US" b="1" dirty="0">
                <a:cs typeface="Segoe UI"/>
              </a:rPr>
              <a:t>BTBEntries</a:t>
            </a:r>
            <a:r>
              <a:rPr lang="en-US" dirty="0">
                <a:cs typeface="Segoe UI"/>
              </a:rPr>
              <a:t> and </a:t>
            </a:r>
            <a:r>
              <a:rPr lang="en-US" b="1" dirty="0">
                <a:cs typeface="Segoe UI"/>
              </a:rPr>
              <a:t>Choice size </a:t>
            </a:r>
            <a:r>
              <a:rPr lang="en-US" dirty="0">
                <a:cs typeface="Segoe UI"/>
              </a:rPr>
              <a:t>constant, if we increase in Global and Local Pred Size together,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 </a:t>
            </a:r>
            <a:r>
              <a:rPr lang="en-US" dirty="0">
                <a:ea typeface="+mn-lt"/>
                <a:cs typeface="+mn-lt"/>
              </a:rPr>
              <a:t>slightly increases</a:t>
            </a:r>
            <a:r>
              <a:rPr lang="en-US" dirty="0">
                <a:cs typeface="Segoe UI"/>
              </a:rPr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CF9983-7B06-AE9C-BB76-F0BD68B77651}"/>
              </a:ext>
            </a:extLst>
          </p:cNvPr>
          <p:cNvCxnSpPr>
            <a:cxnSpLocks/>
          </p:cNvCxnSpPr>
          <p:nvPr/>
        </p:nvCxnSpPr>
        <p:spPr>
          <a:xfrm flipV="1">
            <a:off x="5071731" y="2405385"/>
            <a:ext cx="1692976" cy="17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1FFFF-C430-AABC-283D-9AE9E9FBEE65}"/>
              </a:ext>
            </a:extLst>
          </p:cNvPr>
          <p:cNvCxnSpPr>
            <a:cxnSpLocks/>
          </p:cNvCxnSpPr>
          <p:nvPr/>
        </p:nvCxnSpPr>
        <p:spPr>
          <a:xfrm>
            <a:off x="5071731" y="2658035"/>
            <a:ext cx="2708975" cy="1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3C645-5793-496E-6706-BE3313068F75}"/>
              </a:ext>
            </a:extLst>
          </p:cNvPr>
          <p:cNvCxnSpPr>
            <a:cxnSpLocks/>
          </p:cNvCxnSpPr>
          <p:nvPr/>
        </p:nvCxnSpPr>
        <p:spPr>
          <a:xfrm flipV="1">
            <a:off x="4371040" y="3990693"/>
            <a:ext cx="2297320" cy="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AE1C-023F-6261-8DB0-D6862927F7F5}"/>
              </a:ext>
            </a:extLst>
          </p:cNvPr>
          <p:cNvCxnSpPr>
            <a:cxnSpLocks/>
          </p:cNvCxnSpPr>
          <p:nvPr/>
        </p:nvCxnSpPr>
        <p:spPr>
          <a:xfrm>
            <a:off x="4371040" y="4103207"/>
            <a:ext cx="4986215" cy="50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83B96E-DFF4-35D7-9B5C-FA9080269A75}"/>
              </a:ext>
            </a:extLst>
          </p:cNvPr>
          <p:cNvSpPr/>
          <p:nvPr/>
        </p:nvSpPr>
        <p:spPr>
          <a:xfrm>
            <a:off x="6036859" y="1254456"/>
            <a:ext cx="3963536" cy="348586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AC1CB-A923-1745-0B31-854B6AB8727C}"/>
              </a:ext>
            </a:extLst>
          </p:cNvPr>
          <p:cNvSpPr txBox="1"/>
          <p:nvPr/>
        </p:nvSpPr>
        <p:spPr>
          <a:xfrm>
            <a:off x="841248" y="589278"/>
            <a:ext cx="3976496" cy="926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/>
              <a:t>BranchMispredPct</a:t>
            </a:r>
            <a:r>
              <a:rPr lang="en-US" sz="2400" dirty="0"/>
              <a:t> plot for 401.bzip2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FAA91-DEA7-0208-FE9A-C0E66C6B5B62}"/>
              </a:ext>
            </a:extLst>
          </p:cNvPr>
          <p:cNvSpPr txBox="1"/>
          <p:nvPr/>
        </p:nvSpPr>
        <p:spPr>
          <a:xfrm>
            <a:off x="840419" y="1927934"/>
            <a:ext cx="45335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dirty="0">
                <a:cs typeface="Segoe UI"/>
              </a:rPr>
              <a:t>​ 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size constant,</a:t>
            </a:r>
            <a:endParaRPr lang="en-US" dirty="0"/>
          </a:p>
          <a:p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 increases slightly if we increase the Choice size.​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EFD89-C39D-782E-DAD3-14EEFAC37EA2}"/>
              </a:ext>
            </a:extLst>
          </p:cNvPr>
          <p:cNvSpPr txBox="1"/>
          <p:nvPr/>
        </p:nvSpPr>
        <p:spPr>
          <a:xfrm>
            <a:off x="840419" y="3636886"/>
            <a:ext cx="46666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we keep </a:t>
            </a:r>
            <a:r>
              <a:rPr lang="en-US" b="1" dirty="0" err="1"/>
              <a:t>BTBEntries</a:t>
            </a:r>
            <a:r>
              <a:rPr lang="en-US" dirty="0"/>
              <a:t> and </a:t>
            </a:r>
            <a:r>
              <a:rPr lang="en-US" b="1" dirty="0"/>
              <a:t>Choice size</a:t>
            </a:r>
            <a:r>
              <a:rPr lang="en-US" dirty="0"/>
              <a:t> constant, increase in Global and Local Pred Size together, </a:t>
            </a:r>
            <a:r>
              <a:rPr lang="en-US" dirty="0" err="1"/>
              <a:t>BranchMispredPct</a:t>
            </a:r>
            <a:r>
              <a:rPr lang="en-US" dirty="0"/>
              <a:t> slightly increases.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pic>
        <p:nvPicPr>
          <p:cNvPr id="8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2D0C4B6-2C1B-F5C6-A50F-CD952AE9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162" y="766903"/>
            <a:ext cx="6155139" cy="463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4BE10-B8CF-0BED-058D-9EBE4AD170E1}"/>
              </a:ext>
            </a:extLst>
          </p:cNvPr>
          <p:cNvSpPr txBox="1"/>
          <p:nvPr/>
        </p:nvSpPr>
        <p:spPr>
          <a:xfrm rot="-5400000">
            <a:off x="4908413" y="27793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AB611-22A2-0A7B-3E7C-D8D09DC96DFC}"/>
              </a:ext>
            </a:extLst>
          </p:cNvPr>
          <p:cNvCxnSpPr>
            <a:cxnSpLocks/>
          </p:cNvCxnSpPr>
          <p:nvPr/>
        </p:nvCxnSpPr>
        <p:spPr>
          <a:xfrm>
            <a:off x="5185591" y="4322172"/>
            <a:ext cx="1999527" cy="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E2572-A711-B0C9-4324-97D14EC9B999}"/>
              </a:ext>
            </a:extLst>
          </p:cNvPr>
          <p:cNvCxnSpPr>
            <a:cxnSpLocks/>
          </p:cNvCxnSpPr>
          <p:nvPr/>
        </p:nvCxnSpPr>
        <p:spPr>
          <a:xfrm>
            <a:off x="5238142" y="4418517"/>
            <a:ext cx="4390630" cy="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C5748-825B-3AA3-F32C-D275471BE27D}"/>
              </a:ext>
            </a:extLst>
          </p:cNvPr>
          <p:cNvCxnSpPr>
            <a:cxnSpLocks/>
          </p:cNvCxnSpPr>
          <p:nvPr/>
        </p:nvCxnSpPr>
        <p:spPr>
          <a:xfrm flipV="1">
            <a:off x="4765176" y="2300279"/>
            <a:ext cx="2314837" cy="1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C3DD6-9DB6-E43B-71D6-86361CCE786A}"/>
              </a:ext>
            </a:extLst>
          </p:cNvPr>
          <p:cNvCxnSpPr>
            <a:cxnSpLocks/>
          </p:cNvCxnSpPr>
          <p:nvPr/>
        </p:nvCxnSpPr>
        <p:spPr>
          <a:xfrm>
            <a:off x="4791451" y="2395275"/>
            <a:ext cx="3348354" cy="1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43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8FEEF-2823-B161-56DD-7F5F9925137F}"/>
              </a:ext>
            </a:extLst>
          </p:cNvPr>
          <p:cNvSpPr txBox="1"/>
          <p:nvPr/>
        </p:nvSpPr>
        <p:spPr>
          <a:xfrm>
            <a:off x="656896" y="500325"/>
            <a:ext cx="44551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BTBMissPct</a:t>
            </a:r>
            <a:r>
              <a:rPr lang="en-US" sz="2400" dirty="0">
                <a:cs typeface="Calibri"/>
              </a:rPr>
              <a:t> plot for 429.mcf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010D3-4ACC-4D36-86FC-8293FB89F65C}"/>
              </a:ext>
            </a:extLst>
          </p:cNvPr>
          <p:cNvSpPr txBox="1"/>
          <p:nvPr/>
        </p:nvSpPr>
        <p:spPr>
          <a:xfrm>
            <a:off x="658504" y="1711292"/>
            <a:ext cx="4969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endParaRPr lang="en-US" dirty="0" err="1">
              <a:cs typeface="Calibri" panose="020F0502020204030204"/>
            </a:endParaRPr>
          </a:p>
          <a:p>
            <a:r>
              <a:rPr lang="en-US" dirty="0">
                <a:cs typeface="Segoe UI"/>
              </a:rPr>
              <a:t>size constant, 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decreases slightly if we increase the Choice size.​</a:t>
            </a:r>
            <a:endParaRPr lang="en-US"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DBC47DB-7FF5-FF0E-21AD-9214319A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93" y="427696"/>
            <a:ext cx="6405238" cy="5518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94437-395A-50AC-6FDE-E0D00C32407C}"/>
              </a:ext>
            </a:extLst>
          </p:cNvPr>
          <p:cNvSpPr txBox="1"/>
          <p:nvPr/>
        </p:nvSpPr>
        <p:spPr>
          <a:xfrm>
            <a:off x="655468" y="3348361"/>
            <a:ext cx="47998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we keep </a:t>
            </a:r>
            <a:r>
              <a:rPr lang="en-US" b="1" dirty="0" err="1"/>
              <a:t>BTBEntries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Choice size</a:t>
            </a:r>
            <a:r>
              <a:rPr lang="en-US" dirty="0"/>
              <a:t> constant, if we increase in Global and Local Pred Size together, </a:t>
            </a:r>
            <a:r>
              <a:rPr lang="en-US" dirty="0" err="1"/>
              <a:t>BTBMissPct</a:t>
            </a:r>
            <a:r>
              <a:rPr lang="en-US" dirty="0"/>
              <a:t> slightly decreases.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F783FF-ACAB-F143-9376-9896EC7EF4A9}"/>
              </a:ext>
            </a:extLst>
          </p:cNvPr>
          <p:cNvCxnSpPr>
            <a:cxnSpLocks/>
          </p:cNvCxnSpPr>
          <p:nvPr/>
        </p:nvCxnSpPr>
        <p:spPr>
          <a:xfrm>
            <a:off x="5010417" y="2272654"/>
            <a:ext cx="2060838" cy="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A0C64-0778-821E-7633-CFB516F2DF9C}"/>
              </a:ext>
            </a:extLst>
          </p:cNvPr>
          <p:cNvCxnSpPr>
            <a:cxnSpLocks/>
          </p:cNvCxnSpPr>
          <p:nvPr/>
        </p:nvCxnSpPr>
        <p:spPr>
          <a:xfrm>
            <a:off x="5010417" y="2333964"/>
            <a:ext cx="2927940" cy="32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45FC08-5A2B-2E0D-14B4-6203540D901E}"/>
              </a:ext>
            </a:extLst>
          </p:cNvPr>
          <p:cNvCxnSpPr>
            <a:cxnSpLocks/>
          </p:cNvCxnSpPr>
          <p:nvPr/>
        </p:nvCxnSpPr>
        <p:spPr>
          <a:xfrm>
            <a:off x="5404554" y="3533894"/>
            <a:ext cx="4154146" cy="26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167518-766A-ED09-0DED-5C80511012CE}"/>
              </a:ext>
            </a:extLst>
          </p:cNvPr>
          <p:cNvCxnSpPr>
            <a:cxnSpLocks/>
          </p:cNvCxnSpPr>
          <p:nvPr/>
        </p:nvCxnSpPr>
        <p:spPr>
          <a:xfrm>
            <a:off x="5465863" y="3603963"/>
            <a:ext cx="1754285" cy="28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F0EE1E-DFD5-A3EF-020F-C7426EABAB45}"/>
              </a:ext>
            </a:extLst>
          </p:cNvPr>
          <p:cNvSpPr txBox="1"/>
          <p:nvPr/>
        </p:nvSpPr>
        <p:spPr>
          <a:xfrm rot="16200000">
            <a:off x="4917090" y="3682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2BD9B-E54B-5D02-A062-39763015662F}"/>
              </a:ext>
            </a:extLst>
          </p:cNvPr>
          <p:cNvSpPr txBox="1"/>
          <p:nvPr/>
        </p:nvSpPr>
        <p:spPr>
          <a:xfrm>
            <a:off x="660400" y="853090"/>
            <a:ext cx="36540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BranchMispredPct</a:t>
            </a:r>
            <a:r>
              <a:rPr lang="en-US" sz="2400" dirty="0"/>
              <a:t> plot for 429.mcf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0D6E1D4-1B47-173F-5A38-602873BE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1" y="854464"/>
            <a:ext cx="5916966" cy="4779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F55FCE-F27D-C871-C5E6-3C4F24E6F65D}"/>
              </a:ext>
            </a:extLst>
          </p:cNvPr>
          <p:cNvSpPr txBox="1"/>
          <p:nvPr/>
        </p:nvSpPr>
        <p:spPr>
          <a:xfrm>
            <a:off x="660400" y="1939159"/>
            <a:ext cx="50992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If we keep </a:t>
            </a:r>
            <a:r>
              <a:rPr lang="en-US" b="1" dirty="0" err="1">
                <a:ea typeface="+mn-lt"/>
                <a:cs typeface="+mn-lt"/>
              </a:rPr>
              <a:t>BTBEntries</a:t>
            </a:r>
            <a:r>
              <a:rPr lang="en-US" b="1" dirty="0">
                <a:ea typeface="+mn-lt"/>
                <a:cs typeface="+mn-lt"/>
              </a:rPr>
              <a:t>, </a:t>
            </a:r>
            <a:r>
              <a:rPr lang="en-US" b="1" dirty="0" err="1">
                <a:ea typeface="+mn-lt"/>
                <a:cs typeface="+mn-lt"/>
              </a:rPr>
              <a:t>GlobalPred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and </a:t>
            </a:r>
            <a:r>
              <a:rPr lang="en-US" b="1" dirty="0" err="1">
                <a:ea typeface="+mn-lt"/>
                <a:cs typeface="+mn-lt"/>
              </a:rPr>
              <a:t>LocalPred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size constant, </a:t>
            </a:r>
            <a:r>
              <a:rPr lang="en-US" dirty="0" err="1">
                <a:ea typeface="+mn-lt"/>
                <a:cs typeface="+mn-lt"/>
              </a:rPr>
              <a:t>BranchMispredPct</a:t>
            </a:r>
            <a:r>
              <a:rPr lang="en-US" dirty="0">
                <a:ea typeface="+mn-lt"/>
                <a:cs typeface="+mn-lt"/>
              </a:rPr>
              <a:t> increases slightly if we increase the Choice size. </a:t>
            </a:r>
          </a:p>
          <a:p>
            <a:endParaRPr lang="en-US" b="1" dirty="0"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81890-964A-2EA3-8880-59A572EC9BFB}"/>
              </a:ext>
            </a:extLst>
          </p:cNvPr>
          <p:cNvSpPr txBox="1"/>
          <p:nvPr/>
        </p:nvSpPr>
        <p:spPr>
          <a:xfrm>
            <a:off x="660400" y="3244193"/>
            <a:ext cx="50992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BTBEntries, GlobalPred </a:t>
            </a:r>
            <a:r>
              <a:rPr lang="en-US">
                <a:cs typeface="Segoe UI"/>
              </a:rPr>
              <a:t>and </a:t>
            </a:r>
            <a:r>
              <a:rPr lang="en-US" b="1">
                <a:cs typeface="Segoe UI"/>
              </a:rPr>
              <a:t>LocalPred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size constant, BranchMispredPct increases slightly if we increase the Choice size. ​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101E2D-5FE8-AD9D-49A6-F2BDCC123DD0}"/>
              </a:ext>
            </a:extLst>
          </p:cNvPr>
          <p:cNvCxnSpPr>
            <a:cxnSpLocks/>
          </p:cNvCxnSpPr>
          <p:nvPr/>
        </p:nvCxnSpPr>
        <p:spPr>
          <a:xfrm>
            <a:off x="5570968" y="2307689"/>
            <a:ext cx="1798079" cy="6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324ED-7592-28C9-3A2E-1A5742316BC0}"/>
              </a:ext>
            </a:extLst>
          </p:cNvPr>
          <p:cNvCxnSpPr>
            <a:cxnSpLocks/>
          </p:cNvCxnSpPr>
          <p:nvPr/>
        </p:nvCxnSpPr>
        <p:spPr>
          <a:xfrm>
            <a:off x="5579726" y="2351482"/>
            <a:ext cx="2691458" cy="54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FF58F1-6526-9069-E3DA-8222CD9D4A8C}"/>
              </a:ext>
            </a:extLst>
          </p:cNvPr>
          <p:cNvSpPr txBox="1"/>
          <p:nvPr/>
        </p:nvSpPr>
        <p:spPr>
          <a:xfrm rot="16200000">
            <a:off x="5276193" y="3349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BranchMispredPct</a:t>
            </a:r>
          </a:p>
        </p:txBody>
      </p:sp>
    </p:spTree>
    <p:extLst>
      <p:ext uri="{BB962C8B-B14F-4D97-AF65-F5344CB8AC3E}">
        <p14:creationId xmlns:p14="http://schemas.microsoft.com/office/powerpoint/2010/main" val="377689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7DA51-CFF3-73E2-2646-AAD91E9D6434}"/>
              </a:ext>
            </a:extLst>
          </p:cNvPr>
          <p:cNvSpPr txBox="1"/>
          <p:nvPr/>
        </p:nvSpPr>
        <p:spPr>
          <a:xfrm>
            <a:off x="660400" y="1063297"/>
            <a:ext cx="41796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 plot for 401.bzip2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336C55E-D013-984D-F672-90B160D8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57" y="558543"/>
            <a:ext cx="5998347" cy="5393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2A20EA-8E39-D7CD-69ED-A57E7C33C45F}"/>
              </a:ext>
            </a:extLst>
          </p:cNvPr>
          <p:cNvSpPr txBox="1"/>
          <p:nvPr/>
        </p:nvSpPr>
        <p:spPr>
          <a:xfrm>
            <a:off x="660400" y="1711434"/>
            <a:ext cx="51430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If we keep </a:t>
            </a:r>
            <a:r>
              <a:rPr lang="en-US" b="1" dirty="0">
                <a:ea typeface="+mn-lt"/>
                <a:cs typeface="+mn-lt"/>
              </a:rPr>
              <a:t>Choice, </a:t>
            </a:r>
            <a:r>
              <a:rPr lang="en-US" b="1" dirty="0" err="1">
                <a:ea typeface="+mn-lt"/>
                <a:cs typeface="+mn-lt"/>
              </a:rPr>
              <a:t>GlobalPred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and </a:t>
            </a:r>
            <a:r>
              <a:rPr lang="en-US" b="1" dirty="0" err="1">
                <a:ea typeface="+mn-lt"/>
                <a:cs typeface="+mn-lt"/>
              </a:rPr>
              <a:t>LocalPred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size constant, </a:t>
            </a:r>
            <a:r>
              <a:rPr lang="en-US" dirty="0" err="1">
                <a:ea typeface="+mn-lt"/>
                <a:cs typeface="+mn-lt"/>
              </a:rPr>
              <a:t>BTBMissPct</a:t>
            </a:r>
            <a:r>
              <a:rPr lang="en-US" dirty="0">
                <a:ea typeface="+mn-lt"/>
                <a:cs typeface="+mn-lt"/>
              </a:rPr>
              <a:t> does not change much with change in BTB Entries.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D9199-61EB-9467-65D8-9388DC08AE1D}"/>
              </a:ext>
            </a:extLst>
          </p:cNvPr>
          <p:cNvSpPr txBox="1"/>
          <p:nvPr/>
        </p:nvSpPr>
        <p:spPr>
          <a:xfrm>
            <a:off x="660400" y="3007710"/>
            <a:ext cx="5256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i.e. change in </a:t>
            </a:r>
            <a:r>
              <a:rPr lang="en-US" dirty="0" err="1">
                <a:cs typeface="Segoe UI"/>
              </a:rPr>
              <a:t>BTBEntries</a:t>
            </a:r>
            <a:r>
              <a:rPr lang="en-US" dirty="0">
                <a:cs typeface="Segoe UI"/>
              </a:rPr>
              <a:t> does not affect the 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much.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A87EE-6ABE-2586-4BD4-454B5FA95A43}"/>
              </a:ext>
            </a:extLst>
          </p:cNvPr>
          <p:cNvSpPr txBox="1"/>
          <p:nvPr/>
        </p:nvSpPr>
        <p:spPr>
          <a:xfrm rot="16200000">
            <a:off x="5249917" y="37346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07A852-014D-0130-9605-972572272C03}"/>
              </a:ext>
            </a:extLst>
          </p:cNvPr>
          <p:cNvCxnSpPr>
            <a:cxnSpLocks/>
          </p:cNvCxnSpPr>
          <p:nvPr/>
        </p:nvCxnSpPr>
        <p:spPr>
          <a:xfrm>
            <a:off x="5036692" y="1922310"/>
            <a:ext cx="2262286" cy="33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67C565-0D72-B0BB-BFB8-B9D10D7103A8}"/>
              </a:ext>
            </a:extLst>
          </p:cNvPr>
          <p:cNvCxnSpPr>
            <a:cxnSpLocks/>
          </p:cNvCxnSpPr>
          <p:nvPr/>
        </p:nvCxnSpPr>
        <p:spPr>
          <a:xfrm>
            <a:off x="5036693" y="1983620"/>
            <a:ext cx="3094353" cy="67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3EC51-CDB6-590F-D3E4-27FF6B8F2921}"/>
              </a:ext>
            </a:extLst>
          </p:cNvPr>
          <p:cNvSpPr txBox="1"/>
          <p:nvPr/>
        </p:nvSpPr>
        <p:spPr>
          <a:xfrm>
            <a:off x="687551" y="943740"/>
            <a:ext cx="38209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BranchMispredPct</a:t>
            </a:r>
            <a:r>
              <a:rPr lang="en-US" sz="2400" dirty="0">
                <a:cs typeface="Calibri"/>
              </a:rPr>
              <a:t> plot for 401.bzip2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075F0A0-2432-CE5E-19DF-A84E0DB5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29" y="617727"/>
            <a:ext cx="5872577" cy="52082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BDCEB1-DCD6-1704-D772-A16472B0C25C}"/>
              </a:ext>
            </a:extLst>
          </p:cNvPr>
          <p:cNvSpPr txBox="1"/>
          <p:nvPr/>
        </p:nvSpPr>
        <p:spPr>
          <a:xfrm>
            <a:off x="686676" y="2245710"/>
            <a:ext cx="52394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>
                <a:cs typeface="Segoe UI"/>
              </a:rPr>
              <a:t>Choice,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size constant, </a:t>
            </a:r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 does not change much with change in BTB Entries.​</a:t>
            </a:r>
          </a:p>
          <a:p>
            <a:r>
              <a:rPr lang="en-US" dirty="0">
                <a:cs typeface="Segoe UI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58D99-826D-9F99-297F-3A23E5D70287}"/>
              </a:ext>
            </a:extLst>
          </p:cNvPr>
          <p:cNvSpPr txBox="1"/>
          <p:nvPr/>
        </p:nvSpPr>
        <p:spPr>
          <a:xfrm>
            <a:off x="686676" y="3577020"/>
            <a:ext cx="5186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i.e. change in </a:t>
            </a:r>
            <a:r>
              <a:rPr lang="en-US" dirty="0" err="1"/>
              <a:t>BTBEntries</a:t>
            </a:r>
            <a:r>
              <a:rPr lang="en-US" dirty="0"/>
              <a:t> does not affect the </a:t>
            </a:r>
            <a:r>
              <a:rPr lang="en-US" dirty="0" err="1"/>
              <a:t>BranchMispredPct</a:t>
            </a:r>
            <a:r>
              <a:rPr lang="en-US" dirty="0"/>
              <a:t> much.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B13D-FD78-CC49-6D06-061E5A979B77}"/>
              </a:ext>
            </a:extLst>
          </p:cNvPr>
          <p:cNvSpPr txBox="1"/>
          <p:nvPr/>
        </p:nvSpPr>
        <p:spPr>
          <a:xfrm rot="16200000">
            <a:off x="5258676" y="3813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77E508-2DC0-2854-0D93-57F65C89B2A9}"/>
              </a:ext>
            </a:extLst>
          </p:cNvPr>
          <p:cNvCxnSpPr>
            <a:cxnSpLocks/>
          </p:cNvCxnSpPr>
          <p:nvPr/>
        </p:nvCxnSpPr>
        <p:spPr>
          <a:xfrm flipV="1">
            <a:off x="5220623" y="2265243"/>
            <a:ext cx="2236011" cy="29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D9830E-E654-9A87-E8DA-B8FEE7341AA7}"/>
              </a:ext>
            </a:extLst>
          </p:cNvPr>
          <p:cNvCxnSpPr>
            <a:cxnSpLocks/>
          </p:cNvCxnSpPr>
          <p:nvPr/>
        </p:nvCxnSpPr>
        <p:spPr>
          <a:xfrm>
            <a:off x="5211865" y="2605483"/>
            <a:ext cx="3278285" cy="1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1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624E3-3104-DB8D-B348-CDE0FF80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74" y="141662"/>
            <a:ext cx="3888526" cy="180052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is gem5?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D89D-D56A-A597-52F6-EDD33B34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6" y="1982186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gem5 is an opensource software developed by combining the Michigan m5 and Wisconsin's GEMS simulator.</a:t>
            </a:r>
          </a:p>
          <a:p>
            <a:r>
              <a:rPr lang="en-US" sz="2000">
                <a:cs typeface="Calibri"/>
              </a:rPr>
              <a:t>gem5 is used for simulating various computer as well as processor architectures.</a:t>
            </a:r>
          </a:p>
          <a:p>
            <a:r>
              <a:rPr lang="en-US" sz="2000">
                <a:cs typeface="Calibri"/>
              </a:rPr>
              <a:t>gem5 is written in </a:t>
            </a:r>
            <a:r>
              <a:rPr lang="en-US" sz="2000" err="1">
                <a:cs typeface="Calibri"/>
              </a:rPr>
              <a:t>c++</a:t>
            </a:r>
            <a:r>
              <a:rPr lang="en-US" sz="2000">
                <a:cs typeface="Calibri"/>
              </a:rPr>
              <a:t> and python which makes it easier to change the code and add custom functionalities.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5F646C4-737C-0F30-F7F2-7160393A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558378"/>
            <a:ext cx="4747547" cy="37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71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D7BB9A-8132-82E8-89A7-05ED3B710618}"/>
              </a:ext>
            </a:extLst>
          </p:cNvPr>
          <p:cNvSpPr txBox="1"/>
          <p:nvPr/>
        </p:nvSpPr>
        <p:spPr>
          <a:xfrm>
            <a:off x="783021" y="1177159"/>
            <a:ext cx="4092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 plot for 429.mcf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2B69B18-2AC4-5AC2-846F-8DF92D03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2" y="536350"/>
            <a:ext cx="5976150" cy="5785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C54D6E-7FC6-A957-0FC3-7312FD2C0CCE}"/>
              </a:ext>
            </a:extLst>
          </p:cNvPr>
          <p:cNvSpPr txBox="1"/>
          <p:nvPr/>
        </p:nvSpPr>
        <p:spPr>
          <a:xfrm>
            <a:off x="783021" y="1965434"/>
            <a:ext cx="51518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>
                <a:cs typeface="Segoe UI"/>
              </a:rPr>
              <a:t>Choice,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dirty="0">
                <a:cs typeface="Segoe UI"/>
              </a:rPr>
              <a:t>​​</a:t>
            </a:r>
          </a:p>
          <a:p>
            <a:r>
              <a:rPr lang="en-US" b="1" dirty="0">
                <a:cs typeface="Segoe UI"/>
              </a:rPr>
              <a:t>size </a:t>
            </a:r>
            <a:r>
              <a:rPr lang="en-US" dirty="0">
                <a:cs typeface="Segoe UI"/>
              </a:rPr>
              <a:t>constant,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 decreases with increase in BTB Entries.​​</a:t>
            </a:r>
          </a:p>
          <a:p>
            <a:r>
              <a:rPr lang="en-US" dirty="0">
                <a:cs typeface="Segoe UI"/>
              </a:rPr>
              <a:t>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FC4CB-2C45-4D4B-6F33-0274328EE26D}"/>
              </a:ext>
            </a:extLst>
          </p:cNvPr>
          <p:cNvSpPr txBox="1"/>
          <p:nvPr/>
        </p:nvSpPr>
        <p:spPr>
          <a:xfrm>
            <a:off x="783021" y="3165366"/>
            <a:ext cx="51956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It is only reasonable since increasing the BTB size should means we can store more addresses in the buffer thus reducing the BTB misses.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5313A-CA75-F8DA-2EBB-CFCDAEA9C4E9}"/>
              </a:ext>
            </a:extLst>
          </p:cNvPr>
          <p:cNvSpPr txBox="1"/>
          <p:nvPr/>
        </p:nvSpPr>
        <p:spPr>
          <a:xfrm rot="-5400000">
            <a:off x="5319986" y="40937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8B8FAE-76B2-5084-BE53-FD41938ABCDE}"/>
              </a:ext>
            </a:extLst>
          </p:cNvPr>
          <p:cNvCxnSpPr>
            <a:cxnSpLocks/>
          </p:cNvCxnSpPr>
          <p:nvPr/>
        </p:nvCxnSpPr>
        <p:spPr>
          <a:xfrm flipV="1">
            <a:off x="5448347" y="2212691"/>
            <a:ext cx="2008287" cy="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27543-A4D9-9BC3-BEF1-891FFCB33353}"/>
              </a:ext>
            </a:extLst>
          </p:cNvPr>
          <p:cNvCxnSpPr>
            <a:cxnSpLocks/>
          </p:cNvCxnSpPr>
          <p:nvPr/>
        </p:nvCxnSpPr>
        <p:spPr>
          <a:xfrm>
            <a:off x="5457106" y="2298931"/>
            <a:ext cx="2805320" cy="81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84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AA205-44B3-B7FA-8276-9FD3AFE47E0E}"/>
              </a:ext>
            </a:extLst>
          </p:cNvPr>
          <p:cNvSpPr txBox="1"/>
          <p:nvPr/>
        </p:nvSpPr>
        <p:spPr>
          <a:xfrm>
            <a:off x="952500" y="1105775"/>
            <a:ext cx="37552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BranchMispredPct</a:t>
            </a:r>
            <a:r>
              <a:rPr lang="en-US" sz="2400" dirty="0">
                <a:cs typeface="Calibri"/>
              </a:rPr>
              <a:t> plot for 429.mcf</a:t>
            </a:r>
            <a:endParaRPr lang="en-US" dirty="0" err="1">
              <a:cs typeface="Calibri" panose="020F0502020204030204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E35D878-8549-7F7A-9175-DE2F0125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99" y="713902"/>
            <a:ext cx="5769004" cy="5430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87C0E-2654-48A1-2FE1-E3AA90EE1297}"/>
              </a:ext>
            </a:extLst>
          </p:cNvPr>
          <p:cNvSpPr txBox="1"/>
          <p:nvPr/>
        </p:nvSpPr>
        <p:spPr>
          <a:xfrm rot="-5400000">
            <a:off x="5390055" y="41463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7557-2CB2-5E36-D3AD-5815008DB091}"/>
              </a:ext>
            </a:extLst>
          </p:cNvPr>
          <p:cNvSpPr txBox="1"/>
          <p:nvPr/>
        </p:nvSpPr>
        <p:spPr>
          <a:xfrm>
            <a:off x="949434" y="2201917"/>
            <a:ext cx="51430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Segoe UI"/>
              </a:rPr>
              <a:t>If we keep </a:t>
            </a:r>
            <a:r>
              <a:rPr lang="en-US" b="1" dirty="0">
                <a:ea typeface="+mn-lt"/>
                <a:cs typeface="Segoe UI"/>
              </a:rPr>
              <a:t>Choice, </a:t>
            </a:r>
            <a:r>
              <a:rPr lang="en-US" b="1" dirty="0" err="1">
                <a:ea typeface="+mn-lt"/>
                <a:cs typeface="Segoe UI"/>
              </a:rPr>
              <a:t>GlobalPred</a:t>
            </a:r>
            <a:r>
              <a:rPr lang="en-US" b="1" dirty="0">
                <a:ea typeface="+mn-lt"/>
                <a:cs typeface="Segoe UI"/>
              </a:rPr>
              <a:t> </a:t>
            </a:r>
            <a:r>
              <a:rPr lang="en-US" dirty="0">
                <a:ea typeface="+mn-lt"/>
                <a:cs typeface="Segoe UI"/>
              </a:rPr>
              <a:t>and </a:t>
            </a:r>
            <a:r>
              <a:rPr lang="en-US" b="1" dirty="0" err="1">
                <a:ea typeface="+mn-lt"/>
                <a:cs typeface="Segoe UI"/>
              </a:rPr>
              <a:t>LocalPred</a:t>
            </a:r>
            <a:r>
              <a:rPr lang="en-US" dirty="0">
                <a:ea typeface="+mn-lt"/>
                <a:cs typeface="Segoe UI"/>
              </a:rPr>
              <a:t>​​</a:t>
            </a:r>
            <a:endParaRPr lang="en-US"/>
          </a:p>
          <a:p>
            <a:r>
              <a:rPr lang="en-US" b="1" dirty="0">
                <a:ea typeface="+mn-lt"/>
                <a:cs typeface="Segoe UI"/>
              </a:rPr>
              <a:t>size </a:t>
            </a:r>
            <a:r>
              <a:rPr lang="en-US" dirty="0">
                <a:ea typeface="+mn-lt"/>
                <a:cs typeface="Segoe UI"/>
              </a:rPr>
              <a:t>constant, </a:t>
            </a:r>
            <a:r>
              <a:rPr lang="en-US" dirty="0" err="1">
                <a:ea typeface="+mn-lt"/>
                <a:cs typeface="Segoe UI"/>
              </a:rPr>
              <a:t>BranchMispredPct</a:t>
            </a:r>
            <a:r>
              <a:rPr lang="en-US" dirty="0">
                <a:ea typeface="+mn-lt"/>
                <a:cs typeface="Segoe UI"/>
              </a:rPr>
              <a:t> decreases with increase in BTB Entries.​​</a:t>
            </a:r>
            <a:endParaRPr lang="en-US"/>
          </a:p>
          <a:p>
            <a:r>
              <a:rPr lang="en-US" dirty="0">
                <a:cs typeface="Segoe UI"/>
              </a:rPr>
              <a:t>​​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0E32A-ED74-BF9B-EADB-CAD87E98520B}"/>
              </a:ext>
            </a:extLst>
          </p:cNvPr>
          <p:cNvSpPr txBox="1"/>
          <p:nvPr/>
        </p:nvSpPr>
        <p:spPr>
          <a:xfrm>
            <a:off x="949434" y="3323021"/>
            <a:ext cx="49766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We also observe that with increase in size of all 3 predictors there is tremendous decrease in </a:t>
            </a:r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24DE8-5E3B-1CA5-2AED-6110365A9E94}"/>
              </a:ext>
            </a:extLst>
          </p:cNvPr>
          <p:cNvSpPr txBox="1"/>
          <p:nvPr/>
        </p:nvSpPr>
        <p:spPr>
          <a:xfrm>
            <a:off x="949434" y="4391572"/>
            <a:ext cx="5143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because with increase in predictor size the accuracy of predictor increases.</a:t>
            </a:r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1F2D34-6B2B-EF7A-737F-865EEE6EFB4E}"/>
              </a:ext>
            </a:extLst>
          </p:cNvPr>
          <p:cNvCxnSpPr>
            <a:cxnSpLocks/>
          </p:cNvCxnSpPr>
          <p:nvPr/>
        </p:nvCxnSpPr>
        <p:spPr>
          <a:xfrm flipV="1">
            <a:off x="5632278" y="3333794"/>
            <a:ext cx="1850631" cy="1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FECD6-0DE1-6CED-ECD8-706A4C024631}"/>
              </a:ext>
            </a:extLst>
          </p:cNvPr>
          <p:cNvCxnSpPr>
            <a:cxnSpLocks/>
          </p:cNvCxnSpPr>
          <p:nvPr/>
        </p:nvCxnSpPr>
        <p:spPr>
          <a:xfrm>
            <a:off x="5632278" y="3481344"/>
            <a:ext cx="4127871" cy="22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3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2CA73C-64DF-587C-6773-D37DEF0F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Final Observations for 401.bzip2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0CA3-D319-94E4-703D-FE7669E9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Increasing BTBEntries does not have a major effect the BTBMissPct, probably because there are not as many branches to enter in the branch target buffer or not many branches need to be fetched again.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Tournament Predictor gives the best accuracy i.e.  least BranchMispredictions as it makes use both temporal and spatial locality of a branch.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However, we also observe that the MispredPct changes from 1.067 to 1.060 from Local to Tournament, suggesting there might not be as many branches in the benchmark.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BiModal has the worst accuracy for the given benchmark.</a:t>
            </a:r>
          </a:p>
        </p:txBody>
      </p:sp>
    </p:spTree>
    <p:extLst>
      <p:ext uri="{BB962C8B-B14F-4D97-AF65-F5344CB8AC3E}">
        <p14:creationId xmlns:p14="http://schemas.microsoft.com/office/powerpoint/2010/main" val="796644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69E230-5FDC-A6D4-CD38-E2218BF2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ea typeface="+mj-lt"/>
                <a:cs typeface="+mj-lt"/>
              </a:rPr>
              <a:t>Final Observations for 429.mcf</a:t>
            </a:r>
          </a:p>
          <a:p>
            <a:endParaRPr lang="en-US" sz="40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B360-50F6-05C1-8B3F-B2A29896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Increasing the number of BTBEntries decreases the BTBMissPct by around 1-1.5% for all predictors, since with increase in BTB size we can store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targets </a:t>
            </a:r>
            <a:r>
              <a:rPr lang="en-US" sz="1800">
                <a:solidFill>
                  <a:schemeClr val="tx2"/>
                </a:solidFill>
                <a:cs typeface="Calibri"/>
              </a:rPr>
              <a:t>of more branches in the table.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This decrease is more than that observed in 401.bzip2, probably because 429.mcf has more branches.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Tournament predictor performs extremely well on the benchmark since it makes use of temporal as well as spatial locality.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BiModal predictor performs the worst.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The BranchMispredPct changes from around 1.7 to 1.07 to 0.09 as we change from BiModal to Local to Tournament predictor respectively.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This increase in accuracy is major and more than that compared to 401.bzip2 benchmark, suggesting that 429.mcf has a lot of branches.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84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BA2F-9BCD-4F97-A92B-354F27CD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Types of Predictors in </a:t>
            </a:r>
            <a:r>
              <a:rPr lang="en-US">
                <a:cs typeface="Calibri Light"/>
              </a:rPr>
              <a:t>gem5 and tradeoffs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B79D-A706-4FE5-3030-EC5F76C0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There are three main types of branch predictor supported in gem5:</a:t>
            </a:r>
          </a:p>
          <a:p>
            <a:r>
              <a:rPr lang="en-US" sz="2000" dirty="0">
                <a:solidFill>
                  <a:schemeClr val="accent1"/>
                </a:solidFill>
                <a:cs typeface="Calibri"/>
              </a:rPr>
              <a:t>Local Branch Predictor</a:t>
            </a:r>
            <a:r>
              <a:rPr lang="en-US" sz="2000" dirty="0">
                <a:cs typeface="Calibri"/>
              </a:rPr>
              <a:t> - Takes advantage of </a:t>
            </a:r>
            <a:r>
              <a:rPr lang="en-US" sz="2000" dirty="0">
                <a:solidFill>
                  <a:schemeClr val="accent5"/>
                </a:solidFill>
                <a:cs typeface="Calibri"/>
              </a:rPr>
              <a:t>temporal locality</a:t>
            </a:r>
            <a:r>
              <a:rPr lang="en-US" sz="2000" dirty="0">
                <a:cs typeface="Calibri"/>
              </a:rPr>
              <a:t> of a branch to predict its </a:t>
            </a:r>
            <a:r>
              <a:rPr lang="en-US" sz="2000">
                <a:cs typeface="Calibri"/>
              </a:rPr>
              <a:t>outcome.</a:t>
            </a:r>
          </a:p>
          <a:p>
            <a:pPr lvl="1" indent="-342900"/>
            <a:r>
              <a:rPr lang="en-US" sz="1600">
                <a:solidFill>
                  <a:srgbClr val="000000"/>
                </a:solidFill>
                <a:cs typeface="Calibri"/>
              </a:rPr>
              <a:t>Tradeoff – Does not consider spatial locality of a branch.</a:t>
            </a:r>
            <a:endParaRPr lang="en-US" sz="16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 err="1">
                <a:solidFill>
                  <a:schemeClr val="accent1"/>
                </a:solidFill>
                <a:cs typeface="Calibri"/>
              </a:rPr>
              <a:t>BiMode</a:t>
            </a:r>
            <a:r>
              <a:rPr lang="en-US" sz="2000" dirty="0">
                <a:solidFill>
                  <a:schemeClr val="accent1"/>
                </a:solidFill>
                <a:cs typeface="Calibri"/>
              </a:rPr>
              <a:t> Branch Predictor</a:t>
            </a:r>
            <a:r>
              <a:rPr lang="en-US" sz="2000" dirty="0">
                <a:cs typeface="Calibri"/>
              </a:rPr>
              <a:t> - Uses a n-bit state machine to predict the outcome of a branch.</a:t>
            </a:r>
          </a:p>
          <a:p>
            <a:pPr lvl="1" indent="-342900"/>
            <a:r>
              <a:rPr lang="en-US" sz="1600">
                <a:solidFill>
                  <a:srgbClr val="000000"/>
                </a:solidFill>
                <a:cs typeface="Calibri"/>
              </a:rPr>
              <a:t>Tradeoff - Does not consider history of a branch and other branches for prediction.</a:t>
            </a:r>
            <a:endParaRPr lang="en-US" sz="16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chemeClr val="accent1"/>
                </a:solidFill>
                <a:cs typeface="Calibri"/>
              </a:rPr>
              <a:t>Tournament Branch Predictor</a:t>
            </a:r>
            <a:r>
              <a:rPr lang="en-US" sz="2000" dirty="0">
                <a:cs typeface="Calibri"/>
              </a:rPr>
              <a:t> - Takes advantage of </a:t>
            </a:r>
            <a:r>
              <a:rPr lang="en-US" sz="2000" dirty="0">
                <a:solidFill>
                  <a:schemeClr val="accent5"/>
                </a:solidFill>
                <a:cs typeface="Calibri"/>
              </a:rPr>
              <a:t>spatial</a:t>
            </a:r>
            <a:r>
              <a:rPr lang="en-US" sz="2000" dirty="0">
                <a:cs typeface="Calibri"/>
              </a:rPr>
              <a:t> as well as </a:t>
            </a:r>
            <a:r>
              <a:rPr lang="en-US" sz="2000" dirty="0">
                <a:solidFill>
                  <a:schemeClr val="accent5"/>
                </a:solidFill>
                <a:cs typeface="Calibri"/>
              </a:rPr>
              <a:t>temporal locality</a:t>
            </a:r>
            <a:r>
              <a:rPr lang="en-US" sz="2000" dirty="0">
                <a:cs typeface="Calibri"/>
              </a:rPr>
              <a:t> of a branch to predict its outcome.</a:t>
            </a:r>
          </a:p>
          <a:p>
            <a:pPr lvl="1" indent="-342900"/>
            <a:r>
              <a:rPr lang="en-US" sz="1600">
                <a:cs typeface="Calibri"/>
              </a:rPr>
              <a:t>Tradeoff – Needs a complex circuit since it is a hybrid of 3 different predictors.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34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FBE7C-E11C-8AE4-1A21-97AA04C7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Installing gem5 and 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1751-676D-B693-EB9E-8E28F09A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Installing gem is a straightforward and easy task.</a:t>
            </a:r>
          </a:p>
          <a:p>
            <a:r>
              <a:rPr lang="en-US" sz="2000">
                <a:ea typeface="+mn-lt"/>
                <a:cs typeface="+mn-lt"/>
              </a:rPr>
              <a:t>One can download gem5 from its git hub repository:</a:t>
            </a:r>
          </a:p>
          <a:p>
            <a:pPr lvl="1"/>
            <a:r>
              <a:rPr lang="en-US" sz="1400">
                <a:ea typeface="+mn-lt"/>
                <a:cs typeface="+mn-lt"/>
              </a:rPr>
              <a:t>Git clone </a:t>
            </a:r>
            <a:r>
              <a:rPr lang="en-US" sz="1400">
                <a:ea typeface="+mn-lt"/>
                <a:cs typeface="+mn-lt"/>
                <a:hlinkClick r:id="rId2"/>
              </a:rPr>
              <a:t>https://gem5.googlesource.com/public/gem5</a:t>
            </a:r>
            <a:endParaRPr lang="en-US" sz="1400">
              <a:ea typeface="+mn-lt"/>
              <a:cs typeface="+mn-lt"/>
            </a:endParaRPr>
          </a:p>
          <a:p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 is a software compilation/build tool like Make utility which helps in faster and easier compilation.</a:t>
            </a:r>
          </a:p>
          <a:p>
            <a:r>
              <a:rPr lang="en-US" sz="2000">
                <a:ea typeface="+mn-lt"/>
                <a:cs typeface="+mn-lt"/>
              </a:rPr>
              <a:t>gem5 can be built with the help of </a:t>
            </a:r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lvl="1"/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 build/X86/gem5.opt</a:t>
            </a:r>
          </a:p>
          <a:p>
            <a:r>
              <a:rPr lang="en-US" sz="2000">
                <a:ea typeface="+mn-lt"/>
                <a:cs typeface="+mn-lt"/>
              </a:rPr>
              <a:t>gem5 build options:</a:t>
            </a:r>
          </a:p>
          <a:p>
            <a:pPr lvl="1"/>
            <a:r>
              <a:rPr lang="en-US" sz="1600">
                <a:ea typeface="+mn-lt"/>
                <a:cs typeface="+mn-lt"/>
              </a:rPr>
              <a:t>opt – Optimized with debug symbols</a:t>
            </a:r>
          </a:p>
          <a:p>
            <a:pPr lvl="1"/>
            <a:r>
              <a:rPr lang="en-US" sz="1600">
                <a:ea typeface="+mn-lt"/>
                <a:cs typeface="+mn-lt"/>
              </a:rPr>
              <a:t>debug</a:t>
            </a:r>
          </a:p>
          <a:p>
            <a:pPr lvl="1"/>
            <a:r>
              <a:rPr lang="en-US" sz="1600">
                <a:ea typeface="+mn-lt"/>
                <a:cs typeface="+mn-lt"/>
              </a:rPr>
              <a:t>fast – build with all optimizations and no debug symbols</a:t>
            </a:r>
          </a:p>
          <a:p>
            <a:pPr lvl="1"/>
            <a:r>
              <a:rPr lang="en-US" sz="1600">
                <a:ea typeface="+mn-lt"/>
                <a:cs typeface="+mn-lt"/>
              </a:rPr>
              <a:t>perf – for performance </a:t>
            </a:r>
            <a:r>
              <a:rPr lang="en-US" sz="1600" err="1">
                <a:ea typeface="+mn-lt"/>
                <a:cs typeface="+mn-lt"/>
              </a:rPr>
              <a:t>meaurement</a:t>
            </a:r>
            <a:endParaRPr lang="en-US" sz="1600">
              <a:ea typeface="+mn-lt"/>
              <a:cs typeface="+mn-lt"/>
            </a:endParaRPr>
          </a:p>
          <a:p>
            <a:pPr lvl="1"/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0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F28E2-79FC-9733-EFE1-25AC768D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gem5 code update for Branch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8742-E871-0956-4632-DF23820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19955"/>
            <a:ext cx="5457548" cy="5534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Branch Predictor needs to be specified in -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gem5/src/cpu/simple/BaseSimpleCPU.py</a:t>
            </a:r>
            <a:r>
              <a:rPr lang="en-US" sz="2000" dirty="0">
                <a:ea typeface="+mn-lt"/>
                <a:cs typeface="+mn-lt"/>
              </a:rPr>
              <a:t> with following line:</a:t>
            </a:r>
            <a:endParaRPr lang="en-US" sz="2000" dirty="0">
              <a:cs typeface="Calibri" panose="020F0502020204030204"/>
            </a:endParaRPr>
          </a:p>
          <a:p>
            <a:pPr lvl="1"/>
            <a:r>
              <a:rPr lang="en-US" sz="2000" err="1">
                <a:ea typeface="+mn-lt"/>
                <a:cs typeface="+mn-lt"/>
              </a:rPr>
              <a:t>branchPred</a:t>
            </a:r>
            <a:r>
              <a:rPr lang="en-US" sz="2000" dirty="0">
                <a:ea typeface="+mn-lt"/>
                <a:cs typeface="+mn-lt"/>
              </a:rPr>
              <a:t> = </a:t>
            </a:r>
            <a:r>
              <a:rPr lang="en-US" sz="2000" err="1">
                <a:ea typeface="+mn-lt"/>
                <a:cs typeface="+mn-lt"/>
              </a:rPr>
              <a:t>Param.BranchPredictor</a:t>
            </a:r>
            <a:r>
              <a:rPr lang="en-US" sz="2000" dirty="0">
                <a:ea typeface="+mn-lt"/>
                <a:cs typeface="+mn-lt"/>
              </a:rPr>
              <a:t>(&lt;</a:t>
            </a:r>
            <a:r>
              <a:rPr lang="en-US" sz="2000" b="1" err="1">
                <a:ea typeface="+mn-lt"/>
                <a:cs typeface="+mn-lt"/>
              </a:rPr>
              <a:t>BranchPredictor</a:t>
            </a:r>
            <a:r>
              <a:rPr lang="en-US" sz="2000" b="1" dirty="0">
                <a:ea typeface="+mn-lt"/>
                <a:cs typeface="+mn-lt"/>
              </a:rPr>
              <a:t> Type</a:t>
            </a:r>
            <a:r>
              <a:rPr lang="en-US" sz="2000" dirty="0">
                <a:ea typeface="+mn-lt"/>
                <a:cs typeface="+mn-lt"/>
              </a:rPr>
              <a:t>&gt;, "Branch Predictor")</a:t>
            </a:r>
            <a:endParaRPr lang="en-US" sz="2000" dirty="0">
              <a:cs typeface="Calibri"/>
            </a:endParaRPr>
          </a:p>
          <a:p>
            <a:pPr>
              <a:buFont typeface="Arial"/>
            </a:pPr>
            <a:r>
              <a:rPr lang="en-US" sz="2000" dirty="0">
                <a:cs typeface="Calibri"/>
              </a:rPr>
              <a:t>Parameters</a:t>
            </a:r>
            <a:r>
              <a:rPr lang="en-US" sz="2000" dirty="0">
                <a:ea typeface="+mn-lt"/>
                <a:cs typeface="+mn-lt"/>
              </a:rPr>
              <a:t> for the Branch Predictor are specified in: </a:t>
            </a:r>
            <a:r>
              <a:rPr lang="en-US" sz="2000" dirty="0">
                <a:solidFill>
                  <a:schemeClr val="accent1"/>
                </a:solidFill>
                <a:ea typeface="+mn-lt"/>
                <a:cs typeface="+mn-lt"/>
              </a:rPr>
              <a:t>gem5/src/cpu/BranchPredictor.py</a:t>
            </a:r>
            <a:r>
              <a:rPr lang="en-US" sz="2000" dirty="0">
                <a:ea typeface="+mn-lt"/>
                <a:cs typeface="+mn-lt"/>
              </a:rPr>
              <a:t> in respective predictor class. E.g.</a:t>
            </a:r>
          </a:p>
          <a:p>
            <a:pPr lvl="1">
              <a:buFont typeface="Arial,Sans-Serif"/>
            </a:pPr>
            <a:r>
              <a:rPr lang="en-US" sz="2000" dirty="0" err="1">
                <a:ea typeface="+mn-lt"/>
                <a:cs typeface="+mn-lt"/>
              </a:rPr>
              <a:t>localPredictorSize</a:t>
            </a:r>
            <a:r>
              <a:rPr lang="en-US" sz="2000" dirty="0">
                <a:ea typeface="+mn-lt"/>
                <a:cs typeface="+mn-lt"/>
              </a:rPr>
              <a:t> = </a:t>
            </a:r>
            <a:r>
              <a:rPr lang="en-US" sz="2000" dirty="0" err="1">
                <a:ea typeface="+mn-lt"/>
                <a:cs typeface="+mn-lt"/>
              </a:rPr>
              <a:t>Param.Unsigned</a:t>
            </a:r>
            <a:r>
              <a:rPr lang="en-US" sz="2000" dirty="0">
                <a:ea typeface="+mn-lt"/>
                <a:cs typeface="+mn-lt"/>
              </a:rPr>
              <a:t>(2048, "Size of local predictor")</a:t>
            </a:r>
          </a:p>
          <a:p>
            <a:pPr lvl="1">
              <a:buFont typeface="Arial,Sans-Serif"/>
            </a:pPr>
            <a:r>
              <a:rPr lang="en-US" sz="2000" dirty="0" err="1">
                <a:ea typeface="+mn-lt"/>
                <a:cs typeface="+mn-lt"/>
              </a:rPr>
              <a:t>globalPredictorSize</a:t>
            </a:r>
            <a:r>
              <a:rPr lang="en-US" sz="2000" dirty="0">
                <a:ea typeface="+mn-lt"/>
                <a:cs typeface="+mn-lt"/>
              </a:rPr>
              <a:t> = </a:t>
            </a:r>
            <a:r>
              <a:rPr lang="en-US" sz="2000" dirty="0" err="1">
                <a:ea typeface="+mn-lt"/>
                <a:cs typeface="+mn-lt"/>
              </a:rPr>
              <a:t>Param.Unsigned</a:t>
            </a:r>
            <a:r>
              <a:rPr lang="en-US" sz="2000" dirty="0">
                <a:ea typeface="+mn-lt"/>
                <a:cs typeface="+mn-lt"/>
              </a:rPr>
              <a:t>(2048, "Size of global predictor")</a:t>
            </a:r>
            <a:endParaRPr lang="en-US" sz="2000" dirty="0">
              <a:cs typeface="Calibri"/>
            </a:endParaRPr>
          </a:p>
          <a:p>
            <a:pPr lvl="1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lvl="1">
              <a:buFont typeface="Arial"/>
            </a:pPr>
            <a:endParaRPr lang="en-US" sz="2000">
              <a:cs typeface="Calibri"/>
            </a:endParaRPr>
          </a:p>
          <a:p>
            <a:pPr lvl="1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lvl="1"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62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50C1-9F0C-272C-A43C-68645D3B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6600">
                <a:cs typeface="Calibri Light"/>
              </a:rPr>
              <a:t>gem5 code change for custom stats addition</a:t>
            </a:r>
          </a:p>
        </p:txBody>
      </p:sp>
      <p:pic>
        <p:nvPicPr>
          <p:cNvPr id="14" name="Picture 3" descr="Stock exchange numbers">
            <a:extLst>
              <a:ext uri="{FF2B5EF4-FFF2-40B4-BE49-F238E27FC236}">
                <a16:creationId xmlns:a16="http://schemas.microsoft.com/office/drawing/2014/main" id="{1B30EE76-03DE-DD45-246C-7697B9C5F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6" r="20859" b="-3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B264-9E60-BE33-8FFD-C96D89E8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486577"/>
            <a:ext cx="11640104" cy="5890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add 2 custom stats to observe our simulations.</a:t>
            </a:r>
          </a:p>
          <a:p>
            <a:pPr marL="514350" indent="-514350">
              <a:buAutoNum type="arabicPeriod"/>
            </a:pPr>
            <a:r>
              <a:rPr lang="en-US" err="1">
                <a:cs typeface="Calibri"/>
              </a:rPr>
              <a:t>BranchMispredPct</a:t>
            </a:r>
            <a:r>
              <a:rPr lang="en-US">
                <a:cs typeface="Calibri"/>
              </a:rPr>
              <a:t> – Number of Branches </a:t>
            </a:r>
            <a:r>
              <a:rPr lang="en-US" err="1">
                <a:cs typeface="Calibri"/>
              </a:rPr>
              <a:t>mispredicted</a:t>
            </a:r>
            <a:endParaRPr lang="en-US" err="1"/>
          </a:p>
          <a:p>
            <a:pPr marL="628650" lvl="1" indent="0">
              <a:buNone/>
            </a:pPr>
            <a:r>
              <a:rPr lang="en-US">
                <a:cs typeface="Calibri"/>
              </a:rPr>
              <a:t>Declaration -</a:t>
            </a:r>
            <a:endParaRPr lang="en-US">
              <a:ea typeface="+mn-lt"/>
              <a:cs typeface="+mn-lt"/>
            </a:endParaRPr>
          </a:p>
          <a:p>
            <a:pPr marL="971550" lvl="1" indent="-342900"/>
            <a:r>
              <a:rPr lang="en-US">
                <a:ea typeface="+mn-lt"/>
                <a:cs typeface="+mn-lt"/>
              </a:rPr>
              <a:t>File changed -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gem5/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src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/simple/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exec_context.hh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971550" lvl="1" indent="-342900"/>
            <a:r>
              <a:rPr lang="en-US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Stats::Formula 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BranchMispredPct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;</a:t>
            </a:r>
          </a:p>
          <a:p>
            <a:pPr marL="971550" lvl="1" indent="-342900"/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628650" lvl="1" indent="0">
              <a:buNone/>
            </a:pPr>
            <a:r>
              <a:rPr lang="en-US">
                <a:ea typeface="+mn-lt"/>
                <a:cs typeface="+mn-lt"/>
              </a:rPr>
              <a:t>Definition -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971550" lvl="1" indent="-342900"/>
            <a:r>
              <a:rPr lang="en-US">
                <a:solidFill>
                  <a:srgbClr val="000000"/>
                </a:solidFill>
                <a:cs typeface="Calibri"/>
              </a:rPr>
              <a:t>File Changed -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gem5/src/simple/base.cc</a:t>
            </a:r>
          </a:p>
          <a:p>
            <a:pPr marL="971550" lvl="1" indent="-342900"/>
            <a:r>
              <a:rPr lang="en-US" err="1">
                <a:ea typeface="+mn-lt"/>
                <a:cs typeface="+mn-lt"/>
              </a:rPr>
              <a:t>t_info.BranchMispredPct</a:t>
            </a:r>
            <a:r>
              <a:rPr lang="en-US">
                <a:ea typeface="+mn-lt"/>
                <a:cs typeface="+mn-lt"/>
              </a:rPr>
              <a:t> = (</a:t>
            </a:r>
            <a:r>
              <a:rPr lang="en-US" err="1">
                <a:ea typeface="+mn-lt"/>
                <a:cs typeface="+mn-lt"/>
              </a:rPr>
              <a:t>t_info.numBranchMispred</a:t>
            </a:r>
            <a:r>
              <a:rPr lang="en-US">
                <a:ea typeface="+mn-lt"/>
                <a:cs typeface="+mn-lt"/>
              </a:rPr>
              <a:t> / </a:t>
            </a:r>
            <a:r>
              <a:rPr lang="en-US" err="1">
                <a:ea typeface="+mn-lt"/>
                <a:cs typeface="+mn-lt"/>
              </a:rPr>
              <a:t>t_info.numBranches</a:t>
            </a:r>
            <a:r>
              <a:rPr lang="en-US">
                <a:ea typeface="+mn-lt"/>
                <a:cs typeface="+mn-lt"/>
              </a:rPr>
              <a:t>) * 100;</a:t>
            </a:r>
          </a:p>
          <a:p>
            <a:pPr marL="971550" lvl="1" indent="-342900"/>
            <a:r>
              <a:rPr lang="en-US">
                <a:ea typeface="+mn-lt"/>
                <a:cs typeface="+mn-lt"/>
              </a:rPr>
              <a:t>t_info.BranchMispredPct.name(</a:t>
            </a:r>
            <a:r>
              <a:rPr lang="en-US" err="1">
                <a:ea typeface="+mn-lt"/>
                <a:cs typeface="+mn-lt"/>
              </a:rPr>
              <a:t>thread_str</a:t>
            </a:r>
            <a:r>
              <a:rPr lang="en-US">
                <a:ea typeface="+mn-lt"/>
                <a:cs typeface="+mn-lt"/>
              </a:rPr>
              <a:t> + ".</a:t>
            </a:r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") .desc("Number of branch mispredictions percentage");</a:t>
            </a:r>
            <a:endParaRPr lang="en-US">
              <a:cs typeface="Calibri" panose="020F0502020204030204"/>
            </a:endParaRPr>
          </a:p>
          <a:p>
            <a:pPr lvl="1"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628650" lvl="1" indent="0">
              <a:buNone/>
            </a:pPr>
            <a:endParaRPr lang="en-US">
              <a:solidFill>
                <a:srgbClr val="4472C4"/>
              </a:solidFill>
              <a:cs typeface="Calibri"/>
            </a:endParaRPr>
          </a:p>
          <a:p>
            <a:pPr marL="971550" lvl="1" indent="-342900"/>
            <a:endParaRPr lang="en-US">
              <a:solidFill>
                <a:srgbClr val="000000"/>
              </a:solidFill>
              <a:cs typeface="Calibri"/>
            </a:endParaRPr>
          </a:p>
          <a:p>
            <a:pPr marL="1428750" lvl="1" indent="0">
              <a:buNone/>
            </a:pPr>
            <a:endParaRPr lang="en-US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1085850" lvl="1" indent="-342900"/>
            <a:endParaRPr lang="en-US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3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5F1BC-901E-FC87-C2C4-1E90C0344AD9}"/>
              </a:ext>
            </a:extLst>
          </p:cNvPr>
          <p:cNvSpPr txBox="1"/>
          <p:nvPr/>
        </p:nvSpPr>
        <p:spPr>
          <a:xfrm>
            <a:off x="803430" y="818225"/>
            <a:ext cx="1169484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2</a:t>
            </a:r>
            <a:r>
              <a:rPr lang="en-US" sz="2400">
                <a:cs typeface="Arial"/>
              </a:rPr>
              <a:t>.</a:t>
            </a:r>
            <a:r>
              <a:rPr lang="en-US" sz="2800">
                <a:cs typeface="Arial"/>
              </a:rPr>
              <a:t> </a:t>
            </a:r>
            <a:r>
              <a:rPr lang="en-US" sz="2800" err="1">
                <a:cs typeface="Arial"/>
              </a:rPr>
              <a:t>BTBMissPct</a:t>
            </a:r>
            <a:r>
              <a:rPr lang="en-US" sz="2800">
                <a:cs typeface="Arial"/>
              </a:rPr>
              <a:t> – Percentage of BTB misses</a:t>
            </a:r>
          </a:p>
          <a:p>
            <a:pPr lvl="1"/>
            <a:r>
              <a:rPr lang="en-US" sz="2400">
                <a:cs typeface="Arial"/>
              </a:rPr>
              <a:t>Declaration - </a:t>
            </a:r>
            <a:endParaRPr lang="en-US" sz="2400">
              <a:ea typeface="+mn-lt"/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Arial"/>
              </a:rPr>
              <a:t>File – 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gem5/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src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cpu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/pred/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bpred_unit.hh</a:t>
            </a:r>
            <a:endParaRPr lang="en-US" sz="2400">
              <a:solidFill>
                <a:schemeClr val="accent1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Stats::Formula </a:t>
            </a: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;</a:t>
            </a:r>
            <a:endParaRPr lang="en-US" sz="2400">
              <a:cs typeface="Calibri"/>
            </a:endParaRPr>
          </a:p>
          <a:p>
            <a:pPr lvl="1"/>
            <a:endParaRPr lang="en-US" sz="2400">
              <a:cs typeface="Calibri"/>
            </a:endParaRPr>
          </a:p>
          <a:p>
            <a:pPr lvl="1">
              <a:buFont typeface="Arial"/>
            </a:pPr>
            <a:r>
              <a:rPr lang="en-US" sz="2400">
                <a:cs typeface="Calibri"/>
              </a:rPr>
              <a:t>Definition -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cs typeface="Calibri"/>
              </a:rPr>
              <a:t>File - 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gem5/src/cpu/pred/bpred_unit.cc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BTBMissPct.name(name() + ".</a:t>
            </a: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")</a:t>
            </a:r>
          </a:p>
          <a:p>
            <a:pPr lvl="1"/>
            <a:r>
              <a:rPr lang="en-US" sz="2400">
                <a:ea typeface="+mn-lt"/>
                <a:cs typeface="+mn-lt"/>
              </a:rPr>
              <a:t>                          .desc("BTB Miss Percentage")</a:t>
            </a:r>
            <a:endParaRPr lang="en-US" sz="2400">
              <a:cs typeface="Calibri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                          .precision(6);</a:t>
            </a:r>
            <a:endParaRPr lang="en-US" sz="2400"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 = (1 - (</a:t>
            </a:r>
            <a:r>
              <a:rPr lang="en-US" sz="2400" err="1">
                <a:ea typeface="+mn-lt"/>
                <a:cs typeface="+mn-lt"/>
              </a:rPr>
              <a:t>BTBHits</a:t>
            </a:r>
            <a:r>
              <a:rPr lang="en-US" sz="2400">
                <a:ea typeface="+mn-lt"/>
                <a:cs typeface="+mn-lt"/>
              </a:rPr>
              <a:t> / </a:t>
            </a:r>
            <a:r>
              <a:rPr lang="en-US" sz="2400" err="1">
                <a:ea typeface="+mn-lt"/>
                <a:cs typeface="+mn-lt"/>
              </a:rPr>
              <a:t>BTBLookups</a:t>
            </a:r>
            <a:r>
              <a:rPr lang="en-US" sz="2400">
                <a:ea typeface="+mn-lt"/>
                <a:cs typeface="+mn-lt"/>
              </a:rPr>
              <a:t>)) * 100;</a:t>
            </a:r>
            <a:endParaRPr lang="en-US">
              <a:cs typeface="Calibri" panose="020F0502020204030204"/>
            </a:endParaRPr>
          </a:p>
          <a:p>
            <a:pPr lvl="1">
              <a:buFont typeface="Arial"/>
            </a:pPr>
            <a:endParaRPr lang="en-US" sz="2400">
              <a:cs typeface="Calibri"/>
            </a:endParaRPr>
          </a:p>
          <a:p>
            <a:pPr lvl="1"/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02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 - 6304 Project 1</vt:lpstr>
      <vt:lpstr>Branch Prediction and its importance</vt:lpstr>
      <vt:lpstr>What is gem5?</vt:lpstr>
      <vt:lpstr>Types of Predictors in gem5 and tradeoffs</vt:lpstr>
      <vt:lpstr>Installing gem5 and dependencies</vt:lpstr>
      <vt:lpstr>gem5 code update for Branch Predictor</vt:lpstr>
      <vt:lpstr>gem5 code change for custom stats addition</vt:lpstr>
      <vt:lpstr>PowerPoint Presentation</vt:lpstr>
      <vt:lpstr>PowerPoint Presentation</vt:lpstr>
      <vt:lpstr>Running simulation on benchmarks</vt:lpstr>
      <vt:lpstr>Automating the simulations</vt:lpstr>
      <vt:lpstr>Observations on various simulations run on both benchmarks using different predictors.</vt:lpstr>
      <vt:lpstr>Local Predictor Observations</vt:lpstr>
      <vt:lpstr>PowerPoint Presentation</vt:lpstr>
      <vt:lpstr>PowerPoint Presentation</vt:lpstr>
      <vt:lpstr>PowerPoint Presentation</vt:lpstr>
      <vt:lpstr>PowerPoint Presentation</vt:lpstr>
      <vt:lpstr>BiMode Predictor Observations</vt:lpstr>
      <vt:lpstr>PowerPoint Presentation</vt:lpstr>
      <vt:lpstr>PowerPoint Presentation</vt:lpstr>
      <vt:lpstr>PowerPoint Presentation</vt:lpstr>
      <vt:lpstr>PowerPoint Presentation</vt:lpstr>
      <vt:lpstr>Tournament Predictor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Observations for 401.bzip2</vt:lpstr>
      <vt:lpstr>Final Observations for 429.mcf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703</cp:revision>
  <dcterms:created xsi:type="dcterms:W3CDTF">2022-11-03T21:46:34Z</dcterms:created>
  <dcterms:modified xsi:type="dcterms:W3CDTF">2022-11-05T01:46:05Z</dcterms:modified>
</cp:coreProperties>
</file>