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9" r:id="rId13"/>
    <p:sldId id="271" r:id="rId14"/>
    <p:sldId id="272" r:id="rId15"/>
    <p:sldId id="268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6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35DC-9C79-4F47-B2C2-528981017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22E0B-AF16-4306-9571-7E163361A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B1709-E434-4FE8-882B-660B62FE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CC08-4859-481E-8E64-2DB63633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9248-FC68-4A27-952A-2B91C364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21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872A-5A10-4828-9BCE-3AEBE22A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079A7-17AE-415E-AAA9-C02E3B695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4CA38-D1C0-4036-808D-2D6B72D6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1AFC0-899A-47AD-AC4F-E75B30D4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9C641-73A4-4E9E-87E5-F8D37DA2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0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81A1E-2605-4177-86CA-AC8AA30E1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1889B-CD8D-4C30-83A1-1CD721140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266F7-293A-4CFB-9079-4BD99683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C470C-81CF-48F5-B6DA-E5327062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8E54-37F9-41A8-B66F-CF036050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10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FC5F-2B40-4FFD-A115-447B1F7C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5237-80A7-4D80-9935-B18CDFDA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DA480-6EA0-438E-946F-5F58BCFA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F7FA9-6804-4D1A-8AC0-98433C39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1B1F6-D09A-429C-AAA2-74FCA1BC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40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7377-3938-49B0-BC36-5F4E34FA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5150-3216-4784-8C71-A0830DC6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4FD2E-6BE4-47E4-8D44-BF316140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5DB4-3819-4BEF-B268-21836E58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118E2-D9B8-49E8-B490-58B180DE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94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F26B-369E-4F1A-9215-F54C4FFD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6FA9-6E0D-43E1-8401-CC6BF6612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F30FA-6A1D-400B-BE5B-AFA933BE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86599-B714-40F7-9795-E364B68D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CEB1A-D5FF-463C-BB95-88ACB4FF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0AAA-9187-4BBE-866B-7F98983F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58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3EF4-54A6-4FDC-BCA6-DF3CFEAE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A8C3C-8FF3-4959-824D-1E085DBD6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85BF3-7FFC-4771-A54E-6F34C419A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17087-B36C-4707-965C-C00D9CB3C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5BFE4-CDAD-4F2A-B7EA-8B48A655D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4E95D-469C-4ADC-8E6B-22814F25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2AC6F-6A9E-4F4A-8949-D613B30F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06DE9-2283-4BA4-B772-11219B6C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F2C3-1E82-4508-A4D5-A0BBB67F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7B61-80E2-4C6C-B070-2A29E662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3A3C8-4C76-40B6-83CB-D37177CA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570A2-456B-48BA-9291-34FF9B8D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50DE0-D298-491B-AE73-1ACEA12A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67712-83B9-404F-9114-B6A9C6C2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5086B-D744-4FD9-8851-50CFFA0D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31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EE10-A3AF-4FF9-95AD-2379195F8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08BF-F2A6-43A3-BCDB-4F02830EE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F135D-13F9-4ECD-8572-93BE99783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530A2-2829-4A18-90D3-A9E2784F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3C6FB-ABAC-4DB6-8E80-B61A1FDB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10A69-DAC2-4BF9-8A41-43685482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6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BB99-7830-4F24-A315-7CFE53CD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37338-843E-4CDF-A881-F24A33F42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AAB25-48F7-4A99-9CB7-CAB5F0618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FB9EA-4EFA-4CEC-843A-3E255B76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9A4-E1FE-4CEB-8C6E-BF1EDB7D7F2E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07AED-C5FD-4E41-B2F5-F9453359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CFDEC-FBB8-4C0B-AF21-7E46F239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606C9-9B1C-4802-9597-0C73BC1D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78E9E-A93F-4567-A9C6-290FC29A6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D1F7-102F-4D10-9319-5CA9F3E6E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2E9A4-E1FE-4CEB-8C6E-BF1EDB7D7F2E}" type="datetimeFigureOut">
              <a:rPr lang="en-IN" smtClean="0"/>
              <a:t>21-02-2020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1725A-658E-4C43-94C0-27CFE9B22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FA2EF-B954-480D-A23E-87BEAA203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E58ED-9ACF-4C32-A618-DB76E7500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s6conso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s6conso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6conso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3B1D2-9E12-4567-85DE-425F269EB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Modern JavaScript</a:t>
            </a:r>
          </a:p>
        </p:txBody>
      </p:sp>
    </p:spTree>
    <p:extLst>
      <p:ext uri="{BB962C8B-B14F-4D97-AF65-F5344CB8AC3E}">
        <p14:creationId xmlns:p14="http://schemas.microsoft.com/office/powerpoint/2010/main" val="166522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40BF9-2DEC-4972-A400-6D26745A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/>
              <a:t>Functions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D498-D349-444A-B2F2-FBF7B8EE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IN" sz="2000"/>
              <a:t>In JS, function are often referred to as first-class objects, which means it can be passed onto another functions (callbacks), can be returned from a function (closure)</a:t>
            </a:r>
          </a:p>
          <a:p>
            <a:r>
              <a:rPr lang="en-IN" sz="2000"/>
              <a:t>Functions can have properties and methods (react hooks), They have additional properties such as name and code (contains definition in form of string)</a:t>
            </a:r>
          </a:p>
          <a:p>
            <a:r>
              <a:rPr lang="en-US" sz="2000"/>
              <a:t>All functions return something, a function without a return statement returns undefined. (Unless it's a constructor) 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087541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Let’s Code..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A72BAA-F6A0-4621-BD65-473CFEB2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81025"/>
            <a:ext cx="5116286" cy="4396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566DF-B9F8-4D68-9771-32115FD8C9B2}"/>
              </a:ext>
            </a:extLst>
          </p:cNvPr>
          <p:cNvSpPr txBox="1"/>
          <p:nvPr/>
        </p:nvSpPr>
        <p:spPr>
          <a:xfrm>
            <a:off x="5611584" y="5456687"/>
            <a:ext cx="4924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3"/>
              </a:rPr>
              <a:t>https://es6console.com/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287116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40BF9-2DEC-4972-A400-6D26745A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/>
              <a:t>Objects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D498-D349-444A-B2F2-FBF7B8EE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IN" sz="2000" dirty="0"/>
              <a:t>Objects in JS can be class-less</a:t>
            </a:r>
          </a:p>
          <a:p>
            <a:r>
              <a:rPr lang="en-IN" sz="2000" dirty="0"/>
              <a:t>Inheritance used to happen via prototypes (which basically meant linking objects together)</a:t>
            </a:r>
          </a:p>
          <a:p>
            <a:r>
              <a:rPr lang="en-IN" sz="2000" dirty="0"/>
              <a:t>Classes came to rescue with weird syntax of using prototypes</a:t>
            </a:r>
          </a:p>
          <a:p>
            <a:r>
              <a:rPr lang="en-IN" sz="2000" dirty="0"/>
              <a:t>With the advent of ES6 there are a lot new features added in order to access and create Objects</a:t>
            </a:r>
          </a:p>
        </p:txBody>
      </p:sp>
    </p:spTree>
    <p:extLst>
      <p:ext uri="{BB962C8B-B14F-4D97-AF65-F5344CB8AC3E}">
        <p14:creationId xmlns:p14="http://schemas.microsoft.com/office/powerpoint/2010/main" val="679729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Let’s Code..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A72BAA-F6A0-4621-BD65-473CFEB2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81025"/>
            <a:ext cx="5116286" cy="4396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566DF-B9F8-4D68-9771-32115FD8C9B2}"/>
              </a:ext>
            </a:extLst>
          </p:cNvPr>
          <p:cNvSpPr txBox="1"/>
          <p:nvPr/>
        </p:nvSpPr>
        <p:spPr>
          <a:xfrm>
            <a:off x="5611584" y="5456687"/>
            <a:ext cx="4924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3"/>
              </a:rPr>
              <a:t>https://es6console.com/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276881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40BF9-2DEC-4972-A400-6D26745A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 dirty="0"/>
              <a:t>Arrays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D498-D349-444A-B2F2-FBF7B8EE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IN" sz="2000" dirty="0"/>
              <a:t>Object with property names ‘0’, ‘1’, ‘2’ and so on. Property names are always strings.</a:t>
            </a:r>
          </a:p>
          <a:p>
            <a:r>
              <a:rPr lang="en-IN" sz="2000" dirty="0"/>
              <a:t>But we are able to access </a:t>
            </a:r>
            <a:r>
              <a:rPr lang="en-IN" sz="2000" dirty="0" err="1"/>
              <a:t>arr</a:t>
            </a:r>
            <a:r>
              <a:rPr lang="en-IN" sz="2000" dirty="0"/>
              <a:t>[0], this is because whatever we write as computed is converted to string literal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69521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15A0-A8EC-48C7-B733-0E94B04F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Prototypal Inheritance vs Class based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18D1-5ED4-4A2E-82E7-6CDDC62CB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96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9601C-081B-4C5C-99AD-A3BC432A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0"/>
            <a:ext cx="5968074" cy="949593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FFFFFF"/>
                </a:solidFill>
              </a:rPr>
              <a:t>Iterables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19FF-7163-4F0F-AB17-3B32BC09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820" y="1787792"/>
            <a:ext cx="7331769" cy="4784457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FFFFFF"/>
                </a:solidFill>
              </a:rPr>
              <a:t>A value is 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 if it has a property with key </a:t>
            </a:r>
            <a:r>
              <a:rPr lang="en-IN" sz="1600" dirty="0" err="1">
                <a:solidFill>
                  <a:srgbClr val="FFFFFF"/>
                </a:solidFill>
              </a:rPr>
              <a:t>Symbol.iterator</a:t>
            </a:r>
            <a:endParaRPr lang="en-IN" sz="16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Ex: [1,2,3][</a:t>
            </a:r>
            <a:r>
              <a:rPr lang="en-IN" sz="1600" dirty="0" err="1">
                <a:solidFill>
                  <a:srgbClr val="FFFFFF"/>
                </a:solidFill>
              </a:rPr>
              <a:t>Symbol.iterator</a:t>
            </a:r>
            <a:r>
              <a:rPr lang="en-IN" sz="1600" dirty="0">
                <a:solidFill>
                  <a:srgbClr val="FFFFFF"/>
                </a:solidFill>
              </a:rPr>
              <a:t>] returns a function</a:t>
            </a:r>
          </a:p>
          <a:p>
            <a:pPr marL="457200" lvl="1" indent="0">
              <a:buNone/>
            </a:pPr>
            <a:r>
              <a:rPr lang="en-IN" sz="1600" dirty="0" err="1">
                <a:solidFill>
                  <a:srgbClr val="FFFFFF"/>
                </a:solidFill>
              </a:rPr>
              <a:t>const</a:t>
            </a:r>
            <a:r>
              <a:rPr lang="en-IN" sz="1600" dirty="0">
                <a:solidFill>
                  <a:srgbClr val="FFFFFF"/>
                </a:solidFill>
              </a:rPr>
              <a:t> </a:t>
            </a:r>
            <a:r>
              <a:rPr lang="en-IN" sz="1600" dirty="0" err="1">
                <a:solidFill>
                  <a:srgbClr val="FFFFFF"/>
                </a:solidFill>
              </a:rPr>
              <a:t>arrItertor</a:t>
            </a:r>
            <a:r>
              <a:rPr lang="en-IN" sz="1600" dirty="0">
                <a:solidFill>
                  <a:srgbClr val="FFFFFF"/>
                </a:solidFill>
              </a:rPr>
              <a:t> = [1,2,3][</a:t>
            </a:r>
            <a:r>
              <a:rPr lang="en-IN" sz="1600" dirty="0" err="1">
                <a:solidFill>
                  <a:srgbClr val="FFFFFF"/>
                </a:solidFill>
              </a:rPr>
              <a:t>Symbol.iterator</a:t>
            </a:r>
            <a:r>
              <a:rPr lang="en-IN" sz="1600" dirty="0">
                <a:solidFill>
                  <a:srgbClr val="FFFFFF"/>
                </a:solidFill>
              </a:rPr>
              <a:t>]();</a:t>
            </a:r>
          </a:p>
          <a:p>
            <a:r>
              <a:rPr lang="en-IN" sz="1600" dirty="0">
                <a:solidFill>
                  <a:srgbClr val="FFFFFF"/>
                </a:solidFill>
              </a:rPr>
              <a:t>In </a:t>
            </a:r>
            <a:r>
              <a:rPr lang="en-IN" sz="1600" dirty="0" err="1">
                <a:solidFill>
                  <a:srgbClr val="FFFFFF"/>
                </a:solidFill>
              </a:rPr>
              <a:t>js</a:t>
            </a:r>
            <a:r>
              <a:rPr lang="en-IN" sz="1600" dirty="0">
                <a:solidFill>
                  <a:srgbClr val="FFFFFF"/>
                </a:solidFill>
              </a:rPr>
              <a:t>, (Arrays, Strings, Sets, Maps, Objects returned by keys, values, entries, DOM data structure: “[...</a:t>
            </a:r>
            <a:r>
              <a:rPr lang="en-IN" sz="1600" dirty="0" err="1">
                <a:solidFill>
                  <a:srgbClr val="FFFFFF"/>
                </a:solidFill>
              </a:rPr>
              <a:t>document.querySelectorAll</a:t>
            </a:r>
            <a:r>
              <a:rPr lang="en-IN" sz="1600" dirty="0">
                <a:solidFill>
                  <a:srgbClr val="FFFFFF"/>
                </a:solidFill>
              </a:rPr>
              <a:t>('div') ]”) are 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endParaRPr lang="en-IN" sz="1600" dirty="0">
              <a:solidFill>
                <a:srgbClr val="FFFFFF"/>
              </a:solidFill>
            </a:endParaRPr>
          </a:p>
          <a:p>
            <a:r>
              <a:rPr lang="en-IN" sz="1600" dirty="0" err="1">
                <a:solidFill>
                  <a:srgbClr val="FFFFFF"/>
                </a:solidFill>
              </a:rPr>
              <a:t>Iterables</a:t>
            </a:r>
            <a:r>
              <a:rPr lang="en-IN" sz="1600" dirty="0">
                <a:solidFill>
                  <a:srgbClr val="FFFFFF"/>
                </a:solidFill>
              </a:rPr>
              <a:t> are used in many places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    Ex:  1) for(</a:t>
            </a:r>
            <a:r>
              <a:rPr lang="en-IN" sz="1600" dirty="0" err="1">
                <a:solidFill>
                  <a:srgbClr val="FFFFFF"/>
                </a:solidFill>
              </a:rPr>
              <a:t>const</a:t>
            </a:r>
            <a:r>
              <a:rPr lang="en-IN" sz="1600" dirty="0">
                <a:solidFill>
                  <a:srgbClr val="FFFFFF"/>
                </a:solidFill>
              </a:rPr>
              <a:t> vale of 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2) Array spread [ …&lt;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 ]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3) Array </a:t>
            </a:r>
            <a:r>
              <a:rPr lang="en-IN" sz="1600" dirty="0" err="1">
                <a:solidFill>
                  <a:srgbClr val="FFFFFF"/>
                </a:solidFill>
              </a:rPr>
              <a:t>destructuring</a:t>
            </a:r>
            <a:r>
              <a:rPr lang="en-IN" sz="1600" dirty="0">
                <a:solidFill>
                  <a:srgbClr val="FFFFFF"/>
                </a:solidFill>
              </a:rPr>
              <a:t>: </a:t>
            </a:r>
            <a:r>
              <a:rPr lang="en-IN" sz="1600" dirty="0" err="1">
                <a:solidFill>
                  <a:srgbClr val="FFFFFF"/>
                </a:solidFill>
              </a:rPr>
              <a:t>const</a:t>
            </a:r>
            <a:r>
              <a:rPr lang="en-IN" sz="1600" dirty="0">
                <a:solidFill>
                  <a:srgbClr val="FFFFFF"/>
                </a:solidFill>
              </a:rPr>
              <a:t> [first, second] = 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4) </a:t>
            </a:r>
            <a:r>
              <a:rPr lang="en-IN" sz="1600" dirty="0" err="1">
                <a:solidFill>
                  <a:srgbClr val="FFFFFF"/>
                </a:solidFill>
              </a:rPr>
              <a:t>Array.from</a:t>
            </a:r>
            <a:r>
              <a:rPr lang="en-IN" sz="1600" dirty="0">
                <a:solidFill>
                  <a:srgbClr val="FFFFFF"/>
                </a:solidFill>
              </a:rPr>
              <a:t>(&lt;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5) Set &amp; Map constructor: new Set(&lt;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&gt;);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	6) yield* operator requires &lt;</a:t>
            </a:r>
            <a:r>
              <a:rPr lang="en-IN" sz="1600" dirty="0" err="1">
                <a:solidFill>
                  <a:srgbClr val="FFFFFF"/>
                </a:solidFill>
              </a:rPr>
              <a:t>iterable</a:t>
            </a:r>
            <a:r>
              <a:rPr lang="en-IN" sz="1600" dirty="0">
                <a:solidFill>
                  <a:srgbClr val="FFFFFF"/>
                </a:solidFill>
              </a:rPr>
              <a:t>&gt;</a:t>
            </a:r>
          </a:p>
          <a:p>
            <a:pPr marL="0" indent="0">
              <a:buNone/>
            </a:pPr>
            <a:endParaRPr lang="en-IN" sz="1400" dirty="0">
              <a:solidFill>
                <a:srgbClr val="FFFFFF"/>
              </a:solidFill>
            </a:endParaRPr>
          </a:p>
          <a:p>
            <a:endParaRPr lang="en-I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65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9601C-081B-4C5C-99AD-A3BC432A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0"/>
            <a:ext cx="5968074" cy="949593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FFFFFF"/>
                </a:solidFill>
              </a:rPr>
              <a:t>Callbacks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19FF-7163-4F0F-AB17-3B32BC09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820" y="1787792"/>
            <a:ext cx="7331769" cy="47844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solidFill>
                <a:srgbClr val="FFFFFF"/>
              </a:solidFill>
            </a:endParaRPr>
          </a:p>
          <a:p>
            <a:r>
              <a:rPr lang="en-US" sz="1800" i="1" dirty="0"/>
              <a:t>A callback is a function that is to be executed </a:t>
            </a:r>
            <a:r>
              <a:rPr lang="en-US" sz="1800" b="1" i="1" dirty="0"/>
              <a:t>after</a:t>
            </a:r>
            <a:r>
              <a:rPr lang="en-US" sz="1800" i="1" dirty="0"/>
              <a:t> another function has finished executing — hence the name ‘call back’</a:t>
            </a:r>
            <a:endParaRPr lang="en-IN" sz="1800" dirty="0"/>
          </a:p>
          <a:p>
            <a:r>
              <a:rPr lang="en-IN" sz="1800" dirty="0">
                <a:solidFill>
                  <a:srgbClr val="FFFFFF"/>
                </a:solidFill>
              </a:rPr>
              <a:t>Why </a:t>
            </a:r>
            <a:r>
              <a:rPr lang="en-IN" sz="1800" dirty="0" err="1">
                <a:solidFill>
                  <a:srgbClr val="FFFFFF"/>
                </a:solidFill>
              </a:rPr>
              <a:t>callbacks</a:t>
            </a:r>
            <a:r>
              <a:rPr lang="en-IN" sz="1800" dirty="0">
                <a:solidFill>
                  <a:srgbClr val="FFFFFF"/>
                </a:solidFill>
              </a:rPr>
              <a:t> </a:t>
            </a:r>
          </a:p>
          <a:p>
            <a:endParaRPr lang="en-IN" sz="1800" dirty="0">
              <a:solidFill>
                <a:srgbClr val="FFFFFF"/>
              </a:solidFill>
            </a:endParaRPr>
          </a:p>
          <a:p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991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C2D9-12ED-4385-B9A1-E4D79789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Callbacks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E5FCD-BC34-4A2C-A440-1E42E65B0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callback is a function that is to be executed </a:t>
            </a:r>
            <a:r>
              <a:rPr lang="en-US" b="1" i="1" dirty="0"/>
              <a:t>after</a:t>
            </a:r>
            <a:r>
              <a:rPr lang="en-US" i="1" dirty="0"/>
              <a:t> another function has finished executing — hence the name ‘call back’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61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5EFA2-93D4-44DC-A3E5-3D08A287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IN" sz="4000" dirty="0"/>
              <a:t>Contents	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1354984-0D77-4BB3-B78A-92ADE2DB0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962759"/>
          </a:xfrm>
        </p:spPr>
        <p:txBody>
          <a:bodyPr>
            <a:normAutofit/>
          </a:bodyPr>
          <a:lstStyle/>
          <a:p>
            <a:r>
              <a:rPr lang="en-IN" sz="2000" dirty="0"/>
              <a:t>JS History</a:t>
            </a:r>
          </a:p>
          <a:p>
            <a:r>
              <a:rPr lang="en-IN" sz="2000" dirty="0"/>
              <a:t>JS Evolution </a:t>
            </a:r>
          </a:p>
          <a:p>
            <a:r>
              <a:rPr lang="en-IN" sz="2000" dirty="0"/>
              <a:t>Execution Environment</a:t>
            </a:r>
          </a:p>
          <a:p>
            <a:r>
              <a:rPr lang="en-IN" sz="2000" dirty="0"/>
              <a:t>Functional Scope vs Block Scope</a:t>
            </a:r>
          </a:p>
          <a:p>
            <a:r>
              <a:rPr lang="en-IN" sz="2000" dirty="0"/>
              <a:t>Functions, Objects and Arrays</a:t>
            </a:r>
          </a:p>
          <a:p>
            <a:r>
              <a:rPr lang="en-IN" sz="2000" dirty="0" err="1"/>
              <a:t>Iterables</a:t>
            </a:r>
            <a:endParaRPr lang="en-IN" sz="2000" dirty="0"/>
          </a:p>
          <a:p>
            <a:r>
              <a:rPr lang="en-IN" sz="2000" dirty="0"/>
              <a:t>Asynchronous Programming (</a:t>
            </a:r>
            <a:r>
              <a:rPr lang="en-IN" sz="2000" dirty="0" err="1"/>
              <a:t>Callbacks</a:t>
            </a:r>
            <a:r>
              <a:rPr lang="en-IN" sz="2000" dirty="0"/>
              <a:t>, Promises and async-await)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16558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4369-2CBA-461F-8299-5B48E031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0" y="536039"/>
            <a:ext cx="5314536" cy="1325563"/>
          </a:xfrm>
        </p:spPr>
        <p:txBody>
          <a:bodyPr>
            <a:normAutofit/>
          </a:bodyPr>
          <a:lstStyle/>
          <a:p>
            <a:r>
              <a:rPr lang="en-IN" dirty="0"/>
              <a:t>A brief of JS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FF489-7F50-4C2E-A9D6-223F9685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02191"/>
            <a:ext cx="6217020" cy="4895557"/>
          </a:xfrm>
        </p:spPr>
        <p:txBody>
          <a:bodyPr anchor="t">
            <a:normAutofit/>
          </a:bodyPr>
          <a:lstStyle/>
          <a:p>
            <a:pPr fontAlgn="base"/>
            <a:r>
              <a:rPr lang="en-US" sz="1600" dirty="0"/>
              <a:t>In around 1995, developers at Netscape Communications felt that the web wasn’t complete and it needed a programming language, in their term they needed a glue language</a:t>
            </a:r>
          </a:p>
          <a:p>
            <a:pPr fontAlgn="base"/>
            <a:r>
              <a:rPr lang="en-US" sz="1600" dirty="0"/>
              <a:t>To overcome this challenge, Netscape entered into a contract with Sun Microsystems</a:t>
            </a:r>
          </a:p>
          <a:p>
            <a:pPr fontAlgn="base"/>
            <a:r>
              <a:rPr lang="en-US" sz="1600" dirty="0"/>
              <a:t>In May 1995, Brenden </a:t>
            </a:r>
            <a:r>
              <a:rPr lang="en-US" sz="1600" dirty="0" err="1"/>
              <a:t>Eich</a:t>
            </a:r>
            <a:r>
              <a:rPr lang="en-US" sz="1600" dirty="0"/>
              <a:t> developed a prototype in 10 days, this was named as Mocha, got soon renamed to </a:t>
            </a:r>
            <a:r>
              <a:rPr lang="en-US" sz="1600" dirty="0" err="1"/>
              <a:t>LiveScript</a:t>
            </a:r>
            <a:r>
              <a:rPr lang="en-US" sz="1600" dirty="0"/>
              <a:t> in Sept 1995</a:t>
            </a:r>
          </a:p>
          <a:p>
            <a:pPr fontAlgn="base"/>
            <a:r>
              <a:rPr lang="en-US" sz="1600" dirty="0"/>
              <a:t>Netscape again altered the name </a:t>
            </a:r>
            <a:r>
              <a:rPr lang="en-US" sz="1600" dirty="0" err="1"/>
              <a:t>LiveScript</a:t>
            </a:r>
            <a:r>
              <a:rPr lang="en-US" sz="1600" dirty="0"/>
              <a:t> to JavaScript in order to take advantage of Java as a new Internet catch-word of that time</a:t>
            </a:r>
          </a:p>
          <a:p>
            <a:pPr fontAlgn="base"/>
            <a:r>
              <a:rPr lang="en-US" sz="1600" dirty="0"/>
              <a:t>In 1996, Looking into the popularity of JavaScript, Microsoft came up with its own JavaScript-clone and called it JScript.</a:t>
            </a:r>
          </a:p>
          <a:p>
            <a:pPr fontAlgn="base"/>
            <a:r>
              <a:rPr lang="en-US" sz="1600" dirty="0"/>
              <a:t>Soon, Programmers intending to build cross-platform websites started having issues with developing websites with JavaScript as the browser reacted differently to code for development.</a:t>
            </a:r>
          </a:p>
          <a:p>
            <a:pPr fontAlgn="base"/>
            <a:r>
              <a:rPr lang="en-US" sz="1600" dirty="0"/>
              <a:t>JavaScript was then passed onto European Computer Manufacturers Associations (i.e. ECMA) for standardization, in 1997 cam first standardized version called ECMAScript 1</a:t>
            </a:r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E9CDB764-6081-4023-A55F-2A28B7E58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9" r="1" b="2310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3451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JS Evolution</a:t>
            </a:r>
          </a:p>
        </p:txBody>
      </p:sp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16EF27EE-21CB-467B-A1D3-27BED1AB8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435957"/>
              </p:ext>
            </p:extLst>
          </p:nvPr>
        </p:nvGraphicFramePr>
        <p:xfrm>
          <a:off x="3812345" y="393894"/>
          <a:ext cx="7990448" cy="60069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990">
                  <a:extLst>
                    <a:ext uri="{9D8B030D-6E8A-4147-A177-3AD203B41FA5}">
                      <a16:colId xmlns:a16="http://schemas.microsoft.com/office/drawing/2014/main" val="3184248334"/>
                    </a:ext>
                  </a:extLst>
                </a:gridCol>
                <a:gridCol w="1952779">
                  <a:extLst>
                    <a:ext uri="{9D8B030D-6E8A-4147-A177-3AD203B41FA5}">
                      <a16:colId xmlns:a16="http://schemas.microsoft.com/office/drawing/2014/main" val="2274614209"/>
                    </a:ext>
                  </a:extLst>
                </a:gridCol>
                <a:gridCol w="4914679">
                  <a:extLst>
                    <a:ext uri="{9D8B030D-6E8A-4147-A177-3AD203B41FA5}">
                      <a16:colId xmlns:a16="http://schemas.microsoft.com/office/drawing/2014/main" val="1083445862"/>
                    </a:ext>
                  </a:extLst>
                </a:gridCol>
              </a:tblGrid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Year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Name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Description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4220235037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1997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1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First Edition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451346751"/>
                  </a:ext>
                </a:extLst>
              </a:tr>
              <a:tr h="1012082">
                <a:tc>
                  <a:txBody>
                    <a:bodyPr/>
                    <a:lstStyle/>
                    <a:p>
                      <a:r>
                        <a:rPr lang="en-IN" sz="1400"/>
                        <a:t>1998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ECMAScript 2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Editorial changes. Changes to keep up with ISO(International Organization for Standardization) Standards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3916463266"/>
                  </a:ext>
                </a:extLst>
              </a:tr>
              <a:tr h="721517">
                <a:tc>
                  <a:txBody>
                    <a:bodyPr/>
                    <a:lstStyle/>
                    <a:p>
                      <a:r>
                        <a:rPr lang="en-IN" sz="1400"/>
                        <a:t>1999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3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Regular Expressions added. Exception Handling added (try… catch). (fully supported in all browsers)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2798214733"/>
                  </a:ext>
                </a:extLst>
              </a:tr>
              <a:tr h="721517">
                <a:tc>
                  <a:txBody>
                    <a:bodyPr/>
                    <a:lstStyle/>
                    <a:p>
                      <a:r>
                        <a:rPr lang="en-IN" sz="1400"/>
                        <a:t>-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4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Was never released. And subsequently project was closed in 2003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3944996041"/>
                  </a:ext>
                </a:extLst>
              </a:tr>
              <a:tr h="675515">
                <a:tc gridSpan="3">
                  <a:txBody>
                    <a:bodyPr/>
                    <a:lstStyle/>
                    <a:p>
                      <a:pPr rtl="0"/>
                      <a:r>
                        <a:rPr lang="en-IN" sz="1400" i="1" dirty="0"/>
                        <a:t>* Adoption of JavaScript 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skyrocketed further when Jesse James Garrett presented his paper, where he introduced AJAX (</a:t>
                      </a:r>
                      <a:r>
                        <a:rPr lang="en-IN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Asynchronous JavaScript and XML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as a way of building modern websites.</a:t>
                      </a:r>
                    </a:p>
                  </a:txBody>
                  <a:tcPr marL="73442" marR="73442" marT="36722" marB="36722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1235" marR="81235" marT="40618" marB="40618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1235" marR="81235" marT="40618" marB="40618"/>
                </a:tc>
                <a:extLst>
                  <a:ext uri="{0D108BD9-81ED-4DB2-BD59-A6C34878D82A}">
                    <a16:rowId xmlns:a16="http://schemas.microsoft.com/office/drawing/2014/main" val="955986927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 dirty="0"/>
                        <a:t>2009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5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Strict Mode, JSON Support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3135111798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2015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6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Classes and modules added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301084426"/>
                  </a:ext>
                </a:extLst>
              </a:tr>
              <a:tr h="430951">
                <a:tc>
                  <a:txBody>
                    <a:bodyPr/>
                    <a:lstStyle/>
                    <a:p>
                      <a:r>
                        <a:rPr lang="en-IN" sz="1400"/>
                        <a:t>2016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7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Exponential Operators (**), Array.prototype.includes</a:t>
                      </a:r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074198482"/>
                  </a:ext>
                </a:extLst>
              </a:tr>
              <a:tr h="721517">
                <a:tc>
                  <a:txBody>
                    <a:bodyPr/>
                    <a:lstStyle/>
                    <a:p>
                      <a:r>
                        <a:rPr lang="en-IN" sz="1400"/>
                        <a:t>2017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ECMAScript 8</a:t>
                      </a:r>
                    </a:p>
                  </a:txBody>
                  <a:tcPr marL="73442" marR="73442" marT="36722" marB="36722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asynchronous iterators, asynchronous generators, and new regular expression features</a:t>
                      </a:r>
                      <a:endParaRPr lang="en-IN" sz="1400" dirty="0"/>
                    </a:p>
                  </a:txBody>
                  <a:tcPr marL="73442" marR="73442" marT="36722" marB="36722"/>
                </a:tc>
                <a:extLst>
                  <a:ext uri="{0D108BD9-81ED-4DB2-BD59-A6C34878D82A}">
                    <a16:rowId xmlns:a16="http://schemas.microsoft.com/office/drawing/2014/main" val="1334206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99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CFDE-E96E-40E7-9FAF-D0F7CA00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Let’s Code..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A72BAA-F6A0-4621-BD65-473CFEB2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81025"/>
            <a:ext cx="5116286" cy="4396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566DF-B9F8-4D68-9771-32115FD8C9B2}"/>
              </a:ext>
            </a:extLst>
          </p:cNvPr>
          <p:cNvSpPr txBox="1"/>
          <p:nvPr/>
        </p:nvSpPr>
        <p:spPr>
          <a:xfrm>
            <a:off x="5611584" y="5456687"/>
            <a:ext cx="4924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3"/>
              </a:rPr>
              <a:t>https://es6console.com/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322834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31CA-8069-4333-B92A-FBE8F08C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IN" sz="4800"/>
              <a:t>Guess Result..</a:t>
            </a:r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569F-7A75-4414-A7F6-A29422B1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9486"/>
            <a:ext cx="5704114" cy="64661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var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 = 'red';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function first() 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var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 = 'green';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console.log('1 : ' +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second();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function second() 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console.log('2 : ' +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first();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console.log('3 : ' +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99934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15A8-2DB3-4C1E-A2D9-FF8E038F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14" y="376083"/>
            <a:ext cx="4043915" cy="6105833"/>
          </a:xfrm>
        </p:spPr>
        <p:txBody>
          <a:bodyPr anchor="ctr">
            <a:normAutofit/>
          </a:bodyPr>
          <a:lstStyle/>
          <a:p>
            <a:r>
              <a:rPr lang="en-IN" sz="3200" dirty="0"/>
              <a:t>Execution Environment / Execution Context (Chain)</a:t>
            </a: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r>
              <a:rPr lang="en-IN" sz="3200" dirty="0"/>
              <a:t>Two important contexts:</a:t>
            </a:r>
            <a:br>
              <a:rPr lang="en-IN" sz="3200" dirty="0"/>
            </a:br>
            <a:r>
              <a:rPr lang="en-IN" sz="3200" dirty="0"/>
              <a:t>1. Global Execution Context (default)</a:t>
            </a:r>
            <a:br>
              <a:rPr lang="en-IN" sz="3200" dirty="0"/>
            </a:br>
            <a:r>
              <a:rPr lang="en-IN" sz="3200" dirty="0"/>
              <a:t>2. Functional Execution Context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1B4B75-EB12-45BD-859F-4479CA42B80E}"/>
              </a:ext>
            </a:extLst>
          </p:cNvPr>
          <p:cNvSpPr/>
          <p:nvPr/>
        </p:nvSpPr>
        <p:spPr>
          <a:xfrm>
            <a:off x="5399315" y="217714"/>
            <a:ext cx="6618514" cy="6487885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8E0369-C424-4869-83DD-E980BA8D669F}"/>
              </a:ext>
            </a:extLst>
          </p:cNvPr>
          <p:cNvSpPr/>
          <p:nvPr/>
        </p:nvSpPr>
        <p:spPr>
          <a:xfrm>
            <a:off x="6096000" y="1597885"/>
            <a:ext cx="4942115" cy="5107706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AEC03-586F-4E68-88FB-7A2D641EB5E6}"/>
              </a:ext>
            </a:extLst>
          </p:cNvPr>
          <p:cNvSpPr txBox="1"/>
          <p:nvPr/>
        </p:nvSpPr>
        <p:spPr>
          <a:xfrm>
            <a:off x="6422572" y="914404"/>
            <a:ext cx="1799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Global Environment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24C4EB-E946-4C84-BADA-071B739C90A1}"/>
              </a:ext>
            </a:extLst>
          </p:cNvPr>
          <p:cNvSpPr/>
          <p:nvPr/>
        </p:nvSpPr>
        <p:spPr>
          <a:xfrm>
            <a:off x="6177919" y="1745401"/>
            <a:ext cx="4707795" cy="4981977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5F6C-E2A3-446F-8E66-15DBF4DF64DD}"/>
              </a:ext>
            </a:extLst>
          </p:cNvPr>
          <p:cNvSpPr txBox="1"/>
          <p:nvPr/>
        </p:nvSpPr>
        <p:spPr>
          <a:xfrm>
            <a:off x="6681255" y="2627055"/>
            <a:ext cx="1999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Outer</a:t>
            </a:r>
            <a:r>
              <a:rPr lang="en-IN" dirty="0"/>
              <a:t> </a:t>
            </a:r>
            <a:r>
              <a:rPr lang="en-IN" sz="2400" dirty="0"/>
              <a:t>Environment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DE857D-3FEC-496C-BE31-360CD66D7091}"/>
              </a:ext>
            </a:extLst>
          </p:cNvPr>
          <p:cNvSpPr/>
          <p:nvPr/>
        </p:nvSpPr>
        <p:spPr>
          <a:xfrm>
            <a:off x="6878252" y="3443304"/>
            <a:ext cx="3352800" cy="3276599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DA247-898C-40C0-9C14-C4D97A97158E}"/>
              </a:ext>
            </a:extLst>
          </p:cNvPr>
          <p:cNvSpPr txBox="1"/>
          <p:nvPr/>
        </p:nvSpPr>
        <p:spPr>
          <a:xfrm>
            <a:off x="7657917" y="5290448"/>
            <a:ext cx="1959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Current Environment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EFABF7DA-D75C-4EB5-A862-01191EC7BEF0}"/>
              </a:ext>
            </a:extLst>
          </p:cNvPr>
          <p:cNvSpPr/>
          <p:nvPr/>
        </p:nvSpPr>
        <p:spPr>
          <a:xfrm>
            <a:off x="8643258" y="954261"/>
            <a:ext cx="340382" cy="3577871"/>
          </a:xfrm>
          <a:prstGeom prst="up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759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31CA-8069-4333-B92A-FBE8F08C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IN" sz="4800"/>
              <a:t>Guess Result..</a:t>
            </a:r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569F-7A75-4414-A7F6-A29422B1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9486"/>
            <a:ext cx="5704114" cy="6466114"/>
          </a:xfrm>
        </p:spPr>
        <p:txBody>
          <a:bodyPr anchor="ctr"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initialState</a:t>
            </a:r>
            <a:r>
              <a:rPr lang="en-IN" sz="2900" dirty="0">
                <a:solidFill>
                  <a:schemeClr val="bg1"/>
                </a:solidFill>
              </a:rPr>
              <a:t> =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list: [],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</a:t>
            </a:r>
            <a:r>
              <a:rPr lang="en-IN" sz="2900" dirty="0" err="1">
                <a:solidFill>
                  <a:schemeClr val="bg1"/>
                </a:solidFill>
              </a:rPr>
              <a:t>msg</a:t>
            </a:r>
            <a:r>
              <a:rPr lang="en-IN" sz="2900" dirty="0">
                <a:solidFill>
                  <a:schemeClr val="bg1"/>
                </a:solidFill>
              </a:rPr>
              <a:t>: ''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};</a:t>
            </a:r>
            <a:br>
              <a:rPr lang="en-IN" sz="2900" dirty="0">
                <a:solidFill>
                  <a:schemeClr val="bg1"/>
                </a:solidFill>
              </a:rPr>
            </a:b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initReducer</a:t>
            </a:r>
            <a:r>
              <a:rPr lang="en-IN" sz="2900" dirty="0">
                <a:solidFill>
                  <a:schemeClr val="bg1"/>
                </a:solidFill>
              </a:rPr>
              <a:t> = (state = </a:t>
            </a:r>
            <a:r>
              <a:rPr lang="en-IN" sz="2900" dirty="0" err="1">
                <a:solidFill>
                  <a:schemeClr val="bg1"/>
                </a:solidFill>
              </a:rPr>
              <a:t>initialState</a:t>
            </a:r>
            <a:r>
              <a:rPr lang="en-IN" sz="2900" dirty="0">
                <a:solidFill>
                  <a:schemeClr val="bg1"/>
                </a:solidFill>
              </a:rPr>
              <a:t>, action) =&gt;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switch (</a:t>
            </a:r>
            <a:r>
              <a:rPr lang="en-IN" sz="2900" dirty="0" err="1">
                <a:solidFill>
                  <a:schemeClr val="bg1"/>
                </a:solidFill>
              </a:rPr>
              <a:t>action.type</a:t>
            </a:r>
            <a:r>
              <a:rPr lang="en-IN" sz="2900" dirty="0">
                <a:solidFill>
                  <a:schemeClr val="bg1"/>
                </a:solidFill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case 'FETCH_LIST_SUCCESS':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</a:t>
            </a: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r>
              <a:rPr lang="en-IN" sz="2900" dirty="0">
                <a:solidFill>
                  <a:schemeClr val="bg1"/>
                </a:solidFill>
              </a:rPr>
              <a:t> = </a:t>
            </a:r>
            <a:r>
              <a:rPr lang="en-IN" sz="2900" dirty="0" err="1">
                <a:solidFill>
                  <a:schemeClr val="bg1"/>
                </a:solidFill>
              </a:rPr>
              <a:t>action.payload</a:t>
            </a:r>
            <a:r>
              <a:rPr lang="en-IN" sz="2900" dirty="0">
                <a:solidFill>
                  <a:schemeClr val="bg1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return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...state,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list: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endParaRPr lang="en-IN" sz="2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case 'FETCH_LIST_ERROR':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</a:t>
            </a: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r>
              <a:rPr lang="en-IN" sz="2900" dirty="0">
                <a:solidFill>
                  <a:schemeClr val="bg1"/>
                </a:solidFill>
              </a:rPr>
              <a:t> = </a:t>
            </a:r>
            <a:r>
              <a:rPr lang="en-IN" sz="2900" dirty="0" err="1">
                <a:solidFill>
                  <a:schemeClr val="bg1"/>
                </a:solidFill>
              </a:rPr>
              <a:t>action.payload</a:t>
            </a:r>
            <a:r>
              <a:rPr lang="en-IN" sz="2900" dirty="0">
                <a:solidFill>
                  <a:schemeClr val="bg1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return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...state,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list: </a:t>
            </a:r>
            <a:r>
              <a:rPr lang="en-IN" sz="2900" dirty="0" err="1">
                <a:solidFill>
                  <a:schemeClr val="bg1"/>
                </a:solidFill>
              </a:rPr>
              <a:t>tempList</a:t>
            </a:r>
            <a:r>
              <a:rPr lang="en-IN" sz="2900" dirty="0">
                <a:solidFill>
                  <a:schemeClr val="bg1"/>
                </a:solidFill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    </a:t>
            </a:r>
            <a:r>
              <a:rPr lang="en-IN" sz="2900" dirty="0" err="1">
                <a:solidFill>
                  <a:schemeClr val="bg1"/>
                </a:solidFill>
              </a:rPr>
              <a:t>msg</a:t>
            </a:r>
            <a:r>
              <a:rPr lang="en-IN" sz="2900" dirty="0">
                <a:solidFill>
                  <a:schemeClr val="bg1"/>
                </a:solidFill>
              </a:rPr>
              <a:t>: '</a:t>
            </a:r>
            <a:r>
              <a:rPr lang="en-IN" sz="2900" dirty="0" err="1">
                <a:solidFill>
                  <a:schemeClr val="bg1"/>
                </a:solidFill>
              </a:rPr>
              <a:t>Uhh</a:t>
            </a:r>
            <a:r>
              <a:rPr lang="en-IN" sz="2900" dirty="0">
                <a:solidFill>
                  <a:schemeClr val="bg1"/>
                </a:solidFill>
              </a:rPr>
              <a:t> </a:t>
            </a:r>
            <a:r>
              <a:rPr lang="en-IN" sz="2900" dirty="0" err="1">
                <a:solidFill>
                  <a:schemeClr val="bg1"/>
                </a:solidFill>
              </a:rPr>
              <a:t>Ohh</a:t>
            </a:r>
            <a:r>
              <a:rPr lang="en-IN" sz="2900" dirty="0">
                <a:solidFill>
                  <a:schemeClr val="bg1"/>
                </a:solidFill>
              </a:rPr>
              <a:t>.. Something went wrong...'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default: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        return state;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};</a:t>
            </a:r>
            <a:br>
              <a:rPr lang="en-IN" sz="2900" dirty="0">
                <a:solidFill>
                  <a:schemeClr val="bg1"/>
                </a:solidFill>
              </a:rPr>
            </a:br>
            <a:r>
              <a:rPr lang="en-IN" sz="2900" dirty="0" err="1">
                <a:solidFill>
                  <a:schemeClr val="bg1"/>
                </a:solidFill>
              </a:rPr>
              <a:t>const</a:t>
            </a:r>
            <a:r>
              <a:rPr lang="en-IN" sz="2900" dirty="0">
                <a:solidFill>
                  <a:schemeClr val="bg1"/>
                </a:solidFill>
              </a:rPr>
              <a:t> state = </a:t>
            </a:r>
            <a:r>
              <a:rPr lang="en-IN" sz="2900" dirty="0" err="1">
                <a:solidFill>
                  <a:schemeClr val="bg1"/>
                </a:solidFill>
              </a:rPr>
              <a:t>initReducer</a:t>
            </a:r>
            <a:r>
              <a:rPr lang="en-IN" sz="2900" dirty="0">
                <a:solidFill>
                  <a:schemeClr val="bg1"/>
                </a:solidFill>
              </a:rPr>
              <a:t>(undefined,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type: 'FETCH_LIST_SUCCESS',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    payload: [1, 2, 3, 4]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900" dirty="0">
                <a:solidFill>
                  <a:schemeClr val="bg1"/>
                </a:solidFill>
              </a:rPr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N" sz="2900" dirty="0">
                <a:solidFill>
                  <a:schemeClr val="bg1"/>
                </a:solidFill>
              </a:rPr>
            </a:br>
            <a:r>
              <a:rPr lang="en-IN" sz="2900" dirty="0">
                <a:solidFill>
                  <a:schemeClr val="bg1"/>
                </a:solidFill>
              </a:rPr>
              <a:t>console.log(state);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4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D783B-43DB-421A-BC8B-F79D6B6F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462230"/>
            <a:ext cx="5968074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Function Scope vs Block Scope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F923-995A-48DE-A809-6BEE2047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411" y="2117929"/>
            <a:ext cx="5965178" cy="3967282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FFFF"/>
                </a:solidFill>
              </a:rPr>
              <a:t>Everything used to be function scope</a:t>
            </a:r>
          </a:p>
          <a:p>
            <a:r>
              <a:rPr lang="en-IN" sz="2000" dirty="0">
                <a:solidFill>
                  <a:srgbClr val="FFFFFF"/>
                </a:solidFill>
              </a:rPr>
              <a:t>With the new ‘let’ and ‘</a:t>
            </a:r>
            <a:r>
              <a:rPr lang="en-IN" sz="2000" dirty="0" err="1">
                <a:solidFill>
                  <a:srgbClr val="FFFFFF"/>
                </a:solidFill>
              </a:rPr>
              <a:t>const</a:t>
            </a:r>
            <a:r>
              <a:rPr lang="en-IN" sz="2000" dirty="0">
                <a:solidFill>
                  <a:srgbClr val="FFFFFF"/>
                </a:solidFill>
              </a:rPr>
              <a:t>’ keywords that changed</a:t>
            </a:r>
          </a:p>
          <a:p>
            <a:r>
              <a:rPr lang="en-IN" sz="2000" dirty="0">
                <a:solidFill>
                  <a:srgbClr val="FFFFFF"/>
                </a:solidFill>
              </a:rPr>
              <a:t>With the invent of ES6 coined the term ‘Block Scope’</a:t>
            </a:r>
          </a:p>
          <a:p>
            <a:r>
              <a:rPr lang="en-IN" sz="2000" dirty="0">
                <a:solidFill>
                  <a:srgbClr val="FFFFFF"/>
                </a:solidFill>
              </a:rPr>
              <a:t>Block Scope live inside {}</a:t>
            </a:r>
          </a:p>
          <a:p>
            <a:r>
              <a:rPr lang="en-IN" sz="20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0995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1238</Words>
  <Application>Microsoft Office PowerPoint</Application>
  <PresentationFormat>Widescreen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Modern JavaScript</vt:lpstr>
      <vt:lpstr>Contents </vt:lpstr>
      <vt:lpstr>A brief of JS History</vt:lpstr>
      <vt:lpstr>JS Evolution</vt:lpstr>
      <vt:lpstr>Let’s Code..</vt:lpstr>
      <vt:lpstr>Guess Result..</vt:lpstr>
      <vt:lpstr>Execution Environment / Execution Context (Chain)    Two important contexts: 1. Global Execution Context (default) 2. Functional Execution Context </vt:lpstr>
      <vt:lpstr>Guess Result..</vt:lpstr>
      <vt:lpstr>Function Scope vs Block Scope</vt:lpstr>
      <vt:lpstr>Functions</vt:lpstr>
      <vt:lpstr>Let’s Code..</vt:lpstr>
      <vt:lpstr>Objects</vt:lpstr>
      <vt:lpstr>Let’s Code..</vt:lpstr>
      <vt:lpstr>Arrays</vt:lpstr>
      <vt:lpstr>Prototypal Inheritance vs Class based inheritance</vt:lpstr>
      <vt:lpstr>Iterables</vt:lpstr>
      <vt:lpstr>Callbacks</vt:lpstr>
      <vt:lpstr>Callbacks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JavaScript</dc:title>
  <dc:creator>Ved</dc:creator>
  <cp:lastModifiedBy>Ved</cp:lastModifiedBy>
  <cp:revision>7</cp:revision>
  <dcterms:created xsi:type="dcterms:W3CDTF">2020-02-17T19:05:04Z</dcterms:created>
  <dcterms:modified xsi:type="dcterms:W3CDTF">2020-02-21T17:44:11Z</dcterms:modified>
</cp:coreProperties>
</file>