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5" r:id="rId10"/>
    <p:sldId id="266" r:id="rId11"/>
    <p:sldId id="267" r:id="rId12"/>
    <p:sldId id="268" r:id="rId13"/>
    <p:sldId id="261" r:id="rId14"/>
    <p:sldId id="276" r:id="rId15"/>
    <p:sldId id="277" r:id="rId16"/>
    <p:sldId id="269" r:id="rId17"/>
    <p:sldId id="270" r:id="rId18"/>
    <p:sldId id="271" r:id="rId19"/>
    <p:sldId id="279" r:id="rId20"/>
    <p:sldId id="280" r:id="rId21"/>
    <p:sldId id="272" r:id="rId22"/>
    <p:sldId id="273" r:id="rId23"/>
    <p:sldId id="274" r:id="rId24"/>
    <p:sldId id="275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AD6C-B2ED-4A83-A937-6DE22975C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CD2C8-A2F4-4343-9AC6-5ABE7D3D9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33574-184E-4B7B-B1D4-9A151B30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4CE0-FD25-425D-AA82-C2307358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23D9-E681-4506-9CE8-E85C1375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83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84D8-73E1-40A3-8805-3FF7F4F4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718FA-09C0-4C2D-81A1-3D521637A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A9A3-8C56-47F0-AF6A-55F30140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F742-3199-4BB1-9F55-ED56742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9F44-6212-4AED-8BA4-7FDD110B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6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4BD81-534B-48CB-B4DD-C461DC2B3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53AF3-6D66-4B29-8520-1F64A315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BE53-F8EF-443E-ACB1-B617B953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4E2F-1C15-488D-881C-5F4142B8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A617-1810-43CE-B8EF-C80D0A31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6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A86B-0240-4F07-9052-8CF9447B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D2D8-F13A-4308-AB0E-576A3D25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ED9A-055A-4E04-AACC-4A74023A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ACE5-6FF8-4B11-837F-0DC58A60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B1F91-2E5A-4C38-9E64-F1FEEED8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1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3130-A377-49C4-8F7D-356B60F8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21D94-D8EA-4B19-8141-51C06C100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0749-386E-4E07-A8FE-D49A554D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0998-4934-4497-93B4-C38E1E55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DEE5-D983-4900-840B-45E82333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18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13BC-1756-46BC-8DFE-C4338CF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A1DF-2A94-445B-860D-2817EC94B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0027C-B832-47B5-8CF3-2DD6263B7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8EAF3-C75F-49B6-B64B-E43D2629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A1F33-EA9D-4FA3-9BBC-CF0097ED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0977-761C-4FCE-9E52-F17EFAF0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10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35BE-8B90-4402-B894-AEEA6591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01F4B-EC38-42EB-8DB2-ADC3D964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717E-653B-4005-A49C-994E5CBD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030EB-A36D-4EF9-8C6D-661C38B72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47AF2-72CA-46B9-B19F-604D844C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B2DB3-2A65-484E-B1C5-3F6531F9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4D3F5-72EF-416E-BE45-50C16F34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D352A-A4C1-4D9D-993E-207FCFB5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7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28BB-F806-4601-8B31-1D784876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236E3-9CE6-4FA3-8945-A7AB3BD4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184A5-CCE8-44B3-BCD6-58ECA1FA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21783-A898-4A8D-8A96-B17C367B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72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FFC49-28FE-48A7-A15D-28C99687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6EB10-1DEF-4861-832C-BEC77318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B11D-FA5E-4FBA-9638-31F52F99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03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D890-5A5B-4D0A-A794-E7CA9BC0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A44F-3711-43A9-9206-BEE71BFD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44943-4520-463A-B593-AF1CDF872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8E1CA-460C-4679-BD30-75796536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C4741-1869-42FA-9E0E-B86AC654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8CC6-AE65-4D06-BFFE-77ACB20B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7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0071-6E74-469E-AAB3-F31B15FC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1763A-C4B2-4CC3-A015-66DEEAED9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06449-4A5A-47AD-B0C6-C09A38602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8270-05D3-47E9-AAAA-7EDAF6C6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CFAD9-2F3F-45D5-BC45-CAA843E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767EF-6BC6-4691-B8E4-FB531265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3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C8981-A64C-49A2-BE1E-1004FC3E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254EF-C8F0-42D6-8D4E-97914971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2547-95D1-4136-813C-57BDF6A9F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B48C-B990-4622-9169-D96F7B1A2A8C}" type="datetimeFigureOut">
              <a:rPr lang="en-CA" smtClean="0"/>
              <a:t>2020-09-02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258B-069C-40E1-AC6E-ADF23CE3D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2928-B5AF-4AE9-A87A-4FF905A8E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2DFE-F18A-4DA1-AF85-4AFAD00EE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84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04.198.219.25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104.198.219.252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ar+Evalua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C5296F-B8D2-4454-9F1B-9EC22096CF74}"/>
              </a:ext>
            </a:extLst>
          </p:cNvPr>
          <p:cNvSpPr txBox="1"/>
          <p:nvPr/>
        </p:nvSpPr>
        <p:spPr>
          <a:xfrm>
            <a:off x="1671220" y="627640"/>
            <a:ext cx="90352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0"/>
              </a:spcBef>
              <a:spcAft>
                <a:spcPts val="1200"/>
              </a:spcAft>
            </a:pPr>
            <a:r>
              <a:rPr lang="en-US" sz="40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Cars Condition Evaluation Classification </a:t>
            </a:r>
            <a:endParaRPr lang="en-CA" sz="4000" b="1" dirty="0">
              <a:solidFill>
                <a:srgbClr val="0070C0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F1C8E-32CA-4762-B9EF-285E1D06F464}"/>
              </a:ext>
            </a:extLst>
          </p:cNvPr>
          <p:cNvSpPr txBox="1"/>
          <p:nvPr/>
        </p:nvSpPr>
        <p:spPr>
          <a:xfrm>
            <a:off x="8815526" y="5406501"/>
            <a:ext cx="28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Veda</a:t>
            </a:r>
          </a:p>
          <a:p>
            <a:r>
              <a:rPr lang="en-CA" dirty="0"/>
              <a:t>August 30</a:t>
            </a:r>
            <a:r>
              <a:rPr lang="en-CA" baseline="30000" dirty="0"/>
              <a:t>th</a:t>
            </a:r>
            <a:r>
              <a:rPr lang="en-CA" dirty="0"/>
              <a:t>,2020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B1994D-63E0-4B3D-8861-21A1B516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0666"/>
            <a:ext cx="7707774" cy="36787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7A307D-08C8-4E1C-B470-818A172F0105}"/>
              </a:ext>
            </a:extLst>
          </p:cNvPr>
          <p:cNvSpPr txBox="1"/>
          <p:nvPr/>
        </p:nvSpPr>
        <p:spPr>
          <a:xfrm>
            <a:off x="89886" y="2266899"/>
            <a:ext cx="6098958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GCP deployment URL: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http://104.198.219.252/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0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F03A2-B8AB-4F45-A9DC-58F2ABDC4633}"/>
              </a:ext>
            </a:extLst>
          </p:cNvPr>
          <p:cNvSpPr txBox="1"/>
          <p:nvPr/>
        </p:nvSpPr>
        <p:spPr>
          <a:xfrm>
            <a:off x="257452" y="408373"/>
            <a:ext cx="3790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Feature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DC70A-BD0A-447E-892A-28EC77EFE006}"/>
              </a:ext>
            </a:extLst>
          </p:cNvPr>
          <p:cNvSpPr txBox="1"/>
          <p:nvPr/>
        </p:nvSpPr>
        <p:spPr>
          <a:xfrm>
            <a:off x="1480" y="1400839"/>
            <a:ext cx="609452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this the categorical columns are ordinal, so Label encoding has been used to convert the categorical values to numerical values.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8CA4F-76B3-4EFE-9E70-9283B4B36D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383" y="2423091"/>
            <a:ext cx="5731510" cy="9556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A94D1-99D4-4557-97F8-55F343E820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452" y="3428999"/>
            <a:ext cx="5731510" cy="16667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C0CEBE-A5BF-4FF6-9026-8AD10A52EBD8}"/>
              </a:ext>
            </a:extLst>
          </p:cNvPr>
          <p:cNvSpPr txBox="1"/>
          <p:nvPr/>
        </p:nvSpPr>
        <p:spPr>
          <a:xfrm>
            <a:off x="5940665" y="874849"/>
            <a:ext cx="609452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tabLst>
                <a:tab pos="1350010" algn="l"/>
              </a:tabLst>
            </a:pPr>
            <a:r>
              <a:rPr lang="en-GB" sz="18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2.Handling imbalance data(Oversampling)</a:t>
            </a:r>
            <a:endParaRPr lang="en-CA" sz="1800" b="1" dirty="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5074E-44F8-4E35-83DB-4EB1308CFD52}"/>
              </a:ext>
            </a:extLst>
          </p:cNvPr>
          <p:cNvSpPr txBox="1"/>
          <p:nvPr/>
        </p:nvSpPr>
        <p:spPr>
          <a:xfrm>
            <a:off x="-105558" y="931592"/>
            <a:ext cx="609452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buFont typeface="+mj-lt"/>
              <a:buAutoNum type="arabicPeriod"/>
              <a:tabLst>
                <a:tab pos="1350010" algn="l"/>
              </a:tabLst>
            </a:pPr>
            <a:r>
              <a:rPr lang="en-GB" sz="18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Label Encoding</a:t>
            </a:r>
            <a:endParaRPr lang="en-CA" sz="1800" b="1" dirty="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488454-59F2-46E3-A5AE-6CC5F7995465}"/>
              </a:ext>
            </a:extLst>
          </p:cNvPr>
          <p:cNvSpPr txBox="1"/>
          <p:nvPr/>
        </p:nvSpPr>
        <p:spPr>
          <a:xfrm>
            <a:off x="6349754" y="1315415"/>
            <a:ext cx="549985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Used the SMOTE over sampling method , to balance the minority and majority classes.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3D55E-A0DF-423F-AD32-6D1B1703D2E7}"/>
              </a:ext>
            </a:extLst>
          </p:cNvPr>
          <p:cNvSpPr txBox="1"/>
          <p:nvPr/>
        </p:nvSpPr>
        <p:spPr>
          <a:xfrm>
            <a:off x="6349754" y="2053759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Before balancing the classes counts are: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76D879-4857-46BC-B615-D0CFB49DD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754" y="2385510"/>
            <a:ext cx="5276342" cy="675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1CC458-5F64-4BBD-A88A-F8378B1FEFA4}"/>
              </a:ext>
            </a:extLst>
          </p:cNvPr>
          <p:cNvSpPr txBox="1"/>
          <p:nvPr/>
        </p:nvSpPr>
        <p:spPr>
          <a:xfrm>
            <a:off x="6325109" y="3089876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After balancing the classes counts are;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F1050D-8B02-47EA-B068-ECE760448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109" y="3515951"/>
            <a:ext cx="5524500" cy="638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59BFAB-5BA9-4D99-B873-C4D15ECEEAA9}"/>
              </a:ext>
            </a:extLst>
          </p:cNvPr>
          <p:cNvSpPr txBox="1"/>
          <p:nvPr/>
        </p:nvSpPr>
        <p:spPr>
          <a:xfrm>
            <a:off x="165703" y="5161853"/>
            <a:ext cx="609452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tabLst>
                <a:tab pos="1350010" algn="l"/>
              </a:tabLst>
            </a:pPr>
            <a:r>
              <a:rPr lang="en-GB" sz="18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3.Scaling the features</a:t>
            </a:r>
            <a:endParaRPr lang="en-CA" sz="1800" b="1" dirty="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CEA9E7-39A0-4757-B963-7FD22E75B6B5}"/>
              </a:ext>
            </a:extLst>
          </p:cNvPr>
          <p:cNvSpPr txBox="1"/>
          <p:nvPr/>
        </p:nvSpPr>
        <p:spPr>
          <a:xfrm>
            <a:off x="298812" y="5762292"/>
            <a:ext cx="549985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Scaled the input features with the standard scaler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5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F03A2-B8AB-4F45-A9DC-58F2ABDC4633}"/>
              </a:ext>
            </a:extLst>
          </p:cNvPr>
          <p:cNvSpPr txBox="1"/>
          <p:nvPr/>
        </p:nvSpPr>
        <p:spPr>
          <a:xfrm>
            <a:off x="257452" y="408373"/>
            <a:ext cx="3790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Model Building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67A9E-9698-45BD-B986-D5AEDDC5937D}"/>
              </a:ext>
            </a:extLst>
          </p:cNvPr>
          <p:cNvSpPr txBox="1"/>
          <p:nvPr/>
        </p:nvSpPr>
        <p:spPr>
          <a:xfrm>
            <a:off x="330692" y="931593"/>
            <a:ext cx="11725183" cy="3543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Split the entire data set into train and validation sets.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Build the 6 models,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</a:t>
            </a:r>
            <a:r>
              <a:rPr lang="en-CA" dirty="0"/>
              <a:t>ach model is trained and make a prediction for the test set. </a:t>
            </a:r>
            <a:r>
              <a:rPr lang="en-US" dirty="0"/>
              <a:t>Since our data contains imbalanced classes, for evaluation of our model we are considering 4 </a:t>
            </a:r>
            <a:r>
              <a:rPr lang="en-US" dirty="0" err="1"/>
              <a:t>matrics</a:t>
            </a:r>
            <a:r>
              <a:rPr lang="en-US" dirty="0"/>
              <a:t> i.e. Accuracy, Precision, Recall and F1 score. </a:t>
            </a:r>
            <a:r>
              <a:rPr lang="en-CA" dirty="0">
                <a:latin typeface="Calibri" panose="020F0502020204030204" pitchFamily="34" charset="0"/>
                <a:cs typeface="Mangal" panose="02040503050203030202" pitchFamily="18" charset="0"/>
              </a:rPr>
              <a:t>These are </a:t>
            </a:r>
            <a:r>
              <a:rPr lang="en-CA" dirty="0"/>
              <a:t> calculated for each model. Then the GridSearchCV to tune the models and search for the best hyperparameters in order to increase the accuracy of each model.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CA" i="1" dirty="0"/>
              <a:t>	Logistic Regression</a:t>
            </a:r>
          </a:p>
          <a:p>
            <a:r>
              <a:rPr lang="en-CA" i="1" dirty="0"/>
              <a:t>	KNN</a:t>
            </a:r>
          </a:p>
          <a:p>
            <a:r>
              <a:rPr lang="en-CA" i="1" dirty="0"/>
              <a:t>	SVC</a:t>
            </a:r>
          </a:p>
          <a:p>
            <a:r>
              <a:rPr lang="en-CA" i="1" dirty="0"/>
              <a:t>	Naive bayees</a:t>
            </a:r>
          </a:p>
          <a:p>
            <a:r>
              <a:rPr lang="en-CA" i="1" dirty="0"/>
              <a:t>	Decision tree</a:t>
            </a:r>
          </a:p>
          <a:p>
            <a:r>
              <a:rPr lang="en-CA" i="1" dirty="0"/>
              <a:t>	Random Forest</a:t>
            </a:r>
          </a:p>
        </p:txBody>
      </p:sp>
    </p:spTree>
    <p:extLst>
      <p:ext uri="{BB962C8B-B14F-4D97-AF65-F5344CB8AC3E}">
        <p14:creationId xmlns:p14="http://schemas.microsoft.com/office/powerpoint/2010/main" val="100650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F03A2-B8AB-4F45-A9DC-58F2ABDC4633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Hyper Parameter Tuning and Cross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FBBFE3-602B-4755-82E0-89D71498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72" y="1793991"/>
            <a:ext cx="8623899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Best Parameters for Logistic Regression : {'C': 0.1, 'penalty': 'l2', 'solver':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lbfgs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’}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Best NB Parameters: {'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var_smoothing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': 1e-07}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Best KNN Parameters: {'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n_neighbors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': 1, 'p': 2, 'weights': 'uniform’}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Best SVC Parameters: {'C’: 1}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Best Decision tree Parameters: {'criterion': 'entropy',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max_depth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': 11}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Best Random Forest Parameters: {'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max_depth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': 10,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max_features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': 'auto',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n_estimators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': 50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5B8D53-72A8-4E9D-A89B-C5AF7696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AD40B6-56B3-4E2C-B33D-0EE6FB87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F7E28BB-35A3-4C67-92C9-DE8EAAB86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9938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4FA46F5-3C32-4AB8-929C-8BEDB0125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BFEDE8D-BDCD-4FF5-96E6-6C7D2A02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9938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7F496-BA64-4F96-BD2D-5CE9ABA2EC31}"/>
              </a:ext>
            </a:extLst>
          </p:cNvPr>
          <p:cNvSpPr txBox="1"/>
          <p:nvPr/>
        </p:nvSpPr>
        <p:spPr>
          <a:xfrm>
            <a:off x="363984" y="1118586"/>
            <a:ext cx="582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Implemented the Cross Validation with k-folds of 5 </a:t>
            </a:r>
          </a:p>
        </p:txBody>
      </p:sp>
    </p:spTree>
    <p:extLst>
      <p:ext uri="{BB962C8B-B14F-4D97-AF65-F5344CB8AC3E}">
        <p14:creationId xmlns:p14="http://schemas.microsoft.com/office/powerpoint/2010/main" val="283861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DF88A1-4F25-4D8A-9ADC-2A6ACD579450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Evaluation of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E89F2-0E99-4470-ABA5-0ED954FA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1554055"/>
            <a:ext cx="5133975" cy="42386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C9526-073F-4368-9ADD-F3C2A470090C}"/>
              </a:ext>
            </a:extLst>
          </p:cNvPr>
          <p:cNvSpPr txBox="1"/>
          <p:nvPr/>
        </p:nvSpPr>
        <p:spPr>
          <a:xfrm>
            <a:off x="168675" y="1065320"/>
            <a:ext cx="48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F0"/>
                </a:solidFill>
              </a:rPr>
              <a:t>Logistic Regression model-Evaluation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C97E3-1F32-4D79-AF6E-ECA30B872FE2}"/>
              </a:ext>
            </a:extLst>
          </p:cNvPr>
          <p:cNvSpPr txBox="1"/>
          <p:nvPr/>
        </p:nvSpPr>
        <p:spPr>
          <a:xfrm>
            <a:off x="6455869" y="931593"/>
            <a:ext cx="48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F0"/>
                </a:solidFill>
              </a:rPr>
              <a:t>Naïve Bayees model-Evaluation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A57931-7D0C-4724-8FE6-F11DB7B71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42" y="1434652"/>
            <a:ext cx="5495925" cy="4381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50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DF88A1-4F25-4D8A-9ADC-2A6ACD579450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Evaluation of Models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C9526-073F-4368-9ADD-F3C2A470090C}"/>
              </a:ext>
            </a:extLst>
          </p:cNvPr>
          <p:cNvSpPr txBox="1"/>
          <p:nvPr/>
        </p:nvSpPr>
        <p:spPr>
          <a:xfrm>
            <a:off x="168675" y="1065320"/>
            <a:ext cx="48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F0"/>
                </a:solidFill>
              </a:rPr>
              <a:t>KNN model-Evaluation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C97E3-1F32-4D79-AF6E-ECA30B872FE2}"/>
              </a:ext>
            </a:extLst>
          </p:cNvPr>
          <p:cNvSpPr txBox="1"/>
          <p:nvPr/>
        </p:nvSpPr>
        <p:spPr>
          <a:xfrm>
            <a:off x="6455869" y="931593"/>
            <a:ext cx="48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F0"/>
                </a:solidFill>
              </a:rPr>
              <a:t>SVC model-Evaluation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91871-D3DA-46AA-9DA8-CAD99956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0" y="1656795"/>
            <a:ext cx="5362575" cy="4343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E3F0AF-519A-40CD-8849-999AC45E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" y="1656795"/>
            <a:ext cx="5219700" cy="42767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460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DF88A1-4F25-4D8A-9ADC-2A6ACD579450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Evaluation of Models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C9526-073F-4368-9ADD-F3C2A470090C}"/>
              </a:ext>
            </a:extLst>
          </p:cNvPr>
          <p:cNvSpPr txBox="1"/>
          <p:nvPr/>
        </p:nvSpPr>
        <p:spPr>
          <a:xfrm>
            <a:off x="168675" y="1065320"/>
            <a:ext cx="48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F0"/>
                </a:solidFill>
              </a:rPr>
              <a:t>Decision Tree model-Evaluation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C97E3-1F32-4D79-AF6E-ECA30B872FE2}"/>
              </a:ext>
            </a:extLst>
          </p:cNvPr>
          <p:cNvSpPr txBox="1"/>
          <p:nvPr/>
        </p:nvSpPr>
        <p:spPr>
          <a:xfrm>
            <a:off x="6455869" y="931593"/>
            <a:ext cx="48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F0"/>
                </a:solidFill>
              </a:rPr>
              <a:t>Random Forest model-Evaluation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7B136-6ABA-4528-9DE3-412F06C1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1458805"/>
            <a:ext cx="5019675" cy="4333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8C4F0-D270-47EA-B204-2FA17275C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161" y="1468329"/>
            <a:ext cx="5143500" cy="43148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505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9594D4-933A-43A4-8A71-0288F27B9B66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Model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4EC2C-74A1-4165-903B-30F18E9D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931031"/>
            <a:ext cx="6853561" cy="3144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549C4-18B7-4C40-B9E4-BDE20A371193}"/>
              </a:ext>
            </a:extLst>
          </p:cNvPr>
          <p:cNvSpPr txBox="1"/>
          <p:nvPr/>
        </p:nvSpPr>
        <p:spPr>
          <a:xfrm>
            <a:off x="257452" y="4243526"/>
            <a:ext cx="960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 of all the six models, SVC is performing very well. So selected SVC for final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27C64-B72F-45B2-B518-2B622CDA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60" y="4598613"/>
            <a:ext cx="5181600" cy="211455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827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1CCD92-093C-42A2-968D-6697DDD368C5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Exception Handling, Logging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B55CF-E311-43E5-B36D-4961BB20918D}"/>
              </a:ext>
            </a:extLst>
          </p:cNvPr>
          <p:cNvSpPr txBox="1"/>
          <p:nvPr/>
        </p:nvSpPr>
        <p:spPr>
          <a:xfrm>
            <a:off x="257452" y="1118586"/>
            <a:ext cx="7803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 the error messages are displayed for the below cases:</a:t>
            </a:r>
          </a:p>
          <a:p>
            <a:r>
              <a:rPr lang="en-US" dirty="0"/>
              <a:t>	User can only upload file with the given extension </a:t>
            </a:r>
          </a:p>
          <a:p>
            <a:r>
              <a:rPr lang="en-US" dirty="0"/>
              <a:t>	User input is converted to floats if digits are entered as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Logging is Handled with python’s in-built logging module.</a:t>
            </a:r>
          </a:p>
          <a:p>
            <a:r>
              <a:rPr lang="en-US" dirty="0"/>
              <a:t> All the log files are stored in logs folder. </a:t>
            </a:r>
          </a:p>
          <a:p>
            <a:r>
              <a:rPr lang="en-US" dirty="0"/>
              <a:t>Log file included for Preprocessing, EDA, model building</a:t>
            </a:r>
          </a:p>
          <a:p>
            <a:r>
              <a:rPr lang="en-US" dirty="0"/>
              <a:t>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0CFCB-F79C-46CD-8642-4C89840B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3882594"/>
            <a:ext cx="8296275" cy="15430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683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09B82-8D1C-42D0-AB9A-ECFD0599587B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UI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CF61D-6E9A-4E58-84DC-945C73F1248F}"/>
              </a:ext>
            </a:extLst>
          </p:cNvPr>
          <p:cNvSpPr txBox="1"/>
          <p:nvPr/>
        </p:nvSpPr>
        <p:spPr>
          <a:xfrm>
            <a:off x="170894" y="931593"/>
            <a:ext cx="7685843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reated the web application using Flask framework in Python.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Flask Monitoring Dashboard is used for creating Dashboard which monitors activities on the application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ECF02-F36B-4B25-91B3-2E96E75C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5826"/>
            <a:ext cx="5038725" cy="29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7E40F-A677-4EDB-8FE9-C65CC6168D25}"/>
              </a:ext>
            </a:extLst>
          </p:cNvPr>
          <p:cNvSpPr txBox="1"/>
          <p:nvPr/>
        </p:nvSpPr>
        <p:spPr>
          <a:xfrm>
            <a:off x="3975345" y="2291588"/>
            <a:ext cx="271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single  record  entries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BF2155-08C6-46F0-AB48-D3840762F0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1086" y="2230320"/>
            <a:ext cx="3503839" cy="33673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4F6B5B-BAD3-4F6B-A80F-7B5A01454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384" y="5902174"/>
            <a:ext cx="5276341" cy="8020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7A15F4-F010-48A2-B840-D36064CA5E25}"/>
              </a:ext>
            </a:extLst>
          </p:cNvPr>
          <p:cNvSpPr txBox="1"/>
          <p:nvPr/>
        </p:nvSpPr>
        <p:spPr>
          <a:xfrm>
            <a:off x="-130947" y="2094663"/>
            <a:ext cx="3610993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final files required for UI development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E8B01C-FE8B-4E83-B122-F9DABF4A0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779" y="2604253"/>
            <a:ext cx="4507661" cy="17797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EF8BDE-FF47-40AA-8978-B544B55BF672}"/>
              </a:ext>
            </a:extLst>
          </p:cNvPr>
          <p:cNvPicPr/>
          <p:nvPr/>
        </p:nvPicPr>
        <p:blipFill rotWithShape="1">
          <a:blip r:embed="rId6"/>
          <a:srcRect t="2464" r="21097"/>
          <a:stretch/>
        </p:blipFill>
        <p:spPr>
          <a:xfrm>
            <a:off x="257452" y="2438732"/>
            <a:ext cx="1086032" cy="43016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638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B888848-0481-481B-A3E0-F134ABF4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004" y="869125"/>
            <a:ext cx="3889819" cy="33793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E09B82-8D1C-42D0-AB9A-ECFD0599587B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UI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85C14-E410-4F5A-BEB7-3B5823253DDD}"/>
              </a:ext>
            </a:extLst>
          </p:cNvPr>
          <p:cNvSpPr txBox="1"/>
          <p:nvPr/>
        </p:nvSpPr>
        <p:spPr>
          <a:xfrm>
            <a:off x="-11197" y="1052508"/>
            <a:ext cx="271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bulk uploads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6F7A7-492C-433E-BD8A-0C3697D3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6" y="1421841"/>
            <a:ext cx="3092630" cy="260862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720E20-42F8-43CF-BF22-F178D41CB6A8}"/>
              </a:ext>
            </a:extLst>
          </p:cNvPr>
          <p:cNvSpPr/>
          <p:nvPr/>
        </p:nvSpPr>
        <p:spPr>
          <a:xfrm>
            <a:off x="3275860" y="2539014"/>
            <a:ext cx="1029810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DD97E-08A6-47EC-835E-AE7A133FD354}"/>
              </a:ext>
            </a:extLst>
          </p:cNvPr>
          <p:cNvSpPr txBox="1"/>
          <p:nvPr/>
        </p:nvSpPr>
        <p:spPr>
          <a:xfrm>
            <a:off x="8147574" y="2869844"/>
            <a:ext cx="388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has the option of both re-training and prediction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32D5B-77EE-4F94-A0B6-59BD6CFF6114}"/>
              </a:ext>
            </a:extLst>
          </p:cNvPr>
          <p:cNvSpPr txBox="1"/>
          <p:nvPr/>
        </p:nvSpPr>
        <p:spPr>
          <a:xfrm>
            <a:off x="8229599" y="3602155"/>
            <a:ext cx="388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Option to download the predicted results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A31E1-4E6D-43A2-866B-3FEB79FF28F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903651" y="3925321"/>
            <a:ext cx="232594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8551A9-8C29-45F6-B33E-A2D72544CC7D}"/>
              </a:ext>
            </a:extLst>
          </p:cNvPr>
          <p:cNvCxnSpPr>
            <a:cxnSpLocks/>
          </p:cNvCxnSpPr>
          <p:nvPr/>
        </p:nvCxnSpPr>
        <p:spPr>
          <a:xfrm flipH="1">
            <a:off x="5762233" y="3330517"/>
            <a:ext cx="232594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42F01-F90C-4AC3-ABD1-CC82058E8B43}"/>
              </a:ext>
            </a:extLst>
          </p:cNvPr>
          <p:cNvCxnSpPr>
            <a:cxnSpLocks/>
          </p:cNvCxnSpPr>
          <p:nvPr/>
        </p:nvCxnSpPr>
        <p:spPr>
          <a:xfrm flipH="1">
            <a:off x="7897138" y="1979910"/>
            <a:ext cx="232594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C9AED7-903B-41F5-A124-ACABD3EE6FD2}"/>
              </a:ext>
            </a:extLst>
          </p:cNvPr>
          <p:cNvSpPr txBox="1"/>
          <p:nvPr/>
        </p:nvSpPr>
        <p:spPr>
          <a:xfrm>
            <a:off x="9060112" y="1979910"/>
            <a:ext cx="27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Choose the file to upload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6FAE7D-E9D9-4AE5-901D-88B3AC3C4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16" y="4532666"/>
            <a:ext cx="4718473" cy="23253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17F74945-8FD5-4C1A-A810-9A2186A78914}"/>
              </a:ext>
            </a:extLst>
          </p:cNvPr>
          <p:cNvSpPr/>
          <p:nvPr/>
        </p:nvSpPr>
        <p:spPr>
          <a:xfrm>
            <a:off x="4873841" y="5275928"/>
            <a:ext cx="1029810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A15641-D0AB-46E1-86E2-4E6115195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503" y="4347414"/>
            <a:ext cx="3860916" cy="24569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0649907-B97C-4129-9C1A-60CFD4436671}"/>
              </a:ext>
            </a:extLst>
          </p:cNvPr>
          <p:cNvSpPr txBox="1"/>
          <p:nvPr/>
        </p:nvSpPr>
        <p:spPr>
          <a:xfrm>
            <a:off x="4472566" y="4872141"/>
            <a:ext cx="245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Prediction</a:t>
            </a:r>
          </a:p>
        </p:txBody>
      </p:sp>
    </p:spTree>
    <p:extLst>
      <p:ext uri="{BB962C8B-B14F-4D97-AF65-F5344CB8AC3E}">
        <p14:creationId xmlns:p14="http://schemas.microsoft.com/office/powerpoint/2010/main" val="17622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4329EB-5D36-4A8B-BC55-05386358BA5D}"/>
              </a:ext>
            </a:extLst>
          </p:cNvPr>
          <p:cNvSpPr txBox="1"/>
          <p:nvPr/>
        </p:nvSpPr>
        <p:spPr>
          <a:xfrm>
            <a:off x="4225771" y="0"/>
            <a:ext cx="2379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2800" dirty="0"/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8700E-CEE7-4FAC-BC30-14DA29A75E4F}"/>
              </a:ext>
            </a:extLst>
          </p:cNvPr>
          <p:cNvSpPr txBox="1"/>
          <p:nvPr/>
        </p:nvSpPr>
        <p:spPr>
          <a:xfrm>
            <a:off x="466076" y="358619"/>
            <a:ext cx="786117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Dataset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Data ingestion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Data Insight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Exploratory Data Analysis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CA" dirty="0"/>
              <a:t>Stats based EDA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CA" dirty="0"/>
              <a:t>Graph based EDA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Feature Engineering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CA" dirty="0"/>
              <a:t>Label Encoding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CA" dirty="0"/>
              <a:t>Handling imbalance data(Oversampling)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CA" dirty="0"/>
              <a:t>Scaling the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Model Building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CA" dirty="0"/>
              <a:t>Hyperparameter tuning and Cross Validation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CA" dirty="0"/>
              <a:t>Evaluation of Models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CA" dirty="0"/>
              <a:t>Selecting the best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Exception handling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Logging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UI Development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CA" dirty="0"/>
              <a:t>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Dockerization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Deployment to cloud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Challenges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013434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52BBE-DA77-4AD3-8FF3-8B87643A18F5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For Retraining: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3BDCCE-D245-43B4-8556-5863ECBD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44" y="62330"/>
            <a:ext cx="5631958" cy="26879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0FD7802-42F0-4EFA-9BFC-5589F93C4089}"/>
              </a:ext>
            </a:extLst>
          </p:cNvPr>
          <p:cNvSpPr/>
          <p:nvPr/>
        </p:nvSpPr>
        <p:spPr>
          <a:xfrm rot="5400000">
            <a:off x="5414605" y="3067370"/>
            <a:ext cx="1058089" cy="399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794D3B-D51E-4C63-A205-55B5B5250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614" y="3929759"/>
            <a:ext cx="6027412" cy="28527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7B2FD5-CA71-4B34-B1F3-368192161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911" y="1126634"/>
            <a:ext cx="2187623" cy="56062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A85843-0094-4AC5-84A2-E43BB1B8CC18}"/>
              </a:ext>
            </a:extLst>
          </p:cNvPr>
          <p:cNvCxnSpPr/>
          <p:nvPr/>
        </p:nvCxnSpPr>
        <p:spPr>
          <a:xfrm flipV="1">
            <a:off x="9197266" y="6365289"/>
            <a:ext cx="443938" cy="204187"/>
          </a:xfrm>
          <a:prstGeom prst="straightConnector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36934C0-76D4-4564-A92C-E459F7E7FB00}"/>
              </a:ext>
            </a:extLst>
          </p:cNvPr>
          <p:cNvSpPr/>
          <p:nvPr/>
        </p:nvSpPr>
        <p:spPr>
          <a:xfrm>
            <a:off x="9570128" y="6152225"/>
            <a:ext cx="1597981" cy="275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5CF268-575B-43E6-A412-70F9B80D0BC6}"/>
              </a:ext>
            </a:extLst>
          </p:cNvPr>
          <p:cNvSpPr txBox="1"/>
          <p:nvPr/>
        </p:nvSpPr>
        <p:spPr>
          <a:xfrm>
            <a:off x="399495" y="4856085"/>
            <a:ext cx="2539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After Retraining, New pickle file has been saved</a:t>
            </a:r>
          </a:p>
        </p:txBody>
      </p:sp>
    </p:spTree>
    <p:extLst>
      <p:ext uri="{BB962C8B-B14F-4D97-AF65-F5344CB8AC3E}">
        <p14:creationId xmlns:p14="http://schemas.microsoft.com/office/powerpoint/2010/main" val="177271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606A5-6186-4941-9FCD-C2421A59495E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Dockerization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931A9-2215-4E98-8F0B-989A19532C70}"/>
              </a:ext>
            </a:extLst>
          </p:cNvPr>
          <p:cNvSpPr txBox="1"/>
          <p:nvPr/>
        </p:nvSpPr>
        <p:spPr>
          <a:xfrm>
            <a:off x="257452" y="931593"/>
            <a:ext cx="6094520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Here Docker is used to build ,run and manage containers.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docker file and build to create a container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5D19A-6456-4E7C-9FC1-35AC14A404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1856" y="1699880"/>
            <a:ext cx="4847590" cy="3790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2BCC3-25B9-4272-BC17-86BC6B1F5160}"/>
              </a:ext>
            </a:extLst>
          </p:cNvPr>
          <p:cNvSpPr txBox="1"/>
          <p:nvPr/>
        </p:nvSpPr>
        <p:spPr>
          <a:xfrm>
            <a:off x="431856" y="5817968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Along with Docker , I used the Kubernetes to create the cluster.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18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54B6F-DCF8-4A54-BCB7-8BAE1AB30FF8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Deployment to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A445D-B6E3-4164-9E2B-ACA4753BDE93}"/>
              </a:ext>
            </a:extLst>
          </p:cNvPr>
          <p:cNvSpPr txBox="1"/>
          <p:nvPr/>
        </p:nvSpPr>
        <p:spPr>
          <a:xfrm>
            <a:off x="419470" y="1034183"/>
            <a:ext cx="112546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The Application is Deployed on Google Cloud Platform. </a:t>
            </a:r>
          </a:p>
          <a:p>
            <a:r>
              <a:rPr lang="en-CA" dirty="0"/>
              <a:t>Service used : Kubernetes Engine. </a:t>
            </a:r>
          </a:p>
          <a:p>
            <a:r>
              <a:rPr lang="en-CA" dirty="0"/>
              <a:t>● Created Flask Application and tested on local machine </a:t>
            </a:r>
          </a:p>
          <a:p>
            <a:r>
              <a:rPr lang="en-CA" dirty="0"/>
              <a:t>● Registered on GCP and cloned the files from my </a:t>
            </a:r>
            <a:r>
              <a:rPr lang="en-CA" dirty="0" err="1"/>
              <a:t>github</a:t>
            </a:r>
            <a:r>
              <a:rPr lang="en-CA" dirty="0"/>
              <a:t> folder</a:t>
            </a:r>
          </a:p>
          <a:p>
            <a:r>
              <a:rPr lang="en-CA" dirty="0"/>
              <a:t>● To deploy the app at GCP requires 3 files (Flask App, config file, requirement.txt, </a:t>
            </a:r>
            <a:r>
              <a:rPr lang="en-CA" dirty="0" err="1"/>
              <a:t>gcloudignore</a:t>
            </a:r>
            <a:r>
              <a:rPr lang="en-CA" dirty="0"/>
              <a:t>) </a:t>
            </a:r>
          </a:p>
          <a:p>
            <a:r>
              <a:rPr lang="en-CA" dirty="0"/>
              <a:t>● Runtime used is Python 3.7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A856C-AF6D-447C-AB60-FFB206232585}"/>
              </a:ext>
            </a:extLst>
          </p:cNvPr>
          <p:cNvSpPr txBox="1"/>
          <p:nvPr/>
        </p:nvSpPr>
        <p:spPr>
          <a:xfrm>
            <a:off x="419470" y="2815847"/>
            <a:ext cx="67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Deployed successfully as shown below external-IP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DF92F-11C8-4143-A085-E1A5830F9923}"/>
              </a:ext>
            </a:extLst>
          </p:cNvPr>
          <p:cNvSpPr txBox="1"/>
          <p:nvPr/>
        </p:nvSpPr>
        <p:spPr>
          <a:xfrm>
            <a:off x="7004481" y="2780844"/>
            <a:ext cx="4930067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GCP deployment URL: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http://104.198.219.252/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FE6D7-0E8A-4698-AF1E-5A32EBDDE3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176" y="3104549"/>
            <a:ext cx="5731510" cy="6515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FE24996-E38E-4C16-9454-FED23B614AD2}"/>
              </a:ext>
            </a:extLst>
          </p:cNvPr>
          <p:cNvSpPr/>
          <p:nvPr/>
        </p:nvSpPr>
        <p:spPr>
          <a:xfrm>
            <a:off x="3202619" y="3349245"/>
            <a:ext cx="1145220" cy="1531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25E8B4-CA3B-4473-B1A6-BC8C27B5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183" y="3787898"/>
            <a:ext cx="5924365" cy="29547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814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B0F08D-5D86-420C-A79C-D13879B70202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43887-32C9-4344-8AEE-231238333F5F}"/>
              </a:ext>
            </a:extLst>
          </p:cNvPr>
          <p:cNvSpPr txBox="1"/>
          <p:nvPr/>
        </p:nvSpPr>
        <p:spPr>
          <a:xfrm>
            <a:off x="144262" y="1048567"/>
            <a:ext cx="9097392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7825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How to implement exception handling, logger files was bit challenging for me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77825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Deployment in GCP was also challenging for me initially, but I had referred the deployment in GCP documentation from iNeuron, then it was very useful to deploy.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8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5CFC61-57A2-44D6-928D-C83C53A8B2D7}"/>
              </a:ext>
            </a:extLst>
          </p:cNvPr>
          <p:cNvSpPr txBox="1"/>
          <p:nvPr/>
        </p:nvSpPr>
        <p:spPr>
          <a:xfrm>
            <a:off x="668045" y="1436115"/>
            <a:ext cx="6094520" cy="2940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learnt many things while doing this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project,few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them are below: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Fundamentals and Libraries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MongoDB ,pymongo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of Flask Framework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Deployment, Google Cloud Platform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A79B6-6C5C-46B0-A995-67F9F8EBBA3B}"/>
              </a:ext>
            </a:extLst>
          </p:cNvPr>
          <p:cNvSpPr txBox="1"/>
          <p:nvPr/>
        </p:nvSpPr>
        <p:spPr>
          <a:xfrm>
            <a:off x="257452" y="408373"/>
            <a:ext cx="8591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207035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4FABD5-E750-4377-9BEC-17A2E7E798A0}"/>
              </a:ext>
            </a:extLst>
          </p:cNvPr>
          <p:cNvSpPr txBox="1"/>
          <p:nvPr/>
        </p:nvSpPr>
        <p:spPr>
          <a:xfrm>
            <a:off x="2947386" y="2050742"/>
            <a:ext cx="4324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5400" dirty="0"/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F475D-A957-4737-8579-88F0D9DF8582}"/>
              </a:ext>
            </a:extLst>
          </p:cNvPr>
          <p:cNvSpPr txBox="1"/>
          <p:nvPr/>
        </p:nvSpPr>
        <p:spPr>
          <a:xfrm>
            <a:off x="2645546" y="4070411"/>
            <a:ext cx="8937594" cy="104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From: Veda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828800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Group:1I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i="1" spc="-25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		Github link: https://github.com/veda1612/deploymentgcp.git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2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29BC9F-93C2-44FD-AE8B-CB749F894DC8}"/>
              </a:ext>
            </a:extLst>
          </p:cNvPr>
          <p:cNvSpPr txBox="1"/>
          <p:nvPr/>
        </p:nvSpPr>
        <p:spPr>
          <a:xfrm>
            <a:off x="257452" y="408373"/>
            <a:ext cx="3790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5AC3E-8799-471C-B8AE-635C84AD4FDD}"/>
              </a:ext>
            </a:extLst>
          </p:cNvPr>
          <p:cNvSpPr txBox="1"/>
          <p:nvPr/>
        </p:nvSpPr>
        <p:spPr>
          <a:xfrm>
            <a:off x="375081" y="999888"/>
            <a:ext cx="11174767" cy="296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goal here is to build an end to end automated Machine Learning solution to evaluate the condition of the car with the given features and factors of the car.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build and deploy a web application where the car details are entered into a web-based form which then outputs a predicted car evaluation decision in terms of unaccounted, accounted, good or very good.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 good used car can be evaluated based on the following factors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Price, maintenance cost,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No.of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doors, Capacity, size of luggage boot and safety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5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29BC9F-93C2-44FD-AE8B-CB749F894DC8}"/>
              </a:ext>
            </a:extLst>
          </p:cNvPr>
          <p:cNvSpPr txBox="1"/>
          <p:nvPr/>
        </p:nvSpPr>
        <p:spPr>
          <a:xfrm>
            <a:off x="257452" y="408373"/>
            <a:ext cx="3790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Data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5AC3E-8799-471C-B8AE-635C84AD4FDD}"/>
              </a:ext>
            </a:extLst>
          </p:cNvPr>
          <p:cNvSpPr txBox="1"/>
          <p:nvPr/>
        </p:nvSpPr>
        <p:spPr>
          <a:xfrm>
            <a:off x="257452" y="777947"/>
            <a:ext cx="111747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 evaluation data set from UCI machine learning Library: </a:t>
            </a:r>
            <a:r>
              <a:rPr lang="en-CA" dirty="0">
                <a:hlinkClick r:id="rId2"/>
              </a:rPr>
              <a:t>https://archive.ics.uci.edu/ml/datasets/Car+Evaluation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car Evaluation Database was derived from a simple hierarchical decision model originally developed for the demonstration of DEX, M. </a:t>
            </a:r>
            <a:r>
              <a:rPr lang="en-US" dirty="0" err="1">
                <a:latin typeface="Calibri" panose="020F0502020204030204" pitchFamily="34" charset="0"/>
                <a:cs typeface="Mangal" panose="02040503050203030202" pitchFamily="18" charset="0"/>
              </a:rPr>
              <a:t>Bohanec</a:t>
            </a: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, V. </a:t>
            </a:r>
            <a:r>
              <a:rPr lang="en-US" dirty="0" err="1">
                <a:latin typeface="Calibri" panose="020F0502020204030204" pitchFamily="34" charset="0"/>
                <a:cs typeface="Mangal" panose="02040503050203030202" pitchFamily="18" charset="0"/>
              </a:rPr>
              <a:t>Rajkovic</a:t>
            </a: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: Expert system for decision making. </a:t>
            </a:r>
            <a:r>
              <a:rPr lang="en-US" dirty="0" err="1">
                <a:latin typeface="Calibri" panose="020F0502020204030204" pitchFamily="34" charset="0"/>
                <a:cs typeface="Mangal" panose="02040503050203030202" pitchFamily="18" charset="0"/>
              </a:rPr>
              <a:t>Sistemica</a:t>
            </a: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 1(1), pp. 145-157, 1990.). The model evaluates cars according to the following concept structure: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CAR </a:t>
            </a:r>
            <a:r>
              <a:rPr lang="en-US" dirty="0" err="1">
                <a:latin typeface="Calibri" panose="020F0502020204030204" pitchFamily="34" charset="0"/>
                <a:cs typeface="Mangal" panose="02040503050203030202" pitchFamily="18" charset="0"/>
              </a:rPr>
              <a:t>car</a:t>
            </a: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 acceptability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. PRICE overall price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. . buying </a:t>
            </a:r>
            <a:r>
              <a:rPr lang="en-US" dirty="0" err="1">
                <a:latin typeface="Calibri" panose="020F0502020204030204" pitchFamily="34" charset="0"/>
                <a:cs typeface="Mangal" panose="02040503050203030202" pitchFamily="18" charset="0"/>
              </a:rPr>
              <a:t>buying</a:t>
            </a: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 price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. . </a:t>
            </a:r>
            <a:r>
              <a:rPr lang="en-US" dirty="0" err="1">
                <a:latin typeface="Calibri" panose="020F0502020204030204" pitchFamily="34" charset="0"/>
                <a:cs typeface="Mangal" panose="02040503050203030202" pitchFamily="18" charset="0"/>
              </a:rPr>
              <a:t>maint</a:t>
            </a: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 price of the maintenance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. TECH technical characteristics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. . COMFORT </a:t>
            </a:r>
            <a:r>
              <a:rPr lang="en-US" dirty="0" err="1">
                <a:latin typeface="Calibri" panose="020F0502020204030204" pitchFamily="34" charset="0"/>
                <a:cs typeface="Mangal" panose="02040503050203030202" pitchFamily="18" charset="0"/>
              </a:rPr>
              <a:t>comfort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. . . doors number of doors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. . . persons capacity in terms of persons to carry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. . . </a:t>
            </a:r>
            <a:r>
              <a:rPr lang="en-US" dirty="0" err="1">
                <a:latin typeface="Calibri" panose="020F0502020204030204" pitchFamily="34" charset="0"/>
                <a:cs typeface="Mangal" panose="02040503050203030202" pitchFamily="18" charset="0"/>
              </a:rPr>
              <a:t>lug_boot</a:t>
            </a: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 the size of luggage boot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. . safety estimated safety of the car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The Car Evaluation Database contains examples with the structural information removed, i.e., directly relates CAR to the six input attributes: buying, </a:t>
            </a:r>
            <a:r>
              <a:rPr lang="en-US" dirty="0" err="1">
                <a:latin typeface="Calibri" panose="020F0502020204030204" pitchFamily="34" charset="0"/>
                <a:cs typeface="Mangal" panose="02040503050203030202" pitchFamily="18" charset="0"/>
              </a:rPr>
              <a:t>maint</a:t>
            </a: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, doors, persons, </a:t>
            </a:r>
            <a:r>
              <a:rPr lang="en-US" dirty="0" err="1">
                <a:latin typeface="Calibri" panose="020F0502020204030204" pitchFamily="34" charset="0"/>
                <a:cs typeface="Mangal" panose="02040503050203030202" pitchFamily="18" charset="0"/>
              </a:rPr>
              <a:t>lug_boot</a:t>
            </a: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, safety.</a:t>
            </a: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b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</a:b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Because of known underlying concept structure, this database may be particularly useful for testing constructive induction and structure discovery methods.</a:t>
            </a:r>
            <a:endParaRPr lang="en-CA" dirty="0">
              <a:latin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5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29BC9F-93C2-44FD-AE8B-CB749F894DC8}"/>
              </a:ext>
            </a:extLst>
          </p:cNvPr>
          <p:cNvSpPr txBox="1"/>
          <p:nvPr/>
        </p:nvSpPr>
        <p:spPr>
          <a:xfrm>
            <a:off x="257452" y="408373"/>
            <a:ext cx="3790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Attributes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71053-CC30-447F-A622-942859554A9C}"/>
              </a:ext>
            </a:extLst>
          </p:cNvPr>
          <p:cNvSpPr txBox="1"/>
          <p:nvPr/>
        </p:nvSpPr>
        <p:spPr>
          <a:xfrm>
            <a:off x="257452" y="931593"/>
            <a:ext cx="7750206" cy="30428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Class Values:</a:t>
            </a:r>
            <a:br>
              <a:rPr lang="en-US" dirty="0"/>
            </a:br>
            <a:r>
              <a:rPr lang="en-US" dirty="0" err="1"/>
              <a:t>unacc</a:t>
            </a:r>
            <a:r>
              <a:rPr lang="en-US" dirty="0"/>
              <a:t>, acc, good, </a:t>
            </a:r>
            <a:r>
              <a:rPr lang="en-US" dirty="0" err="1"/>
              <a:t>vgood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Attributes:</a:t>
            </a:r>
            <a:br>
              <a:rPr lang="en-US" dirty="0"/>
            </a:br>
            <a:r>
              <a:rPr lang="en-US" dirty="0"/>
              <a:t>buying: </a:t>
            </a:r>
            <a:r>
              <a:rPr lang="en-US" dirty="0" err="1"/>
              <a:t>vhigh</a:t>
            </a:r>
            <a:r>
              <a:rPr lang="en-US" dirty="0"/>
              <a:t>, high, med, low.</a:t>
            </a:r>
            <a:br>
              <a:rPr lang="en-US" dirty="0"/>
            </a:br>
            <a:r>
              <a:rPr lang="en-US" dirty="0" err="1"/>
              <a:t>maint</a:t>
            </a:r>
            <a:r>
              <a:rPr lang="en-US" dirty="0"/>
              <a:t>: </a:t>
            </a:r>
            <a:r>
              <a:rPr lang="en-US" dirty="0" err="1"/>
              <a:t>vhigh</a:t>
            </a:r>
            <a:r>
              <a:rPr lang="en-US" dirty="0"/>
              <a:t>, high, med, low.</a:t>
            </a:r>
            <a:br>
              <a:rPr lang="en-US" dirty="0"/>
            </a:br>
            <a:r>
              <a:rPr lang="en-US" dirty="0"/>
              <a:t>doors: 2, 3, 4, 5more.</a:t>
            </a:r>
            <a:br>
              <a:rPr lang="en-US" dirty="0"/>
            </a:br>
            <a:r>
              <a:rPr lang="en-US" dirty="0"/>
              <a:t>persons: 2, 4, more.</a:t>
            </a:r>
            <a:br>
              <a:rPr lang="en-US" dirty="0"/>
            </a:br>
            <a:r>
              <a:rPr lang="en-US" dirty="0" err="1"/>
              <a:t>lug_boot</a:t>
            </a:r>
            <a:r>
              <a:rPr lang="en-US" dirty="0"/>
              <a:t>: small, med, big.</a:t>
            </a:r>
            <a:br>
              <a:rPr lang="en-US" dirty="0"/>
            </a:br>
            <a:r>
              <a:rPr lang="en-US" dirty="0"/>
              <a:t>safety: low, med, high.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297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29BC9F-93C2-44FD-AE8B-CB749F894DC8}"/>
              </a:ext>
            </a:extLst>
          </p:cNvPr>
          <p:cNvSpPr txBox="1"/>
          <p:nvPr/>
        </p:nvSpPr>
        <p:spPr>
          <a:xfrm>
            <a:off x="257452" y="408373"/>
            <a:ext cx="3790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Data Ingestion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71053-CC30-447F-A622-942859554A9C}"/>
              </a:ext>
            </a:extLst>
          </p:cNvPr>
          <p:cNvSpPr txBox="1"/>
          <p:nvPr/>
        </p:nvSpPr>
        <p:spPr>
          <a:xfrm>
            <a:off x="257452" y="931593"/>
            <a:ext cx="7750206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US" dirty="0"/>
              <a:t>Used pymongo to connect MongoDB to fetch the data</a:t>
            </a:r>
          </a:p>
          <a:p>
            <a:r>
              <a:rPr lang="en-US" dirty="0"/>
              <a:t>Exported the records from MongoDB to python as CSV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A621D-E573-44EE-967B-B97DBBCBE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494" y="1706100"/>
            <a:ext cx="4379059" cy="48338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6C6F30-E41C-4139-A356-98F1428AC5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66912" y="687176"/>
            <a:ext cx="5731510" cy="18053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0FBC0-5BD4-48BD-8787-E8DC515641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66912" y="2492481"/>
            <a:ext cx="5731510" cy="6172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DAEA00-A8D3-440B-ACDB-AA91F4AA928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66912" y="3109701"/>
            <a:ext cx="3695065" cy="8756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8085C-9223-455A-A390-DDAE33A4472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866912" y="4047074"/>
            <a:ext cx="3312599" cy="167358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6D92B-4ADC-409F-A08F-3E4FF944A55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866911" y="5846393"/>
            <a:ext cx="4155977" cy="10116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689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702BB5-1746-4D5B-B331-1D20282DDBBF}"/>
              </a:ext>
            </a:extLst>
          </p:cNvPr>
          <p:cNvSpPr txBox="1"/>
          <p:nvPr/>
        </p:nvSpPr>
        <p:spPr>
          <a:xfrm>
            <a:off x="257452" y="408373"/>
            <a:ext cx="3790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Data Insight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957B3-EE16-40DF-B463-59C347C93A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452" y="1081875"/>
            <a:ext cx="5731510" cy="18738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765A9-A7D2-47B0-981F-44CC32C984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3365" y="745523"/>
            <a:ext cx="4573923" cy="3071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E67C27-17A6-4E40-9557-6613B6FD419A}"/>
              </a:ext>
            </a:extLst>
          </p:cNvPr>
          <p:cNvSpPr txBox="1"/>
          <p:nvPr/>
        </p:nvSpPr>
        <p:spPr>
          <a:xfrm>
            <a:off x="188650" y="3902240"/>
            <a:ext cx="6094520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Observation: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1.There are 1728 records and 7 columns in the dataset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2.many of the columns are categorical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3.Decision is a Target variable and it is categorical with four unique values for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it.So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the machine learning model will be a multi-variate classification problem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7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F03A2-B8AB-4F45-A9DC-58F2ABDC4633}"/>
              </a:ext>
            </a:extLst>
          </p:cNvPr>
          <p:cNvSpPr txBox="1"/>
          <p:nvPr/>
        </p:nvSpPr>
        <p:spPr>
          <a:xfrm>
            <a:off x="257452" y="408373"/>
            <a:ext cx="3790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C80D0-5825-4A4F-9700-13991A39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931593"/>
            <a:ext cx="5787273" cy="5507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F823C-27D4-4DC5-A724-220B24B27C5F}"/>
              </a:ext>
            </a:extLst>
          </p:cNvPr>
          <p:cNvSpPr txBox="1"/>
          <p:nvPr/>
        </p:nvSpPr>
        <p:spPr>
          <a:xfrm>
            <a:off x="5840028" y="1226782"/>
            <a:ext cx="609452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Most cars in the garage are unaccounted and very less number of them are in very good condition.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shows the data here looks heavily imbalanced.</a:t>
            </a:r>
          </a:p>
        </p:txBody>
      </p:sp>
    </p:spTree>
    <p:extLst>
      <p:ext uri="{BB962C8B-B14F-4D97-AF65-F5344CB8AC3E}">
        <p14:creationId xmlns:p14="http://schemas.microsoft.com/office/powerpoint/2010/main" val="31812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F03A2-B8AB-4F45-A9DC-58F2ABDC4633}"/>
              </a:ext>
            </a:extLst>
          </p:cNvPr>
          <p:cNvSpPr txBox="1"/>
          <p:nvPr/>
        </p:nvSpPr>
        <p:spPr>
          <a:xfrm>
            <a:off x="257452" y="408373"/>
            <a:ext cx="3790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00"/>
              </a:spcBef>
              <a:spcAft>
                <a:spcPts val="1200"/>
              </a:spcAft>
              <a:defRPr sz="4000" b="1">
                <a:solidFill>
                  <a:srgbClr val="0070C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CA" sz="2800" dirty="0"/>
              <a:t>Exploratory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71C553-BC2A-4D99-A71B-D6761A7E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931593"/>
            <a:ext cx="4827470" cy="26638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9EF061-2CAD-4C81-B293-85EF9D2B98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740" y="3777167"/>
            <a:ext cx="4212202" cy="2193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2E8F2-83AD-4092-B108-7573175E110D}"/>
              </a:ext>
            </a:extLst>
          </p:cNvPr>
          <p:cNvSpPr txBox="1"/>
          <p:nvPr/>
        </p:nvSpPr>
        <p:spPr>
          <a:xfrm>
            <a:off x="5883634" y="4288394"/>
            <a:ext cx="6094520" cy="163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“Safety “ has the highest co-relation with the target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variable”Decision”,this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shows that Safety is an important predictor for the Target variables.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co-relation between other predictors are very small ,this indicates there is no “multi-co-linearity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B6D69-1E15-4279-BE8A-C9519565941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40028" y="931593"/>
            <a:ext cx="4892040" cy="3462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2379D8-2394-4D67-A386-730AD357DDB0}"/>
              </a:ext>
            </a:extLst>
          </p:cNvPr>
          <p:cNvSpPr txBox="1"/>
          <p:nvPr/>
        </p:nvSpPr>
        <p:spPr>
          <a:xfrm>
            <a:off x="257452" y="61522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No.of</a:t>
            </a:r>
            <a:r>
              <a:rPr lang="en-CA" dirty="0"/>
              <a:t> doors are not effecting much on the quality of the cars</a:t>
            </a:r>
          </a:p>
        </p:txBody>
      </p:sp>
    </p:spTree>
    <p:extLst>
      <p:ext uri="{BB962C8B-B14F-4D97-AF65-F5344CB8AC3E}">
        <p14:creationId xmlns:p14="http://schemas.microsoft.com/office/powerpoint/2010/main" val="285705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1357</Words>
  <Application>Microsoft Office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 Erukulla</dc:creator>
  <cp:lastModifiedBy> </cp:lastModifiedBy>
  <cp:revision>41</cp:revision>
  <dcterms:created xsi:type="dcterms:W3CDTF">2020-08-31T03:24:04Z</dcterms:created>
  <dcterms:modified xsi:type="dcterms:W3CDTF">2020-09-02T06:08:48Z</dcterms:modified>
</cp:coreProperties>
</file>