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64" r:id="rId7"/>
    <p:sldId id="265" r:id="rId8"/>
    <p:sldId id="266" r:id="rId9"/>
    <p:sldId id="269" r:id="rId10"/>
    <p:sldId id="26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Employment and Wage Trends Across Industries </a:t>
            </a:r>
            <a:endParaRPr lang="en-US" sz="44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3890514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C18402E0-480D-8EB5-EA80-FD3E59D43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814319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Lohith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Pasupuleti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11717635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Pilli Veena Madhuri – 11722559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Samskruthi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Kancherla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11750237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Shivani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Nalanagula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11448943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C29C73-93A4-11A7-4DF4-1561513C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59F880-2ABA-1936-E77F-EAA4ABCA260A}"/>
              </a:ext>
            </a:extLst>
          </p:cNvPr>
          <p:cNvSpPr txBox="1">
            <a:spLocks/>
          </p:cNvSpPr>
          <p:nvPr/>
        </p:nvSpPr>
        <p:spPr>
          <a:xfrm>
            <a:off x="1097280" y="2108202"/>
            <a:ext cx="9918652" cy="20324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analyzes employment and wage trends across industries in the U.S. from 2020 to 2022.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employment rates, wage stability, and economic changes due to remote work, automation, and industry responses.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Aptos" panose="020B0004020202020204" pitchFamily="34" charset="0"/>
              </a:rPr>
              <a:t>By examining key factors such as remote work adoption, automation, inflation, and government policies, this project will provide an in-depth understanding of labour market dynamics and their impact on wages.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9A911-C2E9-09AD-0823-2D420A9892B2}"/>
              </a:ext>
            </a:extLst>
          </p:cNvPr>
          <p:cNvSpPr txBox="1">
            <a:spLocks/>
          </p:cNvSpPr>
          <p:nvPr/>
        </p:nvSpPr>
        <p:spPr>
          <a:xfrm>
            <a:off x="1097280" y="4296436"/>
            <a:ext cx="9918652" cy="20324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What factors drove the changes in employment and income trends across industries between 2020 and 2022?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What are the main disparities in employment and salary patterns between the private and public sectors (federal, state, and local) over this time period?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4857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5A6B-2BCB-CDAC-4CE3-0F2C0DAF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70390"/>
            <a:ext cx="3517567" cy="2093975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815-EE4D-08D3-E2EE-2D99DE4A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Influence: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DSGE Model: Captures wage-setting with on-the-job search &amp; sticky wages 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Market Tightness: Uses quits rate &amp; V/ES over unemployment for better wage prediction.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Techniques: OLS, local projections, and horse-race analysis validate tightness metrics.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Wage Segmentation: Analyzed CPS data across income, race, and gender; highlighted persistent gaps.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Inflation-Wage Link: Dynamic Diff-in-Diff model ties fiscal spending to wage &amp; price growth 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Impact: Compared state-level wage policies via panel analysis &amp; inflation-adjusted growth.</a:t>
            </a:r>
          </a:p>
          <a:p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43681-9896-C3E5-3E62-C855BAFF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189" y="3043050"/>
            <a:ext cx="3890513" cy="3556158"/>
          </a:xfrm>
        </p:spPr>
        <p:txBody>
          <a:bodyPr>
            <a:normAutofit/>
          </a:bodyPr>
          <a:lstStyle/>
          <a:p>
            <a:r>
              <a:rPr lang="en-IN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Gould &amp;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deCourcy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2023, 2024 - Wage Growth Trends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Heise et al., 2024 - Market Tightness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Piacentini et al., 2022 - COVID-19 Impact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Jordà &amp;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Nechio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2023 - Policy Influence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8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56C5-393E-FBCB-7AFA-5F83048F1807}"/>
              </a:ext>
            </a:extLst>
          </p:cNvPr>
          <p:cNvSpPr txBox="1">
            <a:spLocks/>
          </p:cNvSpPr>
          <p:nvPr/>
        </p:nvSpPr>
        <p:spPr>
          <a:xfrm>
            <a:off x="373524" y="252098"/>
            <a:ext cx="10058400" cy="808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AC3-F011-DA7B-D4C6-B31B5A796CBC}"/>
              </a:ext>
            </a:extLst>
          </p:cNvPr>
          <p:cNvSpPr txBox="1">
            <a:spLocks/>
          </p:cNvSpPr>
          <p:nvPr/>
        </p:nvSpPr>
        <p:spPr>
          <a:xfrm>
            <a:off x="373524" y="1206498"/>
            <a:ext cx="4915332" cy="408149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Analyze wage and employment trends (2020–2022) using QCEW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 Focused on California counties; compared public vs. private sectors.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Approach: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Quantitative, data-driven analysis.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Industry-level and regional segmentation.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itchFamily="34" charset="0"/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Combined statistical testing with machine 	learning models for prediction.</a:t>
            </a:r>
          </a:p>
          <a:p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A1FB1-8D5E-02DB-BE7D-B309942D8AF8}"/>
              </a:ext>
            </a:extLst>
          </p:cNvPr>
          <p:cNvSpPr txBox="1">
            <a:spLocks/>
          </p:cNvSpPr>
          <p:nvPr/>
        </p:nvSpPr>
        <p:spPr>
          <a:xfrm>
            <a:off x="6096000" y="1206498"/>
            <a:ext cx="5891842" cy="477160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IN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QCEW dataset from BLS (2020–2022), covering federal, state, local, and private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and filtered over 790K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outliers using IQR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Tests: ANOVA, t-tests, Chi-square.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Analysis: Correlation heatmaps, wage growth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(baseline)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(best performance, R² = 0.86)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(R² = 0.74) with hyperparameter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Clustering: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segment wage-employment zones.</a:t>
            </a:r>
          </a:p>
          <a:p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AB637-A3E3-458E-2553-4390546DAE97}"/>
              </a:ext>
            </a:extLst>
          </p:cNvPr>
          <p:cNvCxnSpPr>
            <a:cxnSpLocks/>
          </p:cNvCxnSpPr>
          <p:nvPr/>
        </p:nvCxnSpPr>
        <p:spPr>
          <a:xfrm>
            <a:off x="87701" y="1061050"/>
            <a:ext cx="12016597" cy="0"/>
          </a:xfrm>
          <a:prstGeom prst="line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7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C630-0FB2-230B-0213-524BB552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ACD5430-82CA-C0DE-9024-2755EED41EC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19310" y="1975449"/>
            <a:ext cx="5381158" cy="4347713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Wage growth varied significantly across industries (2020–2022).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Top-paying sectors: Aerospace, Space Technology, Auto Manufacturing.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vs. Private: Public sector showed more wage stability; private sector had higher volatility.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Wage Growth Rate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Low-wage sectors showed highest real wage increases.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Wage changes were industry-specific and regionally uneven.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wages &amp; employment size (0.98).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wages influenced by establishment size and industry.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predictive model: Random Forest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= 0.86, MAE ≈ $104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00E9C-9D21-35F5-3B6E-849CC8B4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2139950"/>
            <a:ext cx="3729394" cy="1795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22F83E-A1CF-A454-4300-9CBC6C29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4070351"/>
            <a:ext cx="62230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85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C0B26-A119-F469-699F-BA49970FB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0B37-E174-C91B-CF42-19700A98EE61}"/>
              </a:ext>
            </a:extLst>
          </p:cNvPr>
          <p:cNvSpPr txBox="1">
            <a:spLocks/>
          </p:cNvSpPr>
          <p:nvPr/>
        </p:nvSpPr>
        <p:spPr>
          <a:xfrm>
            <a:off x="373524" y="493632"/>
            <a:ext cx="10058400" cy="808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E184-5581-3098-710F-F3DF7EA556AD}"/>
              </a:ext>
            </a:extLst>
          </p:cNvPr>
          <p:cNvSpPr txBox="1">
            <a:spLocks/>
          </p:cNvSpPr>
          <p:nvPr/>
        </p:nvSpPr>
        <p:spPr>
          <a:xfrm>
            <a:off x="373524" y="1448032"/>
            <a:ext cx="3629133" cy="408149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00" u="sng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lvl="1" indent="-28575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lvl="2" indent="-2286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Key Interpretations: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Large employers drive wage totals but not always per-worker wage gains.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High-wage sectors: Space, Aerospace, Auto—driven by tech intensity.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Private sector = wage volatility; Public sector = wage stability.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Low-wage sectors saw strong growth due to labor shortages.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B29CF-685D-D5B9-E10E-DC3813D46ECE}"/>
              </a:ext>
            </a:extLst>
          </p:cNvPr>
          <p:cNvSpPr txBox="1">
            <a:spLocks/>
          </p:cNvSpPr>
          <p:nvPr/>
        </p:nvSpPr>
        <p:spPr>
          <a:xfrm>
            <a:off x="4356341" y="1448032"/>
            <a:ext cx="3833004" cy="477160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00" u="sng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lvl="1" indent="-28575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lvl="2" indent="-2286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IN" dirty="0"/>
              <a:t>Linked to Literature: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Wage compression trends match Gould &amp; </a:t>
            </a:r>
            <a:r>
              <a:rPr lang="en-US" altLang="en-US" u="none" dirty="0" err="1"/>
              <a:t>deCourcy</a:t>
            </a:r>
            <a:r>
              <a:rPr lang="en-US" altLang="en-US" u="none" dirty="0"/>
              <a:t> (2023, 2024).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Employment size aligns with labor tightness theory (Heise et al., 2024).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Inequality from remote work confirms Piacentini et al. (2022).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Wage shifts correlate with fiscal timeline (Jordà &amp; </a:t>
            </a:r>
            <a:r>
              <a:rPr lang="en-US" altLang="en-US" u="none" dirty="0" err="1"/>
              <a:t>Nechio</a:t>
            </a:r>
            <a:r>
              <a:rPr lang="en-US" altLang="en-US" u="none" dirty="0"/>
              <a:t>, 2023</a:t>
            </a:r>
            <a:r>
              <a:rPr lang="en-US" altLang="en-US" dirty="0"/>
              <a:t>).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A85D49-7F0F-76DC-1C20-5438DFA81E8A}"/>
              </a:ext>
            </a:extLst>
          </p:cNvPr>
          <p:cNvCxnSpPr>
            <a:cxnSpLocks/>
          </p:cNvCxnSpPr>
          <p:nvPr/>
        </p:nvCxnSpPr>
        <p:spPr>
          <a:xfrm>
            <a:off x="87701" y="1302584"/>
            <a:ext cx="12016597" cy="0"/>
          </a:xfrm>
          <a:prstGeom prst="line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9751CCE-DA25-6D6A-D8AD-F4991A280D97}"/>
              </a:ext>
            </a:extLst>
          </p:cNvPr>
          <p:cNvSpPr txBox="1">
            <a:spLocks/>
          </p:cNvSpPr>
          <p:nvPr/>
        </p:nvSpPr>
        <p:spPr>
          <a:xfrm>
            <a:off x="8433760" y="1412325"/>
            <a:ext cx="3833004" cy="477160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00" u="sng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lvl="1" indent="-28575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lvl="2" indent="-2286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IN" dirty="0"/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Focused on California; may not generalize nationally.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No qualitative data (e.g., employer surveys).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Remote work &amp; automation measured indirectly.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none" dirty="0"/>
              <a:t>Linear models underperformed; non-linear patterns dominate</a:t>
            </a:r>
            <a:endParaRPr lang="en-IN" u="none" dirty="0"/>
          </a:p>
        </p:txBody>
      </p:sp>
    </p:spTree>
    <p:extLst>
      <p:ext uri="{BB962C8B-B14F-4D97-AF65-F5344CB8AC3E}">
        <p14:creationId xmlns:p14="http://schemas.microsoft.com/office/powerpoint/2010/main" val="124117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F34C-B820-8CDF-34C4-CCC998DC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9C86C1-4782-1A9B-0C74-50D5509CDAE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89914" y="2051889"/>
            <a:ext cx="4639736" cy="3748193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wage disparities exist by industry, region, and ownership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Low-income workers saw short-term gains, but long-term wage sustainability remains unclear.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 offers strong wage prediction capability.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can inform fairer labor and wage policies.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CCAAE-1D22-95FB-CE4C-9B64E7DD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48" y="408714"/>
            <a:ext cx="7162852" cy="2971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A0B71-A5E7-D9E2-BEE7-93F92E05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3380536"/>
            <a:ext cx="6959600" cy="270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{3DD01D17-FEE3-422D-BE49-C4B73D758424}tf56160789_win32</Template>
  <TotalTime>1668</TotalTime>
  <Words>729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Times New Roman</vt:lpstr>
      <vt:lpstr>Custom</vt:lpstr>
      <vt:lpstr>Analyzing Employment and Wage Trends Across Industries </vt:lpstr>
      <vt:lpstr>Introduction</vt:lpstr>
      <vt:lpstr>Literature Review</vt:lpstr>
      <vt:lpstr>PowerPoint Presentation</vt:lpstr>
      <vt:lpstr>Results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shivani reddy</dc:creator>
  <cp:lastModifiedBy>Srinivasa Rao Kancherla</cp:lastModifiedBy>
  <cp:revision>9</cp:revision>
  <dcterms:created xsi:type="dcterms:W3CDTF">2025-04-17T15:32:45Z</dcterms:created>
  <dcterms:modified xsi:type="dcterms:W3CDTF">2025-04-23T18:41:26Z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